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96" r:id="rId5"/>
    <p:sldId id="295" r:id="rId6"/>
    <p:sldId id="289" r:id="rId7"/>
    <p:sldId id="290" r:id="rId8"/>
    <p:sldId id="297" r:id="rId9"/>
    <p:sldId id="288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EEC"/>
    <a:srgbClr val="BCD7F2"/>
    <a:srgbClr val="DBE5F1"/>
    <a:srgbClr val="B3D2EE"/>
    <a:srgbClr val="FFD966"/>
    <a:srgbClr val="F15A22"/>
    <a:srgbClr val="435D7B"/>
    <a:srgbClr val="C0956F"/>
    <a:srgbClr val="007174"/>
    <a:srgbClr val="00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122" autoAdjust="0"/>
  </p:normalViewPr>
  <p:slideViewPr>
    <p:cSldViewPr snapToGrid="0" snapToObjects="1">
      <p:cViewPr varScale="1">
        <p:scale>
          <a:sx n="59" d="100"/>
          <a:sy n="59" d="100"/>
        </p:scale>
        <p:origin x="293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F6027-F0ED-4F6A-809A-F7E5690EDB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02EEA28-F577-455E-8311-11CB2DDF3BE4}">
      <dgm:prSet phldrT="[Text]" custT="1"/>
      <dgm:spPr/>
      <dgm:t>
        <a:bodyPr/>
        <a:lstStyle/>
        <a:p>
          <a:r>
            <a:rPr lang="en-US" sz="2000" b="1" dirty="0">
              <a:latin typeface="+mn-lt"/>
            </a:rPr>
            <a:t>Diabetic </a:t>
          </a:r>
          <a:r>
            <a:rPr lang="en-US" sz="2000" b="1" dirty="0" smtClean="0">
              <a:latin typeface="+mn-lt"/>
            </a:rPr>
            <a:t>eye disease </a:t>
          </a:r>
          <a:r>
            <a:rPr lang="en-US" sz="2000" dirty="0">
              <a:latin typeface="+mn-lt"/>
            </a:rPr>
            <a:t>- end of  2017</a:t>
          </a:r>
        </a:p>
      </dgm:t>
    </dgm:pt>
    <dgm:pt modelId="{B583AF55-3498-4B06-851E-3FA8952269C5}" type="parTrans" cxnId="{1439F466-5008-4AE8-814C-01F4CB0A0D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8BF68B-9046-4E79-95AE-93E1840B83CE}" type="sibTrans" cxnId="{1439F466-5008-4AE8-814C-01F4CB0A0D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F3C75F-D64A-42C4-B13E-7202E92553E1}">
      <dgm:prSet phldrT="[Text]" custT="1"/>
      <dgm:spPr/>
      <dgm:t>
        <a:bodyPr/>
        <a:lstStyle/>
        <a:p>
          <a:r>
            <a:rPr lang="en-US" sz="2000" b="1" dirty="0">
              <a:latin typeface="+mn-lt"/>
            </a:rPr>
            <a:t>Retinopathy of </a:t>
          </a:r>
          <a:r>
            <a:rPr lang="en-US" sz="2000" b="1" dirty="0" smtClean="0">
              <a:latin typeface="+mn-lt"/>
            </a:rPr>
            <a:t>prematurity </a:t>
          </a:r>
          <a:r>
            <a:rPr lang="en-US" sz="2000" b="1" dirty="0">
              <a:latin typeface="+mn-lt"/>
            </a:rPr>
            <a:t/>
          </a:r>
          <a:br>
            <a:rPr lang="en-US" sz="2000" b="1" dirty="0">
              <a:latin typeface="+mn-lt"/>
            </a:rPr>
          </a:br>
          <a:r>
            <a:rPr lang="en-US" sz="2000" dirty="0" smtClean="0">
              <a:latin typeface="+mn-lt"/>
            </a:rPr>
            <a:t>– 2018 </a:t>
          </a:r>
          <a:endParaRPr lang="en-US" sz="2000" dirty="0">
            <a:latin typeface="+mn-lt"/>
          </a:endParaRPr>
        </a:p>
      </dgm:t>
    </dgm:pt>
    <dgm:pt modelId="{9DF9A784-6D78-4417-844C-3E0EC8AA503B}" type="parTrans" cxnId="{B2E11796-AA17-40A9-B3EC-FA2C257706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B58902-67AB-44ED-B1D3-253974B9A11C}" type="sibTrans" cxnId="{B2E11796-AA17-40A9-B3EC-FA2C257706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9A8B42-B4CF-4C0D-BF2B-1D17696C73C5}">
      <dgm:prSet phldrT="[Text]" custT="1"/>
      <dgm:spPr/>
      <dgm:t>
        <a:bodyPr lIns="0" rIns="0"/>
        <a:lstStyle/>
        <a:p>
          <a:r>
            <a:rPr lang="en-US" sz="2000" b="1" dirty="0">
              <a:latin typeface="+mn-lt"/>
            </a:rPr>
            <a:t>Research </a:t>
          </a:r>
          <a:r>
            <a:rPr lang="en-US" sz="2000" b="1" dirty="0" smtClean="0">
              <a:latin typeface="+mn-lt"/>
            </a:rPr>
            <a:t>methods </a:t>
          </a:r>
          <a:r>
            <a:rPr lang="en-US" sz="2000" b="1" dirty="0">
              <a:latin typeface="+mn-lt"/>
            </a:rPr>
            <a:t>in </a:t>
          </a:r>
          <a:r>
            <a:rPr lang="en-US" sz="2000" b="1" dirty="0" smtClean="0">
              <a:latin typeface="+mn-lt"/>
            </a:rPr>
            <a:t>ophthalmology </a:t>
          </a:r>
          <a:r>
            <a:rPr lang="en-US" sz="2000" dirty="0" smtClean="0">
              <a:latin typeface="+mn-lt"/>
            </a:rPr>
            <a:t>- 2018</a:t>
          </a:r>
          <a:endParaRPr lang="en-US" sz="2000" dirty="0">
            <a:latin typeface="+mn-lt"/>
          </a:endParaRPr>
        </a:p>
      </dgm:t>
    </dgm:pt>
    <dgm:pt modelId="{38A01A6A-2D36-49C7-8A5B-113A38D12955}" type="parTrans" cxnId="{3E8F6DF7-5C5D-41DA-A0F6-65DD426A1F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960CBC-770B-4B49-92AB-D33ED7B27256}" type="sibTrans" cxnId="{3E8F6DF7-5C5D-41DA-A0F6-65DD426A1F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0C4CD8-2F64-4B83-A8F1-74FC9467BD85}">
      <dgm:prSet phldrT="[Text]" custT="1"/>
      <dgm:spPr/>
      <dgm:t>
        <a:bodyPr/>
        <a:lstStyle/>
        <a:p>
          <a:r>
            <a:rPr lang="en-US" sz="2000" b="1" dirty="0">
              <a:latin typeface="+mn-lt"/>
            </a:rPr>
            <a:t>Glaucoma </a:t>
          </a:r>
          <a:br>
            <a:rPr lang="en-US" sz="2000" b="1" dirty="0">
              <a:latin typeface="+mn-lt"/>
            </a:rPr>
          </a:br>
          <a:r>
            <a:rPr lang="en-US" sz="2000" dirty="0" smtClean="0">
              <a:latin typeface="+mn-lt"/>
            </a:rPr>
            <a:t>– 2019 </a:t>
          </a:r>
          <a:endParaRPr lang="en-US" sz="2000" dirty="0">
            <a:latin typeface="+mn-lt"/>
          </a:endParaRPr>
        </a:p>
      </dgm:t>
    </dgm:pt>
    <dgm:pt modelId="{7329B98D-9C54-47FF-B0C0-10DB840DB7B5}" type="parTrans" cxnId="{59F255A6-58C0-4A92-A476-8E12EED727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15D9F3-C37C-4184-863A-5F25AB868602}" type="sibTrans" cxnId="{59F255A6-58C0-4A92-A476-8E12EED727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31A752-9A6B-41AA-AADB-B9284B2DEF48}" type="pres">
      <dgm:prSet presAssocID="{59EF6027-F0ED-4F6A-809A-F7E5690EDBAB}" presName="CompostProcess" presStyleCnt="0">
        <dgm:presLayoutVars>
          <dgm:dir/>
          <dgm:resizeHandles val="exact"/>
        </dgm:presLayoutVars>
      </dgm:prSet>
      <dgm:spPr/>
    </dgm:pt>
    <dgm:pt modelId="{70DADC7D-F6B8-486C-9E76-9D56D83EAFCF}" type="pres">
      <dgm:prSet presAssocID="{59EF6027-F0ED-4F6A-809A-F7E5690EDBAB}" presName="arrow" presStyleLbl="bgShp" presStyleIdx="0" presStyleCnt="1"/>
      <dgm:spPr/>
    </dgm:pt>
    <dgm:pt modelId="{2D7837E6-1C48-405E-8B0A-2D332C0FF6CA}" type="pres">
      <dgm:prSet presAssocID="{59EF6027-F0ED-4F6A-809A-F7E5690EDBAB}" presName="linearProcess" presStyleCnt="0"/>
      <dgm:spPr/>
    </dgm:pt>
    <dgm:pt modelId="{2B6E2B1C-4D7E-411F-9B6D-81A8226B2BC7}" type="pres">
      <dgm:prSet presAssocID="{C02EEA28-F577-455E-8311-11CB2DDF3BE4}" presName="textNode" presStyleLbl="node1" presStyleIdx="0" presStyleCnt="4" custScaleX="109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ACB9F-86B5-4D86-B1CF-A44782D6E129}" type="pres">
      <dgm:prSet presAssocID="{BC8BF68B-9046-4E79-95AE-93E1840B83CE}" presName="sibTrans" presStyleCnt="0"/>
      <dgm:spPr/>
    </dgm:pt>
    <dgm:pt modelId="{5B648F3F-DDF2-4B5C-B870-662E1446EA77}" type="pres">
      <dgm:prSet presAssocID="{0EF3C75F-D64A-42C4-B13E-7202E92553E1}" presName="textNode" presStyleLbl="node1" presStyleIdx="1" presStyleCnt="4" custScaleX="109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660E3-CD65-4510-AD9A-9904B9771F18}" type="pres">
      <dgm:prSet presAssocID="{F5B58902-67AB-44ED-B1D3-253974B9A11C}" presName="sibTrans" presStyleCnt="0"/>
      <dgm:spPr/>
    </dgm:pt>
    <dgm:pt modelId="{0F7854CF-F6FA-424C-8827-3B201A28B26A}" type="pres">
      <dgm:prSet presAssocID="{9B9A8B42-B4CF-4C0D-BF2B-1D17696C73C5}" presName="textNode" presStyleLbl="node1" presStyleIdx="2" presStyleCnt="4" custScaleX="121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3DE27-DFEA-48B3-8E12-15873F769A0F}" type="pres">
      <dgm:prSet presAssocID="{19960CBC-770B-4B49-92AB-D33ED7B27256}" presName="sibTrans" presStyleCnt="0"/>
      <dgm:spPr/>
    </dgm:pt>
    <dgm:pt modelId="{A2C0B61F-79BB-41B4-BE2B-9D954484832F}" type="pres">
      <dgm:prSet presAssocID="{100C4CD8-2F64-4B83-A8F1-74FC9467BD85}" presName="textNode" presStyleLbl="node1" presStyleIdx="3" presStyleCnt="4" custScaleX="109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255A6-58C0-4A92-A476-8E12EED72792}" srcId="{59EF6027-F0ED-4F6A-809A-F7E5690EDBAB}" destId="{100C4CD8-2F64-4B83-A8F1-74FC9467BD85}" srcOrd="3" destOrd="0" parTransId="{7329B98D-9C54-47FF-B0C0-10DB840DB7B5}" sibTransId="{7015D9F3-C37C-4184-863A-5F25AB868602}"/>
    <dgm:cxn modelId="{084F7EDA-99B1-DE49-8C65-017063B6D808}" type="presOf" srcId="{100C4CD8-2F64-4B83-A8F1-74FC9467BD85}" destId="{A2C0B61F-79BB-41B4-BE2B-9D954484832F}" srcOrd="0" destOrd="0" presId="urn:microsoft.com/office/officeart/2005/8/layout/hProcess9"/>
    <dgm:cxn modelId="{B2E11796-AA17-40A9-B3EC-FA2C25770630}" srcId="{59EF6027-F0ED-4F6A-809A-F7E5690EDBAB}" destId="{0EF3C75F-D64A-42C4-B13E-7202E92553E1}" srcOrd="1" destOrd="0" parTransId="{9DF9A784-6D78-4417-844C-3E0EC8AA503B}" sibTransId="{F5B58902-67AB-44ED-B1D3-253974B9A11C}"/>
    <dgm:cxn modelId="{1439F466-5008-4AE8-814C-01F4CB0A0DFE}" srcId="{59EF6027-F0ED-4F6A-809A-F7E5690EDBAB}" destId="{C02EEA28-F577-455E-8311-11CB2DDF3BE4}" srcOrd="0" destOrd="0" parTransId="{B583AF55-3498-4B06-851E-3FA8952269C5}" sibTransId="{BC8BF68B-9046-4E79-95AE-93E1840B83CE}"/>
    <dgm:cxn modelId="{90982A3A-4B80-A749-A1E6-8419D0B7FC3B}" type="presOf" srcId="{9B9A8B42-B4CF-4C0D-BF2B-1D17696C73C5}" destId="{0F7854CF-F6FA-424C-8827-3B201A28B26A}" srcOrd="0" destOrd="0" presId="urn:microsoft.com/office/officeart/2005/8/layout/hProcess9"/>
    <dgm:cxn modelId="{7B51DA5B-A432-FE41-984D-102412FB403A}" type="presOf" srcId="{C02EEA28-F577-455E-8311-11CB2DDF3BE4}" destId="{2B6E2B1C-4D7E-411F-9B6D-81A8226B2BC7}" srcOrd="0" destOrd="0" presId="urn:microsoft.com/office/officeart/2005/8/layout/hProcess9"/>
    <dgm:cxn modelId="{E7938608-3917-8F4B-8A97-3B1778D241D7}" type="presOf" srcId="{0EF3C75F-D64A-42C4-B13E-7202E92553E1}" destId="{5B648F3F-DDF2-4B5C-B870-662E1446EA77}" srcOrd="0" destOrd="0" presId="urn:microsoft.com/office/officeart/2005/8/layout/hProcess9"/>
    <dgm:cxn modelId="{6D78FF39-CB18-824C-BF44-DBE6B1990846}" type="presOf" srcId="{59EF6027-F0ED-4F6A-809A-F7E5690EDBAB}" destId="{1331A752-9A6B-41AA-AADB-B9284B2DEF48}" srcOrd="0" destOrd="0" presId="urn:microsoft.com/office/officeart/2005/8/layout/hProcess9"/>
    <dgm:cxn modelId="{3E8F6DF7-5C5D-41DA-A0F6-65DD426A1F26}" srcId="{59EF6027-F0ED-4F6A-809A-F7E5690EDBAB}" destId="{9B9A8B42-B4CF-4C0D-BF2B-1D17696C73C5}" srcOrd="2" destOrd="0" parTransId="{38A01A6A-2D36-49C7-8A5B-113A38D12955}" sibTransId="{19960CBC-770B-4B49-92AB-D33ED7B27256}"/>
    <dgm:cxn modelId="{DD31948B-A542-A948-B9F9-65C26BDF5066}" type="presParOf" srcId="{1331A752-9A6B-41AA-AADB-B9284B2DEF48}" destId="{70DADC7D-F6B8-486C-9E76-9D56D83EAFCF}" srcOrd="0" destOrd="0" presId="urn:microsoft.com/office/officeart/2005/8/layout/hProcess9"/>
    <dgm:cxn modelId="{2243D03C-8819-C144-AAAE-D450994D96FA}" type="presParOf" srcId="{1331A752-9A6B-41AA-AADB-B9284B2DEF48}" destId="{2D7837E6-1C48-405E-8B0A-2D332C0FF6CA}" srcOrd="1" destOrd="0" presId="urn:microsoft.com/office/officeart/2005/8/layout/hProcess9"/>
    <dgm:cxn modelId="{A623FDD8-94B4-9A45-A3EB-61455FC194B2}" type="presParOf" srcId="{2D7837E6-1C48-405E-8B0A-2D332C0FF6CA}" destId="{2B6E2B1C-4D7E-411F-9B6D-81A8226B2BC7}" srcOrd="0" destOrd="0" presId="urn:microsoft.com/office/officeart/2005/8/layout/hProcess9"/>
    <dgm:cxn modelId="{2734798A-E484-9B4B-9DEF-4E8B827C8517}" type="presParOf" srcId="{2D7837E6-1C48-405E-8B0A-2D332C0FF6CA}" destId="{012ACB9F-86B5-4D86-B1CF-A44782D6E129}" srcOrd="1" destOrd="0" presId="urn:microsoft.com/office/officeart/2005/8/layout/hProcess9"/>
    <dgm:cxn modelId="{71240281-1776-D24D-B6E8-7ACFEA2443E7}" type="presParOf" srcId="{2D7837E6-1C48-405E-8B0A-2D332C0FF6CA}" destId="{5B648F3F-DDF2-4B5C-B870-662E1446EA77}" srcOrd="2" destOrd="0" presId="urn:microsoft.com/office/officeart/2005/8/layout/hProcess9"/>
    <dgm:cxn modelId="{2A898788-5E76-8345-A3F5-0F62CEA727C2}" type="presParOf" srcId="{2D7837E6-1C48-405E-8B0A-2D332C0FF6CA}" destId="{AE0660E3-CD65-4510-AD9A-9904B9771F18}" srcOrd="3" destOrd="0" presId="urn:microsoft.com/office/officeart/2005/8/layout/hProcess9"/>
    <dgm:cxn modelId="{9CED5929-52C3-2842-B57F-2152D9292D2B}" type="presParOf" srcId="{2D7837E6-1C48-405E-8B0A-2D332C0FF6CA}" destId="{0F7854CF-F6FA-424C-8827-3B201A28B26A}" srcOrd="4" destOrd="0" presId="urn:microsoft.com/office/officeart/2005/8/layout/hProcess9"/>
    <dgm:cxn modelId="{9E3BBBD6-FAC3-8E49-B1AA-7F55CB643FAD}" type="presParOf" srcId="{2D7837E6-1C48-405E-8B0A-2D332C0FF6CA}" destId="{9643DE27-DFEA-48B3-8E12-15873F769A0F}" srcOrd="5" destOrd="0" presId="urn:microsoft.com/office/officeart/2005/8/layout/hProcess9"/>
    <dgm:cxn modelId="{079A6224-3AEA-3D48-95CD-759FFD639BE0}" type="presParOf" srcId="{2D7837E6-1C48-405E-8B0A-2D332C0FF6CA}" destId="{A2C0B61F-79BB-41B4-BE2B-9D954484832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ADC7D-F6B8-486C-9E76-9D56D83EAFCF}">
      <dsp:nvSpPr>
        <dsp:cNvPr id="0" name=""/>
        <dsp:cNvSpPr/>
      </dsp:nvSpPr>
      <dsp:spPr>
        <a:xfrm>
          <a:off x="558411" y="0"/>
          <a:ext cx="6328667" cy="40710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E2B1C-4D7E-411F-9B6D-81A8226B2BC7}">
      <dsp:nvSpPr>
        <dsp:cNvPr id="0" name=""/>
        <dsp:cNvSpPr/>
      </dsp:nvSpPr>
      <dsp:spPr>
        <a:xfrm>
          <a:off x="3225" y="1221315"/>
          <a:ext cx="1629196" cy="1628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n-lt"/>
            </a:rPr>
            <a:t>Diabetic </a:t>
          </a:r>
          <a:r>
            <a:rPr lang="en-US" sz="2000" b="1" kern="1200" dirty="0" smtClean="0">
              <a:latin typeface="+mn-lt"/>
            </a:rPr>
            <a:t>eye disease </a:t>
          </a:r>
          <a:r>
            <a:rPr lang="en-US" sz="2000" kern="1200" dirty="0">
              <a:latin typeface="+mn-lt"/>
            </a:rPr>
            <a:t>- end of  2017</a:t>
          </a:r>
        </a:p>
      </dsp:txBody>
      <dsp:txXfrm>
        <a:off x="82718" y="1300808"/>
        <a:ext cx="1470210" cy="1469434"/>
      </dsp:txXfrm>
    </dsp:sp>
    <dsp:sp modelId="{5B648F3F-DDF2-4B5C-B870-662E1446EA77}">
      <dsp:nvSpPr>
        <dsp:cNvPr id="0" name=""/>
        <dsp:cNvSpPr/>
      </dsp:nvSpPr>
      <dsp:spPr>
        <a:xfrm>
          <a:off x="1881089" y="1221315"/>
          <a:ext cx="1629196" cy="1628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n-lt"/>
            </a:rPr>
            <a:t>Retinopathy of </a:t>
          </a:r>
          <a:r>
            <a:rPr lang="en-US" sz="2000" b="1" kern="1200" dirty="0" smtClean="0">
              <a:latin typeface="+mn-lt"/>
            </a:rPr>
            <a:t>prematurity </a:t>
          </a:r>
          <a:r>
            <a:rPr lang="en-US" sz="2000" b="1" kern="1200" dirty="0">
              <a:latin typeface="+mn-lt"/>
            </a:rPr>
            <a:t/>
          </a:r>
          <a:br>
            <a:rPr lang="en-US" sz="2000" b="1" kern="1200" dirty="0">
              <a:latin typeface="+mn-lt"/>
            </a:rPr>
          </a:br>
          <a:r>
            <a:rPr lang="en-US" sz="2000" kern="1200" dirty="0" smtClean="0">
              <a:latin typeface="+mn-lt"/>
            </a:rPr>
            <a:t>– 2018 </a:t>
          </a:r>
          <a:endParaRPr lang="en-US" sz="2000" kern="1200" dirty="0">
            <a:latin typeface="+mn-lt"/>
          </a:endParaRPr>
        </a:p>
      </dsp:txBody>
      <dsp:txXfrm>
        <a:off x="1960582" y="1300808"/>
        <a:ext cx="1470210" cy="1469434"/>
      </dsp:txXfrm>
    </dsp:sp>
    <dsp:sp modelId="{0F7854CF-F6FA-424C-8827-3B201A28B26A}">
      <dsp:nvSpPr>
        <dsp:cNvPr id="0" name=""/>
        <dsp:cNvSpPr/>
      </dsp:nvSpPr>
      <dsp:spPr>
        <a:xfrm>
          <a:off x="3758954" y="1221315"/>
          <a:ext cx="1805447" cy="1628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n-lt"/>
            </a:rPr>
            <a:t>Research </a:t>
          </a:r>
          <a:r>
            <a:rPr lang="en-US" sz="2000" b="1" kern="1200" dirty="0" smtClean="0">
              <a:latin typeface="+mn-lt"/>
            </a:rPr>
            <a:t>methods </a:t>
          </a:r>
          <a:r>
            <a:rPr lang="en-US" sz="2000" b="1" kern="1200" dirty="0">
              <a:latin typeface="+mn-lt"/>
            </a:rPr>
            <a:t>in </a:t>
          </a:r>
          <a:r>
            <a:rPr lang="en-US" sz="2000" b="1" kern="1200" dirty="0" smtClean="0">
              <a:latin typeface="+mn-lt"/>
            </a:rPr>
            <a:t>ophthalmology </a:t>
          </a:r>
          <a:r>
            <a:rPr lang="en-US" sz="2000" kern="1200" dirty="0" smtClean="0">
              <a:latin typeface="+mn-lt"/>
            </a:rPr>
            <a:t>- 2018</a:t>
          </a:r>
          <a:endParaRPr lang="en-US" sz="2000" kern="1200" dirty="0">
            <a:latin typeface="+mn-lt"/>
          </a:endParaRPr>
        </a:p>
      </dsp:txBody>
      <dsp:txXfrm>
        <a:off x="3838447" y="1300808"/>
        <a:ext cx="1646461" cy="1469434"/>
      </dsp:txXfrm>
    </dsp:sp>
    <dsp:sp modelId="{A2C0B61F-79BB-41B4-BE2B-9D954484832F}">
      <dsp:nvSpPr>
        <dsp:cNvPr id="0" name=""/>
        <dsp:cNvSpPr/>
      </dsp:nvSpPr>
      <dsp:spPr>
        <a:xfrm>
          <a:off x="5813069" y="1221315"/>
          <a:ext cx="1629196" cy="1628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n-lt"/>
            </a:rPr>
            <a:t>Glaucoma </a:t>
          </a:r>
          <a:br>
            <a:rPr lang="en-US" sz="2000" b="1" kern="1200" dirty="0">
              <a:latin typeface="+mn-lt"/>
            </a:rPr>
          </a:br>
          <a:r>
            <a:rPr lang="en-US" sz="2000" kern="1200" dirty="0" smtClean="0">
              <a:latin typeface="+mn-lt"/>
            </a:rPr>
            <a:t>– 2019 </a:t>
          </a:r>
          <a:endParaRPr lang="en-US" sz="2000" kern="1200" dirty="0">
            <a:latin typeface="+mn-lt"/>
          </a:endParaRPr>
        </a:p>
      </dsp:txBody>
      <dsp:txXfrm>
        <a:off x="5892562" y="1300808"/>
        <a:ext cx="1470210" cy="1469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62E3-780A-514C-B6A6-AAB4196CCE4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5820-552F-894A-ABD3-AAB5E1E1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A0D50-8FB9-40A4-ACF3-02475788FA19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4E3E-E493-469A-87BE-FE74DB981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4E3E-E493-469A-87BE-FE74DB9816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5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Education initiatives have occurred around the world. For example, in third level or Higher Education: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University of South Africa, (UNISA) has offered distance learning to all (even during apartheid) since the end of the Second World . It currently has 330,000</a:t>
            </a:r>
            <a:r>
              <a:rPr lang="en-GB" baseline="0" dirty="0" smtClean="0"/>
              <a:t> students enrolled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Image:</a:t>
            </a:r>
            <a:r>
              <a:rPr lang="en-GB" baseline="0" dirty="0" smtClean="0"/>
              <a:t> </a:t>
            </a:r>
            <a:r>
              <a:rPr lang="en-GB" dirty="0" smtClean="0"/>
              <a:t>Jorge </a:t>
            </a:r>
            <a:r>
              <a:rPr lang="en-GB" dirty="0" err="1" smtClean="0"/>
              <a:t>Láscar</a:t>
            </a:r>
            <a:r>
              <a:rPr lang="en-GB" dirty="0" smtClean="0"/>
              <a:t> from Australia School of Law - University of Buenos Aires.</a:t>
            </a:r>
            <a:r>
              <a:rPr lang="en-GB" baseline="0" dirty="0" smtClean="0"/>
              <a:t> </a:t>
            </a:r>
            <a:r>
              <a:rPr lang="en-GB" dirty="0" smtClean="0"/>
              <a:t>CC By</a:t>
            </a:r>
            <a:r>
              <a:rPr lang="en-GB" baseline="0" dirty="0" smtClean="0"/>
              <a:t> </a:t>
            </a:r>
            <a:r>
              <a:rPr lang="en-GB" dirty="0" smtClean="0"/>
              <a:t>https://www.flickr.com/photos/8721758@N06/4729499370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C0E7-4E11-41C5-A6E5-44C41A4178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4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4E3E-E493-469A-87BE-FE74DB9816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7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4E3E-E493-469A-87BE-FE74DB9816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2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4E3E-E493-469A-87BE-FE74DB9816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9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4E3E-E493-469A-87BE-FE74DB9816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1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4E3E-E493-469A-87BE-FE74DB9816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8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4E3E-E493-469A-87BE-FE74DB9816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5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8"/>
            <a:ext cx="111252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11252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8"/>
            <a:ext cx="111252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11252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8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8303"/>
            <a:ext cx="11125200" cy="1302101"/>
          </a:xfrm>
        </p:spPr>
        <p:txBody>
          <a:bodyPr anchor="t"/>
          <a:lstStyle>
            <a:lvl1pPr algn="l">
              <a:defRPr sz="47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116"/>
            <a:ext cx="11125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2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9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539317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5539317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00201"/>
            <a:ext cx="5389033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3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 anchor="ctr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2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8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98621"/>
            <a:ext cx="4163484" cy="750878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686" y="1600201"/>
            <a:ext cx="6961716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351082"/>
            <a:ext cx="4163484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70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49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4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2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8303"/>
            <a:ext cx="11125200" cy="1302101"/>
          </a:xfrm>
        </p:spPr>
        <p:txBody>
          <a:bodyPr anchor="t"/>
          <a:lstStyle>
            <a:lvl1pPr algn="l">
              <a:defRPr sz="47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116"/>
            <a:ext cx="11125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21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539317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5539317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00201"/>
            <a:ext cx="5389033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3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 anchor="ctr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8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46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98621"/>
            <a:ext cx="4163484" cy="750878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686" y="1600201"/>
            <a:ext cx="6961716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351082"/>
            <a:ext cx="4163484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72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49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2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4201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4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76657" y="5247668"/>
            <a:ext cx="3015343" cy="1610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410" y="5394861"/>
            <a:ext cx="2505780" cy="13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7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4201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4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76657" y="5247668"/>
            <a:ext cx="3015343" cy="1610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657" y="5394861"/>
            <a:ext cx="2505780" cy="13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3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7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eh.lshtm.ac.uk/oer/webina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hyperlink" Target="http://iceh.lshtm.ac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ceh.lshtm.ac.uk/oer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hyperlink" Target="http://iceh.lshtm.ac.uk/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20771"/>
            <a:ext cx="10196286" cy="4942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rgbClr val="00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</a:rPr>
              <a:t>ICEH Open Education webinar series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3600" b="1" dirty="0">
                <a:latin typeface="Arial Black" panose="020B0A04020102020204" pitchFamily="34" charset="0"/>
              </a:rPr>
              <a:t>Creating and sharing your own Open Educational Resources</a:t>
            </a:r>
            <a:r>
              <a:rPr lang="en-GB" sz="2200" dirty="0" smtClean="0">
                <a:latin typeface="Arial Black" panose="020B0A04020102020204" pitchFamily="34" charset="0"/>
              </a:rPr>
              <a:t/>
            </a:r>
            <a:br>
              <a:rPr lang="en-GB" sz="2200" dirty="0" smtClean="0">
                <a:latin typeface="Arial Black" panose="020B0A04020102020204" pitchFamily="34" charset="0"/>
              </a:rPr>
            </a:br>
            <a:r>
              <a:rPr lang="en-GB" sz="2200" dirty="0" smtClean="0">
                <a:latin typeface="+mj-lt"/>
              </a:rPr>
              <a:t>May 24</a:t>
            </a:r>
            <a:r>
              <a:rPr lang="en-GB" sz="2200" baseline="30000" dirty="0" smtClean="0">
                <a:latin typeface="+mj-lt"/>
              </a:rPr>
              <a:t>th</a:t>
            </a:r>
            <a:r>
              <a:rPr lang="en-GB" sz="2200" dirty="0" smtClean="0">
                <a:latin typeface="+mj-lt"/>
              </a:rPr>
              <a:t> 2017 1-1.45pm UCT</a:t>
            </a:r>
            <a:endParaRPr lang="en-GB" sz="2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652247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 Black"/>
                <a:cs typeface="Arial Black"/>
              </a:rPr>
              <a:t>Improving health worldwide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72484"/>
            <a:ext cx="6045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err="1">
                <a:solidFill>
                  <a:srgbClr val="000000"/>
                </a:solidFill>
                <a:latin typeface="Arial Black"/>
                <a:cs typeface="Arial Black"/>
              </a:rPr>
              <a:t>www.lshtm.ac.uk</a:t>
            </a:r>
            <a:endParaRPr lang="en-GB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37" y="1817907"/>
            <a:ext cx="5702061" cy="3208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652247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 Black"/>
                <a:cs typeface="Arial Black"/>
              </a:rPr>
              <a:t>Improving health worldwide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172484"/>
            <a:ext cx="6045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err="1">
                <a:solidFill>
                  <a:srgbClr val="000000"/>
                </a:solidFill>
                <a:latin typeface="Arial Black"/>
                <a:cs typeface="Arial Black"/>
              </a:rPr>
              <a:t>www.lshtm.ac.uk</a:t>
            </a:r>
            <a:endParaRPr lang="en-GB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76532" y="2803937"/>
            <a:ext cx="4513053" cy="1250125"/>
          </a:xfrm>
          <a:prstGeom prst="roundRect">
            <a:avLst/>
          </a:prstGeom>
          <a:solidFill>
            <a:srgbClr val="B9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Find out more about the ICEH </a:t>
            </a:r>
            <a:r>
              <a:rPr lang="en-GB" dirty="0">
                <a:solidFill>
                  <a:schemeClr val="tx1"/>
                </a:solidFill>
              </a:rPr>
              <a:t>Open Education </a:t>
            </a:r>
            <a:r>
              <a:rPr lang="en-GB" dirty="0" smtClean="0">
                <a:solidFill>
                  <a:schemeClr val="tx1"/>
                </a:solidFill>
              </a:rPr>
              <a:t>programme and webinars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GB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GB" dirty="0" smtClean="0">
                <a:solidFill>
                  <a:schemeClr val="tx1"/>
                </a:solidFill>
                <a:hlinkClick r:id="rId4"/>
              </a:rPr>
              <a:t>iceh.lshtm.ac.uk/oer/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2800" y="2299854"/>
            <a:ext cx="11126400" cy="30813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© 2017 International Centre for Eye Health, London School of Hygiene &amp; Tropical Medicine. </a:t>
            </a:r>
            <a:br>
              <a:rPr lang="en-GB" dirty="0" smtClean="0"/>
            </a:br>
            <a:r>
              <a:rPr lang="en-GB" dirty="0"/>
              <a:t>Unless otherwise </a:t>
            </a:r>
            <a:r>
              <a:rPr lang="en-GB" dirty="0" smtClean="0"/>
              <a:t>stated, content </a:t>
            </a:r>
            <a:r>
              <a:rPr lang="en-GB" dirty="0"/>
              <a:t>is </a:t>
            </a:r>
            <a:r>
              <a:rPr lang="en-GB" dirty="0" smtClean="0"/>
              <a:t>licensed under the Creative Commons Attribution Non-Commercial Share-Alike 4.0 International License </a:t>
            </a:r>
            <a:r>
              <a:rPr lang="en-GB" dirty="0" smtClean="0">
                <a:hlinkClick r:id="rId3"/>
              </a:rPr>
              <a:t>https://creativecommons.org/licenses/by-nc-sa/4.0</a:t>
            </a:r>
            <a:endParaRPr lang="en-GB" dirty="0" smtClean="0"/>
          </a:p>
          <a:p>
            <a:pPr marL="0" indent="0" algn="ctr">
              <a:buFont typeface="Arial"/>
              <a:buNone/>
            </a:pPr>
            <a:endParaRPr lang="en-GB" dirty="0" smtClean="0"/>
          </a:p>
          <a:p>
            <a:pPr marL="0" indent="0" algn="ctr">
              <a:buFont typeface="Arial"/>
              <a:buNone/>
            </a:pPr>
            <a:r>
              <a:rPr lang="en-GB" dirty="0" smtClean="0"/>
              <a:t>We encourage the re-use, adaptation and sharing of this material for teaching and learning. Find more eye care Open Educational Resources at </a:t>
            </a:r>
            <a:r>
              <a:rPr lang="en-GB" dirty="0" smtClean="0">
                <a:hlinkClick r:id="rId4"/>
              </a:rPr>
              <a:t>http://iceh.lshtm.ac.uk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1488584"/>
            <a:ext cx="1905000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784" y="365125"/>
            <a:ext cx="10796016" cy="1325563"/>
          </a:xfrm>
        </p:spPr>
        <p:txBody>
          <a:bodyPr/>
          <a:lstStyle/>
          <a:p>
            <a:r>
              <a:rPr lang="en-GB" sz="3600" dirty="0"/>
              <a:t>Welcome!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24" y="1739480"/>
            <a:ext cx="952500" cy="952500"/>
          </a:xfr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788460" y="1488421"/>
            <a:ext cx="4670398" cy="1337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Ms Sally Parsley (Host)</a:t>
            </a:r>
            <a:br>
              <a:rPr lang="en-GB" sz="2000" dirty="0"/>
            </a:br>
            <a:r>
              <a:rPr lang="en-GB" sz="2000" dirty="0">
                <a:latin typeface="+mn-lt"/>
              </a:rPr>
              <a:t>T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echnical lead, Open Education Programme,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ICEH, LSHTM, UK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1820463" y="5830495"/>
            <a:ext cx="5567083" cy="817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 smtClean="0"/>
              <a:t>Q&amp;A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788460" y="4301715"/>
            <a:ext cx="4670398" cy="1720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Mr Gregory Doyle</a:t>
            </a:r>
            <a:br>
              <a:rPr lang="en-GB" sz="2000" dirty="0" smtClean="0"/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Education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technologies manager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Faculty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of Health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Sciences, University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of Cape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Town,</a:t>
            </a:r>
            <a:r>
              <a:rPr lang="en-GB" sz="2000" dirty="0" smtClean="0"/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South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Africa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6" t="1909" r="13449" b="49840"/>
          <a:stretch/>
        </p:blipFill>
        <p:spPr bwMode="auto">
          <a:xfrm>
            <a:off x="653733" y="3103976"/>
            <a:ext cx="951991" cy="9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1787220" y="2890888"/>
            <a:ext cx="4671638" cy="1528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Dr </a:t>
            </a:r>
            <a:r>
              <a:rPr lang="en-GB" sz="2000" dirty="0" smtClean="0"/>
              <a:t>Glenda Cox</a:t>
            </a:r>
            <a:br>
              <a:rPr lang="en-GB" sz="2000" dirty="0" smtClean="0"/>
            </a:br>
            <a:r>
              <a:rPr lang="en-GB" sz="2000" dirty="0" smtClean="0">
                <a:latin typeface="+mn-lt"/>
              </a:rPr>
              <a:t>Senior lecturer, Centre for Innovation in Learning and Teaching, University of Cape Town, South Africa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37" y="1817907"/>
            <a:ext cx="5702061" cy="3208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b="23131"/>
          <a:stretch/>
        </p:blipFill>
        <p:spPr bwMode="auto">
          <a:xfrm>
            <a:off x="653733" y="4552865"/>
            <a:ext cx="951991" cy="9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212126" cy="1410204"/>
          </a:xfrm>
          <a:prstGeom prst="rect">
            <a:avLst/>
          </a:prstGeom>
          <a:gradFill flip="none" rotWithShape="1">
            <a:gsLst>
              <a:gs pos="0">
                <a:srgbClr val="DBE5F1"/>
              </a:gs>
              <a:gs pos="50000">
                <a:srgbClr val="BCD7F2"/>
              </a:gs>
              <a:gs pos="100000">
                <a:srgbClr val="ABCEE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87"/>
          <a:stretch/>
        </p:blipFill>
        <p:spPr>
          <a:xfrm>
            <a:off x="0" y="1410204"/>
            <a:ext cx="12192000" cy="547392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1" y="692331"/>
            <a:ext cx="11495313" cy="20247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GB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Philosophy of Open: </a:t>
            </a:r>
            <a:r>
              <a:rPr lang="en-GB" sz="3600" dirty="0" smtClean="0">
                <a:solidFill>
                  <a:schemeClr val="tx1"/>
                </a:solidFill>
                <a:latin typeface="+mn-lt"/>
              </a:rPr>
              <a:t>“Knowledge is a public good”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GB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Open Education: </a:t>
            </a:r>
            <a:r>
              <a:rPr lang="en-GB" sz="3600" dirty="0" smtClean="0">
                <a:solidFill>
                  <a:schemeClr val="tx1"/>
                </a:solidFill>
                <a:latin typeface="+mn-lt"/>
              </a:rPr>
              <a:t>Reducing barriers to participation</a:t>
            </a:r>
            <a:endParaRPr lang="en-GB" sz="3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33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8572" y="5181601"/>
            <a:ext cx="3468914" cy="1661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974"/>
            <a:ext cx="11535000" cy="7506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Open </a:t>
            </a:r>
            <a:r>
              <a:rPr lang="en-GB" sz="3600" b="1" dirty="0">
                <a:solidFill>
                  <a:schemeClr val="tx1"/>
                </a:solidFill>
              </a:rPr>
              <a:t>Education </a:t>
            </a:r>
            <a:r>
              <a:rPr lang="en-GB" sz="3600" b="1" dirty="0" smtClean="0">
                <a:solidFill>
                  <a:schemeClr val="tx1"/>
                </a:solidFill>
              </a:rPr>
              <a:t>Resources (OER)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5" y="1463992"/>
            <a:ext cx="11720285" cy="231865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OER are </a:t>
            </a:r>
            <a:r>
              <a:rPr lang="en-GB" sz="2400" b="1" dirty="0" smtClean="0">
                <a:solidFill>
                  <a:schemeClr val="tx1"/>
                </a:solidFill>
              </a:rPr>
              <a:t>educational materials </a:t>
            </a:r>
            <a:r>
              <a:rPr lang="en-GB" sz="2400" dirty="0" smtClean="0">
                <a:solidFill>
                  <a:schemeClr val="tx1"/>
                </a:solidFill>
              </a:rPr>
              <a:t>with an open copyright license which allows </a:t>
            </a:r>
            <a:r>
              <a:rPr lang="en-GB" sz="2400" b="1" dirty="0">
                <a:solidFill>
                  <a:schemeClr val="tx1"/>
                </a:solidFill>
              </a:rPr>
              <a:t>anyone </a:t>
            </a:r>
            <a:r>
              <a:rPr lang="en-GB" sz="2400" b="1" dirty="0" smtClean="0">
                <a:solidFill>
                  <a:schemeClr val="tx1"/>
                </a:solidFill>
              </a:rPr>
              <a:t>to use</a:t>
            </a:r>
            <a:r>
              <a:rPr lang="en-GB" sz="2400" b="1" dirty="0">
                <a:solidFill>
                  <a:schemeClr val="tx1"/>
                </a:solidFill>
              </a:rPr>
              <a:t>, reuse, and redistribute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them for </a:t>
            </a:r>
            <a:r>
              <a:rPr lang="en-GB" sz="2400" dirty="0">
                <a:solidFill>
                  <a:schemeClr val="tx1"/>
                </a:solidFill>
              </a:rPr>
              <a:t>free and without asking for permission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GB" sz="2400" b="1" dirty="0" smtClean="0">
                <a:solidFill>
                  <a:schemeClr val="tx1"/>
                </a:solidFill>
              </a:rPr>
              <a:t>Open courses </a:t>
            </a:r>
            <a:r>
              <a:rPr lang="en-GB" sz="2400" dirty="0" smtClean="0">
                <a:solidFill>
                  <a:schemeClr val="tx1"/>
                </a:solidFill>
              </a:rPr>
              <a:t>are free to access, online </a:t>
            </a:r>
            <a:r>
              <a:rPr lang="en-GB" sz="2400" dirty="0" smtClean="0">
                <a:solidFill>
                  <a:schemeClr val="tx1"/>
                </a:solidFill>
              </a:rPr>
              <a:t>courses which have OER </a:t>
            </a:r>
            <a:r>
              <a:rPr lang="en-GB" sz="2400" dirty="0">
                <a:solidFill>
                  <a:schemeClr val="tx1"/>
                </a:solidFill>
              </a:rPr>
              <a:t>contents (sometimes</a:t>
            </a:r>
            <a:r>
              <a:rPr lang="en-GB" sz="2400" dirty="0" smtClean="0">
                <a:solidFill>
                  <a:schemeClr val="tx1"/>
                </a:solidFill>
              </a:rPr>
              <a:t>!)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3077030"/>
            <a:ext cx="6074230" cy="8418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rgbClr val="00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15"/>
          <a:stretch/>
        </p:blipFill>
        <p:spPr>
          <a:xfrm>
            <a:off x="786029" y="3413952"/>
            <a:ext cx="8278548" cy="3400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449" y="4808970"/>
            <a:ext cx="1884976" cy="659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40389" y="3330862"/>
            <a:ext cx="2537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an </a:t>
            </a:r>
            <a:r>
              <a:rPr lang="en-GB" sz="2100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open </a:t>
            </a:r>
            <a:r>
              <a:rPr lang="en-GB" sz="21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copyright license </a:t>
            </a: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10908937" y="4069526"/>
            <a:ext cx="0" cy="51355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26810" y="2998454"/>
            <a:ext cx="45905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Examples of OER materials</a:t>
            </a:r>
            <a:endParaRPr lang="en-GB" sz="21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151086" y="3405307"/>
            <a:ext cx="0" cy="51355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8572" y="5181601"/>
            <a:ext cx="3468914" cy="1661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906" y="1247887"/>
            <a:ext cx="4991959" cy="3818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414"/>
            <a:ext cx="4243892" cy="73022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ICEH &amp; OER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177279" cy="524328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In 2014 ICEH created its 1st </a:t>
            </a:r>
            <a:r>
              <a:rPr lang="en-GB" sz="2400" b="1" dirty="0" smtClean="0">
                <a:solidFill>
                  <a:schemeClr val="tx1"/>
                </a:solidFill>
              </a:rPr>
              <a:t>Open course </a:t>
            </a:r>
            <a:r>
              <a:rPr lang="en-GB" sz="2400" dirty="0" smtClean="0">
                <a:solidFill>
                  <a:schemeClr val="tx1"/>
                </a:solidFill>
              </a:rPr>
              <a:t>using </a:t>
            </a:r>
            <a:r>
              <a:rPr lang="en-GB" sz="2400" b="1" dirty="0" smtClean="0">
                <a:solidFill>
                  <a:schemeClr val="tx1"/>
                </a:solidFill>
              </a:rPr>
              <a:t>OER. </a:t>
            </a:r>
            <a:r>
              <a:rPr lang="en-US" sz="2400" dirty="0" smtClean="0">
                <a:solidFill>
                  <a:schemeClr val="tx1"/>
                </a:solidFill>
              </a:rPr>
              <a:t>Since </a:t>
            </a:r>
            <a:r>
              <a:rPr lang="en-US" sz="2400" dirty="0">
                <a:solidFill>
                  <a:schemeClr val="tx1"/>
                </a:solidFill>
              </a:rPr>
              <a:t>then:</a:t>
            </a:r>
          </a:p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&gt;6,000 participants in “Global </a:t>
            </a:r>
            <a:r>
              <a:rPr lang="en-GB" sz="2400" dirty="0">
                <a:solidFill>
                  <a:schemeClr val="tx1"/>
                </a:solidFill>
              </a:rPr>
              <a:t>Blindness: </a:t>
            </a:r>
            <a:r>
              <a:rPr lang="en-US" sz="2400" dirty="0">
                <a:solidFill>
                  <a:schemeClr val="tx1"/>
                </a:solidFill>
              </a:rPr>
              <a:t>Planning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managing </a:t>
            </a:r>
            <a:r>
              <a:rPr lang="en-US" sz="2400" dirty="0" smtClean="0">
                <a:solidFill>
                  <a:schemeClr val="tx1"/>
                </a:solidFill>
              </a:rPr>
              <a:t>eye care services”  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Global Blindness </a:t>
            </a:r>
            <a:r>
              <a:rPr lang="en-US" sz="2400" dirty="0" smtClean="0">
                <a:solidFill>
                  <a:schemeClr val="tx1"/>
                </a:solidFill>
              </a:rPr>
              <a:t>course and OER materials have </a:t>
            </a:r>
            <a:r>
              <a:rPr lang="en-US" sz="2400" dirty="0" smtClean="0">
                <a:solidFill>
                  <a:schemeClr val="tx1"/>
                </a:solidFill>
              </a:rPr>
              <a:t>been </a:t>
            </a:r>
            <a:r>
              <a:rPr lang="en-US" sz="2400" b="1" dirty="0" smtClean="0">
                <a:solidFill>
                  <a:schemeClr val="tx1"/>
                </a:solidFill>
              </a:rPr>
              <a:t>adapted </a:t>
            </a:r>
            <a:r>
              <a:rPr lang="en-US" sz="2400" dirty="0" smtClean="0">
                <a:solidFill>
                  <a:schemeClr val="tx1"/>
                </a:solidFill>
              </a:rPr>
              <a:t>by educators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chemeClr val="tx1"/>
                </a:solidFill>
              </a:rPr>
              <a:t>many countries </a:t>
            </a:r>
            <a:r>
              <a:rPr lang="en-GB" sz="2400" dirty="0" smtClean="0">
                <a:solidFill>
                  <a:schemeClr val="tx1"/>
                </a:solidFill>
              </a:rPr>
              <a:t>for </a:t>
            </a:r>
            <a:r>
              <a:rPr lang="en-GB" sz="2400" smtClean="0">
                <a:solidFill>
                  <a:schemeClr val="tx1"/>
                </a:solidFill>
              </a:rPr>
              <a:t>re-use in </a:t>
            </a:r>
            <a:r>
              <a:rPr lang="en-GB" sz="2400" dirty="0" smtClean="0">
                <a:solidFill>
                  <a:schemeClr val="tx1"/>
                </a:solidFill>
              </a:rPr>
              <a:t>their </a:t>
            </a:r>
            <a:r>
              <a:rPr lang="en-GB" sz="2400" dirty="0" smtClean="0">
                <a:solidFill>
                  <a:schemeClr val="tx1"/>
                </a:solidFill>
              </a:rPr>
              <a:t>own </a:t>
            </a:r>
            <a:r>
              <a:rPr lang="en-GB" sz="2400" dirty="0" smtClean="0">
                <a:solidFill>
                  <a:schemeClr val="tx1"/>
                </a:solidFill>
              </a:rPr>
              <a:t>contexts</a:t>
            </a:r>
            <a:endParaRPr lang="en-GB" sz="24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ICEH is developing </a:t>
            </a:r>
            <a:r>
              <a:rPr lang="en-GB" sz="2400" b="1" dirty="0" smtClean="0">
                <a:solidFill>
                  <a:schemeClr val="tx1"/>
                </a:solidFill>
              </a:rPr>
              <a:t>7 more </a:t>
            </a:r>
            <a:r>
              <a:rPr lang="en-GB" sz="2400" dirty="0" smtClean="0">
                <a:solidFill>
                  <a:schemeClr val="tx1"/>
                </a:solidFill>
              </a:rPr>
              <a:t>Open courses in key public health eye care topics</a:t>
            </a: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3077030"/>
            <a:ext cx="6074230" cy="8418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rgbClr val="00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542529" y="5181601"/>
            <a:ext cx="0" cy="68201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83333" y="5863615"/>
            <a:ext cx="45905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 smtClean="0">
                <a:latin typeface="Permanent Marker" panose="02000000000000000000" pitchFamily="2" charset="0"/>
                <a:ea typeface="Permanent Marker" panose="02000000000000000000" pitchFamily="2" charset="0"/>
              </a:rPr>
              <a:t>ICEH Open course</a:t>
            </a:r>
            <a:endParaRPr lang="en-GB" sz="21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518"/>
            <a:ext cx="1097817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ICEH Open courses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87248" y="1520632"/>
            <a:ext cx="366520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/>
              <a:t>Current Open courses</a:t>
            </a:r>
            <a:endParaRPr lang="en-US" sz="28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4334127" y="1520632"/>
            <a:ext cx="7445491" cy="4392335"/>
            <a:chOff x="4269588" y="2140183"/>
            <a:chExt cx="7445491" cy="4392335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273340516"/>
                </p:ext>
              </p:extLst>
            </p:nvPr>
          </p:nvGraphicFramePr>
          <p:xfrm>
            <a:off x="4269588" y="2461467"/>
            <a:ext cx="7445491" cy="40710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6470390" y="2140183"/>
              <a:ext cx="2436942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435D7B"/>
                  </a:solidFill>
                </a:rPr>
                <a:t>Coming soon</a:t>
              </a:r>
              <a:endParaRPr lang="en-US" sz="2800" b="1" dirty="0">
                <a:solidFill>
                  <a:srgbClr val="435D7B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2082611"/>
            <a:ext cx="2814162" cy="1084854"/>
            <a:chOff x="3074" y="2057400"/>
            <a:chExt cx="1997431" cy="2743200"/>
          </a:xfrm>
          <a:solidFill>
            <a:srgbClr val="FFD966"/>
          </a:solidFill>
        </p:grpSpPr>
        <p:sp>
          <p:nvSpPr>
            <p:cNvPr id="16" name="Rounded Rectangle 15"/>
            <p:cNvSpPr/>
            <p:nvPr/>
          </p:nvSpPr>
          <p:spPr>
            <a:xfrm>
              <a:off x="3074" y="2057400"/>
              <a:ext cx="1997431" cy="27432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100581" y="2312237"/>
              <a:ext cx="1802417" cy="23559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Global blindness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2224" y="3319865"/>
            <a:ext cx="2814162" cy="1084854"/>
            <a:chOff x="3074" y="2057400"/>
            <a:chExt cx="1997431" cy="2743200"/>
          </a:xfrm>
          <a:solidFill>
            <a:srgbClr val="FFD966"/>
          </a:solidFill>
        </p:grpSpPr>
        <p:sp>
          <p:nvSpPr>
            <p:cNvPr id="19" name="Rounded Rectangle 18"/>
            <p:cNvSpPr/>
            <p:nvPr/>
          </p:nvSpPr>
          <p:spPr>
            <a:xfrm>
              <a:off x="3074" y="2057400"/>
              <a:ext cx="1997431" cy="27432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100581" y="2312237"/>
              <a:ext cx="1802417" cy="23559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</a:rPr>
                <a:t>Ophthalmic epidemiology 1 &amp; 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7248" y="4568415"/>
            <a:ext cx="2814162" cy="1084854"/>
            <a:chOff x="3074" y="2057400"/>
            <a:chExt cx="1997431" cy="2743200"/>
          </a:xfrm>
          <a:solidFill>
            <a:srgbClr val="FFD966"/>
          </a:solidFill>
        </p:grpSpPr>
        <p:sp>
          <p:nvSpPr>
            <p:cNvPr id="22" name="Rounded Rectangle 21"/>
            <p:cNvSpPr/>
            <p:nvPr/>
          </p:nvSpPr>
          <p:spPr>
            <a:xfrm>
              <a:off x="3074" y="2057400"/>
              <a:ext cx="1997431" cy="27432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 txBox="1"/>
            <p:nvPr/>
          </p:nvSpPr>
          <p:spPr>
            <a:xfrm>
              <a:off x="100581" y="2312237"/>
              <a:ext cx="1802417" cy="23559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</a:rPr>
                <a:t>Eliminating trachoma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788460" y="3414280"/>
            <a:ext cx="4670398" cy="1720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Mr Gregory Doyle</a:t>
            </a:r>
            <a:br>
              <a:rPr lang="en-GB" sz="2000" dirty="0" smtClean="0"/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Education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technologies manager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Faculty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of Health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Sciences, University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of Cape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Town,</a:t>
            </a:r>
            <a:r>
              <a:rPr lang="en-GB" sz="2000" dirty="0" smtClean="0"/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South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Africa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6" t="1909" r="13449" b="49840"/>
          <a:stretch/>
        </p:blipFill>
        <p:spPr bwMode="auto">
          <a:xfrm>
            <a:off x="653733" y="2216541"/>
            <a:ext cx="951991" cy="9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1787220" y="2003453"/>
            <a:ext cx="4671638" cy="1528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Dr </a:t>
            </a:r>
            <a:r>
              <a:rPr lang="en-GB" sz="2000" dirty="0" smtClean="0"/>
              <a:t>Glenda Cox</a:t>
            </a:r>
            <a:br>
              <a:rPr lang="en-GB" sz="2000" dirty="0" smtClean="0"/>
            </a:br>
            <a:r>
              <a:rPr lang="en-GB" sz="2000" dirty="0" smtClean="0">
                <a:latin typeface="+mn-lt"/>
              </a:rPr>
              <a:t>Senior lecturer, Centre for Innovation in Learning and Teaching, University of Cape Town, South Africa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37" y="1817907"/>
            <a:ext cx="5702061" cy="3208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b="23131"/>
          <a:stretch/>
        </p:blipFill>
        <p:spPr bwMode="auto">
          <a:xfrm>
            <a:off x="653733" y="3665430"/>
            <a:ext cx="951991" cy="9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784" y="365125"/>
            <a:ext cx="10796016" cy="1325563"/>
          </a:xfrm>
        </p:spPr>
        <p:txBody>
          <a:bodyPr/>
          <a:lstStyle/>
          <a:p>
            <a:r>
              <a:rPr lang="en-GB" sz="3600" dirty="0" smtClean="0"/>
              <a:t>Q&amp;A</a:t>
            </a:r>
            <a:endParaRPr lang="en-GB" sz="3600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37" y="1817907"/>
            <a:ext cx="5702061" cy="3208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  <p:pic>
        <p:nvPicPr>
          <p:cNvPr id="26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24" y="1739480"/>
            <a:ext cx="952500" cy="952500"/>
          </a:xfrm>
        </p:spPr>
      </p:pic>
      <p:sp>
        <p:nvSpPr>
          <p:cNvPr id="27" name="Title 2"/>
          <p:cNvSpPr txBox="1">
            <a:spLocks/>
          </p:cNvSpPr>
          <p:nvPr/>
        </p:nvSpPr>
        <p:spPr>
          <a:xfrm>
            <a:off x="1788460" y="1488421"/>
            <a:ext cx="4670398" cy="1337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Ms Sally Parsley (Host)</a:t>
            </a:r>
            <a:br>
              <a:rPr lang="en-GB" sz="2000" dirty="0"/>
            </a:br>
            <a:r>
              <a:rPr lang="en-GB" sz="2000" dirty="0">
                <a:latin typeface="+mn-lt"/>
              </a:rPr>
              <a:t>T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echnical lead, Open Education Programme,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ICEH, LSHTM, UK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1788460" y="4301715"/>
            <a:ext cx="4670398" cy="1720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Mr Gregory Doyle</a:t>
            </a:r>
            <a:br>
              <a:rPr lang="en-GB" sz="2000" dirty="0" smtClean="0"/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Education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technologies manager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Faculty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of Health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Sciences, University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of Cape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Town,</a:t>
            </a:r>
            <a:r>
              <a:rPr lang="en-GB" sz="2000" dirty="0" smtClean="0"/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South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Africa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6" t="1909" r="13449" b="49840"/>
          <a:stretch/>
        </p:blipFill>
        <p:spPr bwMode="auto">
          <a:xfrm>
            <a:off x="653733" y="3103976"/>
            <a:ext cx="951991" cy="9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2"/>
          <p:cNvSpPr txBox="1">
            <a:spLocks/>
          </p:cNvSpPr>
          <p:nvPr/>
        </p:nvSpPr>
        <p:spPr>
          <a:xfrm>
            <a:off x="1787220" y="2890888"/>
            <a:ext cx="4671638" cy="1528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Dr </a:t>
            </a:r>
            <a:r>
              <a:rPr lang="en-GB" sz="2000" dirty="0" smtClean="0"/>
              <a:t>Glenda Cox</a:t>
            </a:r>
            <a:br>
              <a:rPr lang="en-GB" sz="2000" dirty="0" smtClean="0"/>
            </a:br>
            <a:r>
              <a:rPr lang="en-GB" sz="2000" dirty="0" smtClean="0">
                <a:latin typeface="+mn-lt"/>
              </a:rPr>
              <a:t>Senior lecturer, Centre for Innovation in Learning and Teaching, University of Cape Town, South Africa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b="23131"/>
          <a:stretch/>
        </p:blipFill>
        <p:spPr bwMode="auto">
          <a:xfrm>
            <a:off x="653733" y="4552865"/>
            <a:ext cx="951991" cy="9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282" y="2551673"/>
            <a:ext cx="2623146" cy="3028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77347" y="1249785"/>
            <a:ext cx="7072096" cy="1771480"/>
            <a:chOff x="2477347" y="1249785"/>
            <a:chExt cx="7072096" cy="1771480"/>
          </a:xfrm>
        </p:grpSpPr>
        <p:pic>
          <p:nvPicPr>
            <p:cNvPr id="4" name="Content Placeholder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0019" y="1249785"/>
              <a:ext cx="2275967" cy="8344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7347" y="1263163"/>
              <a:ext cx="1545570" cy="7080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6407" y="1302267"/>
              <a:ext cx="1443036" cy="7578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580" y="2344596"/>
              <a:ext cx="2227425" cy="676669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672354" y="3141943"/>
            <a:ext cx="5384202" cy="2284072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Find out more</a:t>
            </a:r>
            <a:br>
              <a:rPr lang="en-GB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</a:rPr>
              <a:t>Register </a:t>
            </a:r>
            <a:r>
              <a:rPr lang="en-GB" sz="2400" dirty="0" smtClean="0">
                <a:solidFill>
                  <a:schemeClr val="tx1"/>
                </a:solidFill>
              </a:rPr>
              <a:t>for </a:t>
            </a:r>
            <a:r>
              <a:rPr lang="en-GB" sz="2400" dirty="0" smtClean="0">
                <a:solidFill>
                  <a:schemeClr val="tx1"/>
                </a:solidFill>
              </a:rPr>
              <a:t>ICEH </a:t>
            </a:r>
            <a:r>
              <a:rPr lang="en-GB" sz="2400" dirty="0" smtClean="0">
                <a:solidFill>
                  <a:schemeClr val="tx1"/>
                </a:solidFill>
              </a:rPr>
              <a:t>Open courses </a:t>
            </a:r>
            <a:r>
              <a:rPr lang="en-GB" sz="2400" dirty="0" smtClean="0">
                <a:solidFill>
                  <a:schemeClr val="tx1"/>
                </a:solidFill>
              </a:rPr>
              <a:t>and </a:t>
            </a:r>
            <a:r>
              <a:rPr lang="en-GB" sz="2400" dirty="0" smtClean="0">
                <a:solidFill>
                  <a:schemeClr val="tx1"/>
                </a:solidFill>
              </a:rPr>
              <a:t>download </a:t>
            </a:r>
            <a:r>
              <a:rPr lang="en-GB" sz="2400" dirty="0" smtClean="0">
                <a:solidFill>
                  <a:schemeClr val="tx1"/>
                </a:solidFill>
              </a:rPr>
              <a:t>our webinars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  <a:hlinkClick r:id="rId8"/>
              </a:rPr>
              <a:t>http</a:t>
            </a:r>
            <a:r>
              <a:rPr lang="en-GB" sz="2400" dirty="0">
                <a:solidFill>
                  <a:schemeClr val="tx1"/>
                </a:solidFill>
                <a:hlinkClick r:id="rId8"/>
              </a:rPr>
              <a:t>://</a:t>
            </a:r>
            <a:r>
              <a:rPr lang="en-GB" sz="2400" dirty="0" smtClean="0">
                <a:solidFill>
                  <a:schemeClr val="tx1"/>
                </a:solidFill>
                <a:hlinkClick r:id="rId8"/>
              </a:rPr>
              <a:t>iceh.lshtm.ac.uk/oer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17144"/>
            <a:ext cx="12192000" cy="1144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4200" dirty="0" smtClean="0"/>
              <a:t>Thanks to our funders </a:t>
            </a:r>
            <a:endParaRPr lang="en-US" sz="4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227612" y="3155204"/>
            <a:ext cx="5384202" cy="2284072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Be informed about new ICEH Open courses </a:t>
            </a:r>
            <a:r>
              <a:rPr lang="en-GB" sz="2400" dirty="0" smtClean="0">
                <a:solidFill>
                  <a:schemeClr val="tx1"/>
                </a:solidFill>
              </a:rPr>
              <a:t>Sign </a:t>
            </a:r>
            <a:r>
              <a:rPr lang="en-GB" sz="2400" dirty="0" smtClean="0">
                <a:solidFill>
                  <a:schemeClr val="tx1"/>
                </a:solidFill>
              </a:rPr>
              <a:t>up to the ICEH </a:t>
            </a:r>
            <a:r>
              <a:rPr lang="en-GB" sz="2400" dirty="0">
                <a:solidFill>
                  <a:schemeClr val="tx1"/>
                </a:solidFill>
              </a:rPr>
              <a:t>email list at </a:t>
            </a:r>
            <a:r>
              <a:rPr lang="en-GB" sz="2400" dirty="0">
                <a:solidFill>
                  <a:schemeClr val="tx1"/>
                </a:solidFill>
                <a:hlinkClick r:id="rId10"/>
              </a:rPr>
              <a:t>http://iceh.lshtm.ac.uk</a:t>
            </a:r>
            <a:r>
              <a:rPr lang="en-GB" sz="2400" dirty="0" smtClean="0">
                <a:solidFill>
                  <a:schemeClr val="tx1"/>
                </a:solidFill>
                <a:hlinkClick r:id="rId10"/>
              </a:rPr>
              <a:t>/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endParaRPr lang="en-GB" sz="2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s template_White_16-9_widescreen.potm" id="{300E39AD-DC58-4588-8806-0C1B3D5ED9EE}" vid="{912528AE-82EB-47AD-A839-4259CE71A8F9}"/>
    </a:ext>
  </a:extLst>
</a:theme>
</file>

<file path=ppt/theme/theme2.xml><?xml version="1.0" encoding="utf-8"?>
<a:theme xmlns:a="http://schemas.openxmlformats.org/drawingml/2006/main" name="Smaller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s template_White_16-9_widescreen.potm" id="{300E39AD-DC58-4588-8806-0C1B3D5ED9EE}" vid="{799AA033-539E-4358-BD21-5AA1CD2271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365</Words>
  <Application>Microsoft Office PowerPoint</Application>
  <PresentationFormat>Widescreen</PresentationFormat>
  <Paragraphs>63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Permanent Marker</vt:lpstr>
      <vt:lpstr>Office Theme</vt:lpstr>
      <vt:lpstr>Smaller Logo</vt:lpstr>
      <vt:lpstr>PowerPoint Presentation</vt:lpstr>
      <vt:lpstr>Welcome!</vt:lpstr>
      <vt:lpstr>PowerPoint Presentation</vt:lpstr>
      <vt:lpstr>Open Education Resources (OER)</vt:lpstr>
      <vt:lpstr>ICEH &amp; OER</vt:lpstr>
      <vt:lpstr>ICEH Open courses</vt:lpstr>
      <vt:lpstr>PowerPoint Presentation</vt:lpstr>
      <vt:lpstr>Q&amp;A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</dc:creator>
  <cp:lastModifiedBy>Sally Parsley</cp:lastModifiedBy>
  <cp:revision>78</cp:revision>
  <dcterms:created xsi:type="dcterms:W3CDTF">2016-02-21T17:48:44Z</dcterms:created>
  <dcterms:modified xsi:type="dcterms:W3CDTF">2017-05-24T12:41:18Z</dcterms:modified>
</cp:coreProperties>
</file>