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65" r:id="rId5"/>
    <p:sldId id="28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4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3" r:id="rId25"/>
    <p:sldId id="26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7B"/>
    <a:srgbClr val="007174"/>
    <a:srgbClr val="00AAAD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0D50-8FB9-40A4-ACF3-02475788FA19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4E3E-E493-469A-87BE-FE74DB981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DE5D-E733-4CE6-AB8D-E7DA593CB3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DE5D-E733-4CE6-AB8D-E7DA593CB3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05467-F54B-459B-B8DF-63C0B41712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7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05467-F54B-459B-B8DF-63C0B41712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05467-F54B-459B-B8DF-63C0B41712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3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DE5D-E733-4CE6-AB8D-E7DA593CB3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9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DE5D-E733-4CE6-AB8D-E7DA593CB3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4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EDE5D-E733-4CE6-AB8D-E7DA593CB3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8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0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10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57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eh.lshtm.ac.uk/oer/webina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europeanmoocs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alis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lear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lshtm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ceh.lshtm.ac.uk/oer/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bit.ly/2n9A48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ceh.lshtm.ac.uk/" TargetMode="External"/><Relationship Id="rId2" Type="http://schemas.openxmlformats.org/officeDocument/2006/relationships/hyperlink" Target="https://creativecommons.org/licenses/by-nc-sa/4.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onsortium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ercommons.org/" TargetMode="External"/><Relationship Id="rId4" Type="http://schemas.openxmlformats.org/officeDocument/2006/relationships/hyperlink" Target="https://www.merlo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jhsph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erafrica.org/healthoer" TargetMode="External"/><Relationship Id="rId4" Type="http://schemas.openxmlformats.org/officeDocument/2006/relationships/hyperlink" Target="http://www.open.edu/openlear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0771"/>
            <a:ext cx="8209722" cy="4942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</a:rPr>
              <a:t>ICEH Open Education webinar series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3600" b="1" dirty="0" smtClean="0">
                <a:latin typeface="Arial Black" panose="020B0A04020102020204" pitchFamily="34" charset="0"/>
              </a:rPr>
              <a:t>Where to find and how to use Open courses</a:t>
            </a:r>
            <a:r>
              <a:rPr lang="en-GB" sz="4000" b="1" dirty="0" smtClean="0">
                <a:latin typeface="Arial Black" panose="020B0A04020102020204" pitchFamily="34" charset="0"/>
              </a:rPr>
              <a:t> </a:t>
            </a:r>
            <a:r>
              <a:rPr lang="en-GB" sz="2200" dirty="0" smtClean="0">
                <a:latin typeface="Arial Black" panose="020B0A04020102020204" pitchFamily="34" charset="0"/>
              </a:rPr>
              <a:t/>
            </a:r>
            <a:br>
              <a:rPr lang="en-GB" sz="2200" dirty="0" smtClean="0">
                <a:latin typeface="Arial Black" panose="020B0A04020102020204" pitchFamily="34" charset="0"/>
              </a:rPr>
            </a:br>
            <a:r>
              <a:rPr lang="en-GB" sz="2200" dirty="0" smtClean="0">
                <a:latin typeface="+mj-lt"/>
              </a:rPr>
              <a:t>March 15th 2017 1-1.45pm UCT</a:t>
            </a:r>
            <a:endParaRPr lang="en-GB" sz="2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6532" y="2803937"/>
            <a:ext cx="4513053" cy="1250125"/>
          </a:xfrm>
          <a:prstGeom prst="roundRect">
            <a:avLst/>
          </a:prstGeom>
          <a:solidFill>
            <a:srgbClr val="B9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Find out more about the ICEH </a:t>
            </a:r>
            <a:r>
              <a:rPr lang="en-GB" dirty="0">
                <a:solidFill>
                  <a:schemeClr val="tx1"/>
                </a:solidFill>
              </a:rPr>
              <a:t>Open Education webinar series: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http://iceh.lshtm.ac.uk/oer/webinars/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91526" cy="388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EMMA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://platform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.</a:t>
            </a:r>
          </a:p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europeanmoocs.eu/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ALISON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https://alison.com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 b="16656"/>
          <a:stretch/>
        </p:blipFill>
        <p:spPr>
          <a:xfrm>
            <a:off x="4848726" y="1417638"/>
            <a:ext cx="7294328" cy="37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7462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Open education at LSHTM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41982" cy="388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of open courses in partnership with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FutureLearn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www.Futurelearn.com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2" y="1417638"/>
            <a:ext cx="6990977" cy="40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7462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Open education at LSHTM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02426" cy="388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Open Study platform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open.lshtm.ac.uk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14604" r="11931" b="14202"/>
          <a:stretch/>
        </p:blipFill>
        <p:spPr>
          <a:xfrm>
            <a:off x="4884820" y="1417638"/>
            <a:ext cx="6748695" cy="3651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Demystifying copyright</a:t>
            </a:r>
            <a:endParaRPr lang="en-GB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827490" y="1466293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</a:t>
            </a:r>
            <a:r>
              <a:rPr lang="en-GB" sz="2000" dirty="0" smtClean="0"/>
              <a:t>Astrid </a:t>
            </a:r>
            <a:r>
              <a:rPr lang="en-GB" sz="2000" dirty="0" err="1" smtClean="0"/>
              <a:t>Leck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latin typeface="+mn-lt"/>
                <a:cs typeface="Arial" panose="020B0604020202020204" pitchFamily="34" charset="0"/>
              </a:rPr>
              <a:t>Research Fellow,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4" descr="Astrid L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8109"/>
          <a:stretch/>
        </p:blipFill>
        <p:spPr bwMode="auto">
          <a:xfrm>
            <a:off x="653733" y="1600201"/>
            <a:ext cx="951991" cy="9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288493"/>
            <a:ext cx="8094133" cy="1143000"/>
          </a:xfrm>
        </p:spPr>
        <p:txBody>
          <a:bodyPr/>
          <a:lstStyle/>
          <a:p>
            <a:pPr algn="ctr"/>
            <a:r>
              <a:rPr lang="en-US" dirty="0" smtClean="0"/>
              <a:t>Demystifying copyright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920383"/>
            <a:ext cx="11041380" cy="3931919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Understanding </a:t>
            </a:r>
            <a:r>
              <a:rPr lang="en-US" sz="3600" i="1" dirty="0"/>
              <a:t>copyright - what it means for content development (resource use and re-use</a:t>
            </a:r>
            <a:r>
              <a:rPr lang="en-US" sz="3600" i="1" dirty="0" smtClean="0"/>
              <a:t>)</a:t>
            </a:r>
          </a:p>
          <a:p>
            <a:r>
              <a:rPr lang="en-US" sz="3600" i="1" dirty="0" smtClean="0"/>
              <a:t>Using </a:t>
            </a:r>
            <a:r>
              <a:rPr lang="en-US" sz="3600" i="1" dirty="0"/>
              <a:t>creative commons licenses - selection and terms of engagement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80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6" y="136092"/>
            <a:ext cx="11254509" cy="1143000"/>
          </a:xfrm>
        </p:spPr>
        <p:txBody>
          <a:bodyPr/>
          <a:lstStyle/>
          <a:p>
            <a:r>
              <a:rPr lang="en-US" sz="3600" dirty="0" smtClean="0"/>
              <a:t>Understanding copyright – Use of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271" y="1279092"/>
            <a:ext cx="11032838" cy="427658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“Normal” practice:</a:t>
            </a:r>
          </a:p>
          <a:p>
            <a:pPr marL="0" indent="0">
              <a:buNone/>
            </a:pPr>
            <a:r>
              <a:rPr lang="en-US" sz="2400" dirty="0" smtClean="0"/>
              <a:t>When including direct quotations, images </a:t>
            </a:r>
            <a:r>
              <a:rPr lang="en-US" sz="2400" dirty="0"/>
              <a:t>and data (photographs, figures, tables, excerpts from published sources) </a:t>
            </a:r>
            <a:r>
              <a:rPr lang="en-US" sz="2400" dirty="0" smtClean="0"/>
              <a:t>you </a:t>
            </a:r>
            <a:r>
              <a:rPr lang="en-US" sz="2400" u="sng" dirty="0"/>
              <a:t>must</a:t>
            </a:r>
            <a:r>
              <a:rPr lang="en-US" sz="2400" dirty="0"/>
              <a:t> provide the following details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13716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408000"/>
                </a:solidFill>
              </a:rPr>
              <a:t>Source (including </a:t>
            </a:r>
            <a:r>
              <a:rPr lang="en-US" sz="2400" b="1" dirty="0" err="1">
                <a:solidFill>
                  <a:srgbClr val="408000"/>
                </a:solidFill>
              </a:rPr>
              <a:t>weblink</a:t>
            </a:r>
            <a:r>
              <a:rPr lang="en-US" sz="2400" b="1" dirty="0">
                <a:solidFill>
                  <a:srgbClr val="408000"/>
                </a:solidFill>
              </a:rPr>
              <a:t>, where applicable)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408000"/>
                </a:solidFill>
              </a:rPr>
              <a:t>Full reference (if the source is from a published article or document) 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408000"/>
                </a:solidFill>
              </a:rPr>
              <a:t>Date the source was accessed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408000"/>
                </a:solidFill>
              </a:rPr>
              <a:t>Copyright status (permission details)</a:t>
            </a:r>
            <a:endParaRPr lang="en-US" sz="2400" b="1" dirty="0"/>
          </a:p>
          <a:p>
            <a:pPr marL="0" indent="0">
              <a:buNone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Copyright © confers robust protection so that others do not use your work without your permission</a:t>
            </a:r>
          </a:p>
          <a:p>
            <a:pPr marL="0" indent="0">
              <a:buNone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3"/>
            <a:ext cx="10806544" cy="792162"/>
          </a:xfrm>
        </p:spPr>
        <p:txBody>
          <a:bodyPr/>
          <a:lstStyle/>
          <a:p>
            <a:r>
              <a:rPr lang="en-US" sz="3600" dirty="0" smtClean="0"/>
              <a:t>MOOCs and Open Courses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900545"/>
            <a:ext cx="10806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ethos behind the Open Courses which we have developed is to provide a “one-stop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” interactive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resource which 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widely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accessible; a high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quality learning opportunity which can then applied in practice and for further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training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achieve this the content needs to be free of copyright restrictions to enable the user to freely re-use and adapt the content, to legally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share, repurpose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remix content for teaching &amp; learning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What we want to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do</a:t>
            </a:r>
            <a:r>
              <a:rPr lang="is-IS" sz="2400" b="1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copyright-free, high quality images to illustrate study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images and data which can be freely distributed and shared in preference to sources which are not “open-access” or copyright-free so we use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Creative Commons</a:t>
            </a:r>
            <a:r>
              <a:rPr lang="is-IS" sz="2400" dirty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1945" y="1496290"/>
            <a:ext cx="109658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“Creative </a:t>
            </a:r>
            <a:r>
              <a:rPr lang="en-US" sz="2400" dirty="0"/>
              <a:t>Commons is a global </a:t>
            </a:r>
            <a:r>
              <a:rPr lang="en-US" sz="2400" dirty="0" smtClean="0"/>
              <a:t>not-for-profit organization </a:t>
            </a:r>
            <a:r>
              <a:rPr lang="en-US" sz="2400" dirty="0"/>
              <a:t>that enables sharing and reuse of creativity and knowledge through the provision of free legal </a:t>
            </a:r>
            <a:r>
              <a:rPr lang="en-US" sz="2400" dirty="0" smtClean="0"/>
              <a:t>tools”</a:t>
            </a:r>
          </a:p>
          <a:p>
            <a:endParaRPr lang="en-US" sz="2800" dirty="0" smtClean="0"/>
          </a:p>
          <a:p>
            <a:r>
              <a:rPr lang="en-US" sz="2400" i="1" dirty="0" smtClean="0"/>
              <a:t>“Our </a:t>
            </a:r>
            <a:r>
              <a:rPr lang="en-US" sz="2400" i="1" dirty="0"/>
              <a:t>legal tools help those who want to encourage reuse of their works by offering them for use under generous, standardized terms; those who want to make creative uses of works; and those who want to benefit from this symbiosis. Our vision is to help others realize the full potential of the internet</a:t>
            </a:r>
            <a:r>
              <a:rPr lang="en-US" sz="2400" i="1" dirty="0" smtClean="0"/>
              <a:t>.”</a:t>
            </a:r>
          </a:p>
          <a:p>
            <a:endParaRPr lang="en-US" sz="2000" dirty="0"/>
          </a:p>
          <a:p>
            <a:r>
              <a:rPr lang="en-US" sz="2400" dirty="0" smtClean="0"/>
              <a:t>“</a:t>
            </a:r>
            <a:r>
              <a:rPr lang="en-US" sz="2400" dirty="0"/>
              <a:t>A </a:t>
            </a:r>
            <a:r>
              <a:rPr lang="en-US" sz="2400" b="1" dirty="0"/>
              <a:t>Creative Commons</a:t>
            </a:r>
            <a:r>
              <a:rPr lang="en-US" sz="2400" dirty="0"/>
              <a:t> (CC) </a:t>
            </a:r>
            <a:r>
              <a:rPr lang="en-US" sz="2400" b="1" dirty="0"/>
              <a:t>license</a:t>
            </a:r>
            <a:r>
              <a:rPr lang="en-US" sz="2400" dirty="0"/>
              <a:t> is one of several public copyright </a:t>
            </a:r>
            <a:r>
              <a:rPr lang="en-US" sz="2400" b="1" dirty="0"/>
              <a:t>licenses</a:t>
            </a:r>
            <a:r>
              <a:rPr lang="en-US" sz="2400" dirty="0"/>
              <a:t> that enable the free distribution of an otherwise copyrighted work. A CC </a:t>
            </a:r>
            <a:r>
              <a:rPr lang="en-US" sz="2400" b="1" dirty="0"/>
              <a:t>license</a:t>
            </a:r>
            <a:r>
              <a:rPr lang="en-US" sz="2400" dirty="0"/>
              <a:t> is used when an author wants to give people the right to share, use, and build upon a work that they have created.”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12" y="1"/>
            <a:ext cx="6493743" cy="16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381966"/>
            <a:ext cx="116239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difference between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Creative Commons and Copyright</a:t>
            </a:r>
            <a:r>
              <a:rPr lang="en-US" sz="28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en-US" sz="2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Creative Commons is actually a license that is applied to a work that is protected by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copyright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It is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separate from copyright,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instead it is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 way of easily sharing copyrighted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work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Creative Commons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licensing structures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can be used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 license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copyrighted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work to anyone willing to abide by the licensing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terms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makes it easy to share work without giving up total control or spending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hours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granting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permissions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873" y="1222047"/>
            <a:ext cx="101692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Attribution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— must give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appropriate credit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, provide a link to the license, and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indicate if changes were made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 You may do so in any reasonable manner, but not in any way that suggests the licensor endorses you or your use.</a:t>
            </a:r>
          </a:p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NonCommercial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— You may not use the material for </a:t>
            </a:r>
            <a:r>
              <a:rPr lang="en-US" sz="2000" b="1" u="sng" dirty="0" smtClean="0">
                <a:latin typeface="Arial" charset="0"/>
                <a:ea typeface="Arial" charset="0"/>
                <a:cs typeface="Arial" charset="0"/>
              </a:rPr>
              <a:t>commercial purposes</a:t>
            </a:r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000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No derivatives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—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You let others copy, distribute, display and perform only original copies of your work. If they want to modify your work, they must get your permission first.</a:t>
            </a: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ShareAlike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— If you remix, transform, or build upon the material, you must distribute your contributions under the </a:t>
            </a:r>
            <a:r>
              <a:rPr lang="en-US" sz="2000" b="1" u="sng" dirty="0" smtClean="0">
                <a:latin typeface="Arial" charset="0"/>
                <a:ea typeface="Arial" charset="0"/>
                <a:cs typeface="Arial" charset="0"/>
              </a:rPr>
              <a:t>same license</a:t>
            </a:r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 as the original.</a:t>
            </a:r>
          </a:p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No additional restrictions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— You may not apply legal terms or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technological measures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that legally restrict others from doing anything the license permits.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8853" y="193964"/>
            <a:ext cx="10280073" cy="1040245"/>
          </a:xfrm>
        </p:spPr>
        <p:txBody>
          <a:bodyPr/>
          <a:lstStyle/>
          <a:p>
            <a:pPr algn="ctr"/>
            <a:r>
              <a:rPr lang="en-US" sz="4000" dirty="0" smtClean="0"/>
              <a:t>  Licensing types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3" y="3108935"/>
            <a:ext cx="832603" cy="832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7" y="1175327"/>
            <a:ext cx="865909" cy="86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9" y="4020126"/>
            <a:ext cx="832603" cy="832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4" y="2150173"/>
            <a:ext cx="812800" cy="81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91" y="193964"/>
            <a:ext cx="1040245" cy="10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sz="3600" dirty="0"/>
              <a:t>Welcome!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grpSp>
        <p:nvGrpSpPr>
          <p:cNvPr id="10" name="Group 9"/>
          <p:cNvGrpSpPr/>
          <p:nvPr/>
        </p:nvGrpSpPr>
        <p:grpSpPr>
          <a:xfrm>
            <a:off x="1788459" y="1739481"/>
            <a:ext cx="5606114" cy="4118250"/>
            <a:chOff x="1788459" y="1739481"/>
            <a:chExt cx="6188392" cy="4118250"/>
          </a:xfrm>
        </p:grpSpPr>
        <p:sp>
          <p:nvSpPr>
            <p:cNvPr id="11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Health,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itle 2"/>
            <p:cNvSpPr txBox="1">
              <a:spLocks/>
            </p:cNvSpPr>
            <p:nvPr/>
          </p:nvSpPr>
          <p:spPr>
            <a:xfrm>
              <a:off x="1831544" y="490523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Astrid </a:t>
              </a:r>
              <a:r>
                <a:rPr lang="en-GB" sz="2000" dirty="0" err="1" smtClean="0"/>
                <a:t>Leck</a:t>
              </a:r>
              <a:r>
                <a:rPr lang="en-GB" sz="2000" dirty="0" smtClean="0"/>
                <a:t/>
              </a:r>
              <a:br>
                <a:rPr lang="en-GB" sz="2000" dirty="0" smtClean="0"/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0753" y="805070"/>
            <a:ext cx="4354711" cy="4100161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1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Overview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Welcome &amp; introductions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Presentation </a:t>
            </a: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1. </a:t>
            </a:r>
            <a:r>
              <a:rPr lang="en-GB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Find and using Open online courses</a:t>
            </a:r>
            <a:br>
              <a:rPr lang="en-GB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Jo Stroud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Presentation 2. </a:t>
            </a:r>
            <a:r>
              <a:rPr lang="en-GB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Demystifying copyright </a:t>
            </a:r>
            <a:br>
              <a:rPr lang="en-GB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Astrid </a:t>
            </a:r>
            <a:r>
              <a:rPr lang="en-GB" sz="21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Leck</a:t>
            </a:r>
            <a:endParaRPr lang="en-GB" sz="21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Q </a:t>
            </a: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&amp; A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849490" y="3305160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/>
              <a:t>Ms Joanna Stroud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+mn-lt"/>
                <a:cs typeface="Arial" panose="020B0604020202020204" pitchFamily="34" charset="0"/>
              </a:rPr>
              <a:t>E-learning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Manager,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http://www.lshtm.ac.uk/uploads/images/profiles/joanna_strou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86" r="-1" b="15246"/>
          <a:stretch/>
        </p:blipFill>
        <p:spPr bwMode="auto">
          <a:xfrm>
            <a:off x="653224" y="3429000"/>
            <a:ext cx="952500" cy="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rid Le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8109"/>
          <a:stretch/>
        </p:blipFill>
        <p:spPr bwMode="auto">
          <a:xfrm>
            <a:off x="653733" y="5039139"/>
            <a:ext cx="951991" cy="9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637818" cy="1143000"/>
          </a:xfrm>
        </p:spPr>
        <p:txBody>
          <a:bodyPr/>
          <a:lstStyle/>
          <a:p>
            <a:r>
              <a:rPr lang="en-US" sz="3600" dirty="0" smtClean="0"/>
              <a:t>Why Creative Commons for Open Education?</a:t>
            </a:r>
            <a:endParaRPr lang="en-US" sz="36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78872" y="974293"/>
            <a:ext cx="10792692" cy="387985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Discussion on the type of license for our first course “Planning for Eye Care” resulted in agreement that we should look to apply for an:</a:t>
            </a:r>
          </a:p>
          <a:p>
            <a:pPr lvl="0">
              <a:lnSpc>
                <a:spcPct val="7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Attribution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b="1" dirty="0" err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NonCommercial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b="1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ShareAlike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 CC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BY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NC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SA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This license lets others remix, tweak, and build upon your work non-commercially, as long as they credit you and license their new creations under the identical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terms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Which means the user is free to:</a:t>
            </a:r>
          </a:p>
          <a:p>
            <a:pPr marL="0" indent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		Share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— copy and redistribute the material in any medium or format</a:t>
            </a:r>
          </a:p>
          <a:p>
            <a:pPr marL="0" indent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		Adapt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— remix, transform, and build upon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material*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*The licensor cannot revoke these freedoms as long as the license terms are followed.</a:t>
            </a:r>
            <a:r>
              <a:rPr lang="en-GB" sz="1800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91036" y="360217"/>
            <a:ext cx="3754581" cy="4524315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This is an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example of attribution:</a:t>
            </a:r>
            <a:endParaRPr lang="en-US" dirty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“VISION 2020 by IAPB is licensed under CC BY-NC 2.0 </a:t>
            </a:r>
          </a:p>
          <a:p>
            <a:endParaRPr lang="en-US" dirty="0" smtClean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is-I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endParaRPr lang="en-US" dirty="0" smtClean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b="1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“VISION 2020 and Universal Eye Health”</a:t>
            </a:r>
          </a:p>
          <a:p>
            <a:endParaRPr lang="en-US" dirty="0" smtClean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Author</a:t>
            </a:r>
            <a:r>
              <a:rPr lang="en-US" b="1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“IAPB” </a:t>
            </a:r>
          </a:p>
          <a:p>
            <a:endParaRPr lang="en-US" dirty="0" smtClean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Source</a:t>
            </a:r>
            <a:r>
              <a:rPr lang="en-US" b="1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“VISION </a:t>
            </a:r>
            <a:r>
              <a:rPr lang="en-US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2020 by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IAPB” – linked to original Flickr page </a:t>
            </a:r>
          </a:p>
          <a:p>
            <a:endParaRPr lang="en-US" b="1" dirty="0">
              <a:solidFill>
                <a:srgbClr val="36363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License</a:t>
            </a:r>
            <a:r>
              <a:rPr lang="en-US" b="1" dirty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dirty="0" smtClean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rPr>
              <a:t>“CC BY-NC 2.0” – linked to license deed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0"/>
            <a:ext cx="7295493" cy="6858000"/>
          </a:xfrm>
          <a:prstGeom prst="rect">
            <a:avLst/>
          </a:prstGeom>
        </p:spPr>
      </p:pic>
      <p:cxnSp>
        <p:nvCxnSpPr>
          <p:cNvPr id="15" name="Curved Connector 14"/>
          <p:cNvCxnSpPr>
            <a:stCxn id="6" idx="2"/>
          </p:cNvCxnSpPr>
          <p:nvPr/>
        </p:nvCxnSpPr>
        <p:spPr>
          <a:xfrm rot="5400000">
            <a:off x="6803764" y="2060167"/>
            <a:ext cx="340198" cy="598892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6152742" y="2406658"/>
            <a:ext cx="1171195" cy="5988954"/>
          </a:xfrm>
          <a:prstGeom prst="curvedConnector2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" y="219219"/>
            <a:ext cx="11610109" cy="1277071"/>
          </a:xfrm>
        </p:spPr>
        <p:txBody>
          <a:bodyPr/>
          <a:lstStyle/>
          <a:p>
            <a:r>
              <a:rPr lang="en-US" sz="3600" b="1" dirty="0" smtClean="0"/>
              <a:t>© </a:t>
            </a:r>
            <a:r>
              <a:rPr lang="en-US" sz="3600" b="1" dirty="0"/>
              <a:t>- How can resources be used?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82868" y="1067445"/>
            <a:ext cx="10833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For Future Learn &amp; OER courses: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Users need to be free to reuse the material without restriction/seeking permission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Obvious benefits for training institutions with whom we work in association with, as well as those we do not know personally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Allows the user to be able to reuse the material as they please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241965"/>
            <a:ext cx="8742706" cy="34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grpSp>
        <p:nvGrpSpPr>
          <p:cNvPr id="10" name="Group 9"/>
          <p:cNvGrpSpPr/>
          <p:nvPr/>
        </p:nvGrpSpPr>
        <p:grpSpPr>
          <a:xfrm>
            <a:off x="1788459" y="1739481"/>
            <a:ext cx="5606114" cy="4118250"/>
            <a:chOff x="1788459" y="1739481"/>
            <a:chExt cx="6188392" cy="4118250"/>
          </a:xfrm>
        </p:grpSpPr>
        <p:sp>
          <p:nvSpPr>
            <p:cNvPr id="11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Health,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itle 2"/>
            <p:cNvSpPr txBox="1">
              <a:spLocks/>
            </p:cNvSpPr>
            <p:nvPr/>
          </p:nvSpPr>
          <p:spPr>
            <a:xfrm>
              <a:off x="1831544" y="490523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Astrid </a:t>
              </a:r>
              <a:r>
                <a:rPr lang="en-GB" sz="2000" dirty="0" err="1" smtClean="0"/>
                <a:t>Leck</a:t>
              </a:r>
              <a:r>
                <a:rPr lang="en-GB" sz="2000" dirty="0" smtClean="0"/>
                <a:t/>
              </a:r>
              <a:br>
                <a:rPr lang="en-GB" sz="2000" dirty="0" smtClean="0"/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Fellow,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849490" y="3305160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/>
              <a:t>Ms Joanna Stroud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+mn-lt"/>
                <a:cs typeface="Arial" panose="020B0604020202020204" pitchFamily="34" charset="0"/>
              </a:rPr>
              <a:t>E-learning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Manager,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http://www.lshtm.ac.uk/uploads/images/profiles/joanna_strou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86" r="-1" b="15246"/>
          <a:stretch/>
        </p:blipFill>
        <p:spPr bwMode="auto">
          <a:xfrm>
            <a:off x="653224" y="3429000"/>
            <a:ext cx="952500" cy="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rid Le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8109"/>
          <a:stretch/>
        </p:blipFill>
        <p:spPr bwMode="auto">
          <a:xfrm>
            <a:off x="653733" y="5039139"/>
            <a:ext cx="951991" cy="9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2" y="2551673"/>
            <a:ext cx="2623146" cy="3028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77347" y="1249785"/>
            <a:ext cx="7072096" cy="1771480"/>
            <a:chOff x="2477347" y="1249785"/>
            <a:chExt cx="7072096" cy="1771480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19" y="1249785"/>
              <a:ext cx="2275967" cy="8344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347" y="1263163"/>
              <a:ext cx="1545570" cy="7080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07" y="1302267"/>
              <a:ext cx="1443036" cy="75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580" y="2344596"/>
              <a:ext cx="2227425" cy="67666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72353" y="3141943"/>
            <a:ext cx="10959353" cy="228407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solidFill>
                  <a:schemeClr val="tx1"/>
                </a:solidFill>
              </a:rPr>
              <a:t>Join us next </a:t>
            </a:r>
            <a:r>
              <a:rPr lang="en-GB" sz="2100" dirty="0" smtClean="0">
                <a:solidFill>
                  <a:schemeClr val="tx1"/>
                </a:solidFill>
              </a:rPr>
              <a:t>time</a:t>
            </a:r>
            <a:endParaRPr lang="en-GB" sz="21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Using OER to support local training and capacity building </a:t>
            </a:r>
            <a:endParaRPr lang="en-GB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tx1"/>
                </a:solidFill>
              </a:rPr>
              <a:t>April 19</a:t>
            </a:r>
            <a:r>
              <a:rPr lang="en-GB" sz="2100" baseline="30000" dirty="0" smtClean="0">
                <a:solidFill>
                  <a:schemeClr val="tx1"/>
                </a:solidFill>
              </a:rPr>
              <a:t>th</a:t>
            </a:r>
            <a:r>
              <a:rPr lang="en-GB" sz="2100" dirty="0" smtClean="0">
                <a:solidFill>
                  <a:schemeClr val="tx1"/>
                </a:solidFill>
              </a:rPr>
              <a:t> 2017 (1-1.45pm </a:t>
            </a:r>
            <a:r>
              <a:rPr lang="en-GB" sz="2100" dirty="0">
                <a:solidFill>
                  <a:schemeClr val="tx1"/>
                </a:solidFill>
              </a:rPr>
              <a:t>UCT</a:t>
            </a:r>
            <a:r>
              <a:rPr lang="en-GB" sz="21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en-GB" sz="2100" dirty="0">
                <a:solidFill>
                  <a:schemeClr val="tx1"/>
                </a:solidFill>
                <a:hlinkClick r:id="rId7"/>
              </a:rPr>
              <a:t>://</a:t>
            </a:r>
            <a:r>
              <a:rPr lang="en-GB" sz="2100" dirty="0" smtClean="0">
                <a:solidFill>
                  <a:schemeClr val="tx1"/>
                </a:solidFill>
                <a:hlinkClick r:id="rId7"/>
              </a:rPr>
              <a:t>bit.ly/2n9A48K</a:t>
            </a:r>
            <a:r>
              <a:rPr lang="en-GB" sz="2100" dirty="0" smtClean="0">
                <a:solidFill>
                  <a:schemeClr val="tx1"/>
                </a:solidFill>
              </a:rPr>
              <a:t> 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17144"/>
            <a:ext cx="12192000" cy="1144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4200" dirty="0" smtClean="0"/>
              <a:t>Thanks to our funders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672352" y="5923049"/>
            <a:ext cx="850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Find out more about the ICEH Open Education </a:t>
            </a:r>
            <a:r>
              <a:rPr lang="en-GB" dirty="0" smtClean="0"/>
              <a:t>programme: </a:t>
            </a:r>
            <a:r>
              <a:rPr lang="en-GB" dirty="0" smtClean="0">
                <a:hlinkClick r:id="rId8"/>
              </a:rPr>
              <a:t>http</a:t>
            </a:r>
            <a:r>
              <a:rPr lang="en-GB" dirty="0">
                <a:hlinkClick r:id="rId8"/>
              </a:rPr>
              <a:t>://iceh.lshtm.ac.uk/oer/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2800" y="2299854"/>
            <a:ext cx="11126400" cy="30813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© 2017 International Centre for Eye Health, London School of Hygiene &amp; Tropical Medicine. </a:t>
            </a:r>
            <a:br>
              <a:rPr lang="en-GB" dirty="0" smtClean="0"/>
            </a:br>
            <a:r>
              <a:rPr lang="en-GB" dirty="0"/>
              <a:t>Unless otherwise </a:t>
            </a:r>
            <a:r>
              <a:rPr lang="en-GB" dirty="0" smtClean="0"/>
              <a:t>stated, content </a:t>
            </a:r>
            <a:r>
              <a:rPr lang="en-GB" dirty="0"/>
              <a:t>is </a:t>
            </a:r>
            <a:r>
              <a:rPr lang="en-GB" dirty="0" smtClean="0"/>
              <a:t>licensed under the Creative Commons Attribution Non-Commercial Share-Alike 4.0 International License </a:t>
            </a:r>
            <a:r>
              <a:rPr lang="en-GB" dirty="0" smtClean="0">
                <a:hlinkClick r:id="rId2"/>
              </a:rPr>
              <a:t>https://creativecommons.org/licenses/by-nc-sa/4.0</a:t>
            </a:r>
            <a:endParaRPr lang="en-GB" dirty="0" smtClean="0"/>
          </a:p>
          <a:p>
            <a:pPr marL="0" indent="0" algn="ctr">
              <a:buFont typeface="Arial"/>
              <a:buNone/>
            </a:pPr>
            <a:endParaRPr lang="en-GB" dirty="0" smtClean="0"/>
          </a:p>
          <a:p>
            <a:pPr marL="0" indent="0" algn="ctr">
              <a:buFont typeface="Arial"/>
              <a:buNone/>
            </a:pPr>
            <a:r>
              <a:rPr lang="en-GB" dirty="0" smtClean="0"/>
              <a:t>We encourage the re-use, adaptation and sharing of this material for teaching and learning. Find more eye care Open Educational Resources at </a:t>
            </a:r>
            <a:r>
              <a:rPr lang="en-GB" dirty="0" smtClean="0">
                <a:hlinkClick r:id="rId3"/>
              </a:rPr>
              <a:t>http://iceh.lshtm.ac.uk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488584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592574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Open Education?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21896" cy="5188788"/>
          </a:xfrm>
        </p:spPr>
        <p:txBody>
          <a:bodyPr>
            <a:normAutofit/>
          </a:bodyPr>
          <a:lstStyle/>
          <a:p>
            <a:r>
              <a:rPr lang="en-GB" dirty="0" smtClean="0"/>
              <a:t>Open Education is about </a:t>
            </a:r>
            <a:r>
              <a:rPr lang="en-GB" b="1" dirty="0" smtClean="0"/>
              <a:t>reducing barriers to participation </a:t>
            </a:r>
            <a:r>
              <a:rPr lang="en-GB" dirty="0" smtClean="0"/>
              <a:t>in education and learning</a:t>
            </a:r>
          </a:p>
          <a:p>
            <a:r>
              <a:rPr lang="en-GB" dirty="0" smtClean="0"/>
              <a:t>Open </a:t>
            </a:r>
            <a:r>
              <a:rPr lang="en-GB" dirty="0"/>
              <a:t>Education has a long history! </a:t>
            </a:r>
          </a:p>
          <a:p>
            <a:r>
              <a:rPr lang="en-GB" dirty="0" smtClean="0"/>
              <a:t>Open Education uses technology but is also about </a:t>
            </a:r>
            <a:r>
              <a:rPr lang="en-GB" b="1" dirty="0" smtClean="0"/>
              <a:t>cultural issues</a:t>
            </a:r>
          </a:p>
          <a:p>
            <a:r>
              <a:rPr lang="en-GB" dirty="0" smtClean="0"/>
              <a:t>Increasing recognition that, globally, </a:t>
            </a:r>
            <a:r>
              <a:rPr lang="en-GB" b="1" dirty="0" smtClean="0"/>
              <a:t>education </a:t>
            </a:r>
            <a:r>
              <a:rPr lang="en-GB" b="1" dirty="0"/>
              <a:t>is being </a:t>
            </a:r>
            <a:r>
              <a:rPr lang="en-GB" b="1" dirty="0" smtClean="0"/>
              <a:t>transformed.</a:t>
            </a:r>
            <a:r>
              <a:rPr lang="en-GB" dirty="0" smtClean="0"/>
              <a:t> Open Education </a:t>
            </a:r>
            <a:r>
              <a:rPr lang="en-GB" dirty="0"/>
              <a:t>can play a significant </a:t>
            </a:r>
            <a:r>
              <a:rPr lang="en-GB" dirty="0" smtClean="0"/>
              <a:t>role.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90755" y="4701208"/>
            <a:ext cx="5788949" cy="1704916"/>
          </a:xfrm>
          <a:prstGeom prst="roundRect">
            <a:avLst/>
          </a:prstGeom>
          <a:solidFill>
            <a:srgbClr val="435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Open Education Resources </a:t>
            </a:r>
            <a:r>
              <a:rPr lang="en-GB" sz="2200" dirty="0">
                <a:solidFill>
                  <a:schemeClr val="bg1"/>
                </a:solidFill>
              </a:rPr>
              <a:t>are </a:t>
            </a:r>
            <a:r>
              <a:rPr lang="en-GB" sz="2200" b="1" dirty="0">
                <a:solidFill>
                  <a:schemeClr val="bg1"/>
                </a:solidFill>
              </a:rPr>
              <a:t>digital </a:t>
            </a:r>
            <a:r>
              <a:rPr lang="en-GB" sz="2200" b="1" dirty="0" smtClean="0">
                <a:solidFill>
                  <a:schemeClr val="bg1"/>
                </a:solidFill>
              </a:rPr>
              <a:t>materials </a:t>
            </a:r>
            <a:r>
              <a:rPr lang="en-GB" sz="2200" dirty="0" smtClean="0">
                <a:solidFill>
                  <a:schemeClr val="bg1"/>
                </a:solidFill>
              </a:rPr>
              <a:t>(e.g. video, quiz, book, photo) which </a:t>
            </a:r>
            <a:r>
              <a:rPr lang="en-GB" sz="2200" b="1" dirty="0" smtClean="0">
                <a:solidFill>
                  <a:schemeClr val="bg1"/>
                </a:solidFill>
              </a:rPr>
              <a:t>anyone can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b="1" dirty="0" smtClean="0">
                <a:solidFill>
                  <a:schemeClr val="bg1"/>
                </a:solidFill>
              </a:rPr>
              <a:t>use</a:t>
            </a:r>
            <a:r>
              <a:rPr lang="en-GB" sz="2200" b="1" dirty="0">
                <a:solidFill>
                  <a:schemeClr val="bg1"/>
                </a:solidFill>
              </a:rPr>
              <a:t>, reuse, and redistribute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for </a:t>
            </a:r>
            <a:r>
              <a:rPr lang="en-GB" sz="2200" b="1" dirty="0" smtClean="0">
                <a:solidFill>
                  <a:schemeClr val="bg1"/>
                </a:solidFill>
              </a:rPr>
              <a:t>free </a:t>
            </a:r>
            <a:r>
              <a:rPr lang="en-GB" sz="2200" dirty="0" smtClean="0">
                <a:solidFill>
                  <a:schemeClr val="bg1"/>
                </a:solidFill>
              </a:rPr>
              <a:t>and without asking for permission. 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7"/>
          <a:stretch/>
        </p:blipFill>
        <p:spPr>
          <a:xfrm>
            <a:off x="7123755" y="591170"/>
            <a:ext cx="5068245" cy="28320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0"/>
          <a:stretch/>
        </p:blipFill>
        <p:spPr bwMode="auto">
          <a:xfrm>
            <a:off x="7123755" y="3569205"/>
            <a:ext cx="5068245" cy="28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849490" y="1383250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/>
              <a:t>Ms Joanna Stroud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+mn-lt"/>
                <a:cs typeface="Arial" panose="020B0604020202020204" pitchFamily="34" charset="0"/>
              </a:rPr>
              <a:t>E-learning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Manager, 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http://www.lshtm.ac.uk/uploads/images/profiles/joanna_strou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86" r="-1" b="15246"/>
          <a:stretch/>
        </p:blipFill>
        <p:spPr bwMode="auto">
          <a:xfrm>
            <a:off x="653224" y="1507090"/>
            <a:ext cx="952500" cy="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61643" cy="1143000"/>
          </a:xfrm>
        </p:spPr>
        <p:txBody>
          <a:bodyPr/>
          <a:lstStyle/>
          <a:p>
            <a:r>
              <a:rPr lang="en-GB" dirty="0" smtClean="0"/>
              <a:t>Finding and using Open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6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Navigating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56300" cy="388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terminology bound within “open education”</a:t>
            </a: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educational resources (OER)</a:t>
            </a: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Open Courseware (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6" y="1752600"/>
            <a:ext cx="4811163" cy="3209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0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Navigating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56300" cy="483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terminology bound within “open education”</a:t>
            </a: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educational resources (OER)</a:t>
            </a: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Open Courseware (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OCW)</a:t>
            </a: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courses</a:t>
            </a: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Access (OA)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6" y="1752600"/>
            <a:ext cx="4811163" cy="3209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7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Education Consortium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http://www.oeconsortium.org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MERLOT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www.merlot.org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OER Commons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https://www.oercommons.org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9267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Educational Resources (OER) and Open </a:t>
            </a:r>
            <a:r>
              <a:rPr lang="en-GB" dirty="0" err="1"/>
              <a:t>CourseWare</a:t>
            </a:r>
            <a:r>
              <a:rPr lang="en-GB" dirty="0"/>
              <a:t> (OCW)</a:t>
            </a:r>
          </a:p>
        </p:txBody>
      </p:sp>
    </p:spTree>
    <p:extLst>
      <p:ext uri="{BB962C8B-B14F-4D97-AF65-F5344CB8AC3E}">
        <p14:creationId xmlns:p14="http://schemas.microsoft.com/office/powerpoint/2010/main" val="24334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OpenCourseWare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at the Johns Hopkins Bloomberg School of Public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ocw.jhsph.edu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OpenLearn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from the Open University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http://www.open.edu/openlearn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African Health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OER Network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http://www.oerafrica.org/healthoer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9267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Educational Resources (OER) and Open </a:t>
            </a:r>
            <a:r>
              <a:rPr lang="en-GB" dirty="0" err="1"/>
              <a:t>CourseWare</a:t>
            </a:r>
            <a:r>
              <a:rPr lang="en-GB" dirty="0"/>
              <a:t> (OCW)</a:t>
            </a:r>
          </a:p>
        </p:txBody>
      </p:sp>
    </p:spTree>
    <p:extLst>
      <p:ext uri="{BB962C8B-B14F-4D97-AF65-F5344CB8AC3E}">
        <p14:creationId xmlns:p14="http://schemas.microsoft.com/office/powerpoint/2010/main" val="30309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Massive open online courses (MOOCs) – Commercial platforms</a:t>
            </a:r>
          </a:p>
          <a:p>
            <a:pPr>
              <a:buFontTx/>
              <a:buChar char="-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FutureLearn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</a:p>
          <a:p>
            <a:pPr>
              <a:buFontTx/>
              <a:buChar char="-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EdX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17" y="2336800"/>
            <a:ext cx="5891768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912528AE-82EB-47AD-A839-4259CE71A8F9}"/>
    </a:ext>
  </a:extLst>
</a:theme>
</file>

<file path=ppt/theme/theme2.xml><?xml version="1.0" encoding="utf-8"?>
<a:theme xmlns:a="http://schemas.openxmlformats.org/drawingml/2006/main" name="Smaller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799AA033-539E-4358-BD21-5AA1CD2271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1229</Words>
  <Application>Microsoft Office PowerPoint</Application>
  <PresentationFormat>Widescreen</PresentationFormat>
  <Paragraphs>164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Smaller Logo</vt:lpstr>
      <vt:lpstr>PowerPoint Presentation</vt:lpstr>
      <vt:lpstr>Welcome!</vt:lpstr>
      <vt:lpstr>What is Open Education?</vt:lpstr>
      <vt:lpstr>Finding and using Open courses</vt:lpstr>
      <vt:lpstr>Navigating terminology</vt:lpstr>
      <vt:lpstr>Navigating terminology</vt:lpstr>
      <vt:lpstr>Open Educational Resources (OER) and Open CourseWare (OCW)</vt:lpstr>
      <vt:lpstr>Open Educational Resources (OER) and Open CourseWare (OCW)</vt:lpstr>
      <vt:lpstr>Open courses</vt:lpstr>
      <vt:lpstr>Open courses</vt:lpstr>
      <vt:lpstr>Open education at LSHTM</vt:lpstr>
      <vt:lpstr>Open education at LSHTM</vt:lpstr>
      <vt:lpstr>Demystifying copyright</vt:lpstr>
      <vt:lpstr>Demystifying copyright </vt:lpstr>
      <vt:lpstr>Understanding copyright – Use of resources</vt:lpstr>
      <vt:lpstr>MOOCs and Open Courses</vt:lpstr>
      <vt:lpstr>PowerPoint Presentation</vt:lpstr>
      <vt:lpstr>PowerPoint Presentation</vt:lpstr>
      <vt:lpstr>  Licensing types</vt:lpstr>
      <vt:lpstr>Why Creative Commons for Open Education?</vt:lpstr>
      <vt:lpstr>PowerPoint Presentation</vt:lpstr>
      <vt:lpstr>© - How can resources be used? </vt:lpstr>
      <vt:lpstr>Q&amp;A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</dc:creator>
  <cp:lastModifiedBy>Sally Parsley</cp:lastModifiedBy>
  <cp:revision>26</cp:revision>
  <dcterms:created xsi:type="dcterms:W3CDTF">2016-02-21T17:48:44Z</dcterms:created>
  <dcterms:modified xsi:type="dcterms:W3CDTF">2017-03-15T14:28:36Z</dcterms:modified>
</cp:coreProperties>
</file>