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1" r:id="rId4"/>
    <p:sldId id="260" r:id="rId5"/>
    <p:sldId id="262" r:id="rId6"/>
    <p:sldId id="258" r:id="rId7"/>
    <p:sldId id="263" r:id="rId8"/>
    <p:sldId id="268" r:id="rId9"/>
    <p:sldId id="264" r:id="rId10"/>
    <p:sldId id="265" r:id="rId11"/>
    <p:sldId id="266" r:id="rId12"/>
    <p:sldId id="267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9A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0426"/>
            <a:ext cx="11125200" cy="1470025"/>
          </a:xfrm>
        </p:spPr>
        <p:txBody>
          <a:bodyPr>
            <a:normAutofit/>
          </a:bodyPr>
          <a:lstStyle>
            <a:lvl1pPr algn="l">
              <a:defRPr sz="2400">
                <a:solidFill>
                  <a:srgbClr val="000000"/>
                </a:solidFill>
                <a:latin typeface="Arial Black"/>
                <a:cs typeface="Arial Black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86200"/>
            <a:ext cx="11125200" cy="1587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000000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887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sz="4700">
                <a:solidFill>
                  <a:srgbClr val="000000"/>
                </a:solidFill>
                <a:latin typeface="Arial Black"/>
                <a:cs typeface="Arial Black"/>
              </a:defRPr>
            </a:lvl1pPr>
          </a:lstStyle>
          <a:p>
            <a:r>
              <a:rPr lang="en-GB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11125200" cy="3880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solidFill>
                  <a:srgbClr val="000000"/>
                </a:solidFill>
                <a:latin typeface="+mj-lt"/>
              </a:defRPr>
            </a:lvl1pPr>
            <a:lvl2pPr>
              <a:defRPr sz="1800">
                <a:solidFill>
                  <a:srgbClr val="000000"/>
                </a:solidFill>
                <a:latin typeface="+mj-lt"/>
              </a:defRPr>
            </a:lvl2pPr>
            <a:lvl3pPr>
              <a:defRPr sz="1800">
                <a:solidFill>
                  <a:srgbClr val="000000"/>
                </a:solidFill>
                <a:latin typeface="+mj-lt"/>
              </a:defRPr>
            </a:lvl3pPr>
            <a:lvl4pPr>
              <a:defRPr sz="1800">
                <a:solidFill>
                  <a:srgbClr val="000000"/>
                </a:solidFill>
                <a:latin typeface="+mj-lt"/>
              </a:defRPr>
            </a:lvl4pPr>
            <a:lvl5pPr>
              <a:defRPr sz="18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248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78301"/>
            <a:ext cx="11125200" cy="1302101"/>
          </a:xfrm>
        </p:spPr>
        <p:txBody>
          <a:bodyPr anchor="t"/>
          <a:lstStyle>
            <a:lvl1pPr algn="l">
              <a:defRPr sz="4700" b="1" cap="all">
                <a:solidFill>
                  <a:srgbClr val="000000"/>
                </a:solidFill>
              </a:defRPr>
            </a:lvl1pPr>
          </a:lstStyle>
          <a:p>
            <a:r>
              <a:rPr lang="en-GB" dirty="0" smtClean="0"/>
              <a:t>Click to edit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678114"/>
            <a:ext cx="11125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7208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GB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5384800" cy="3880200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00000"/>
                </a:solidFill>
              </a:defRPr>
            </a:lvl1pPr>
            <a:lvl2pPr>
              <a:defRPr sz="2200">
                <a:solidFill>
                  <a:srgbClr val="000000"/>
                </a:solidFill>
              </a:defRPr>
            </a:lvl2pPr>
            <a:lvl3pPr>
              <a:defRPr sz="2200">
                <a:solidFill>
                  <a:srgbClr val="000000"/>
                </a:solidFill>
              </a:defRPr>
            </a:lvl3pPr>
            <a:lvl4pPr>
              <a:defRPr sz="22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3880200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00000"/>
                </a:solidFill>
              </a:defRPr>
            </a:lvl1pPr>
            <a:lvl2pPr>
              <a:defRPr sz="2200">
                <a:solidFill>
                  <a:srgbClr val="000000"/>
                </a:solidFill>
              </a:defRPr>
            </a:lvl2pPr>
            <a:lvl3pPr>
              <a:defRPr sz="2200">
                <a:solidFill>
                  <a:srgbClr val="000000"/>
                </a:solidFill>
              </a:defRPr>
            </a:lvl3pPr>
            <a:lvl4pPr>
              <a:defRPr sz="2200">
                <a:solidFill>
                  <a:srgbClr val="000000"/>
                </a:solidFill>
              </a:defRPr>
            </a:lvl4pPr>
            <a:lvl5pPr>
              <a:defRPr sz="22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053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5539317" cy="5746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5539317" cy="3324225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00000"/>
                </a:solidFill>
              </a:defRPr>
            </a:lvl1pPr>
            <a:lvl2pPr>
              <a:defRPr sz="2200">
                <a:solidFill>
                  <a:srgbClr val="000000"/>
                </a:solidFill>
              </a:defRPr>
            </a:lvl2pPr>
            <a:lvl3pPr>
              <a:defRPr sz="2200">
                <a:solidFill>
                  <a:srgbClr val="000000"/>
                </a:solidFill>
              </a:defRPr>
            </a:lvl3pPr>
            <a:lvl4pPr>
              <a:defRPr sz="22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600201"/>
            <a:ext cx="5389033" cy="5746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3" cy="33242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094133" cy="1143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GB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390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094133" cy="1143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GB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071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6771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598621"/>
            <a:ext cx="4163484" cy="750878"/>
          </a:xfrm>
        </p:spPr>
        <p:txBody>
          <a:bodyPr anchor="b"/>
          <a:lstStyle>
            <a:lvl1pPr algn="l">
              <a:defRPr sz="2400" b="1">
                <a:solidFill>
                  <a:srgbClr val="000000"/>
                </a:solidFill>
              </a:defRPr>
            </a:lvl1pPr>
          </a:lstStyle>
          <a:p>
            <a:r>
              <a:rPr lang="en-GB" dirty="0" smtClean="0"/>
              <a:t>Click to 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0685" y="1600201"/>
            <a:ext cx="6961716" cy="3886215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00000"/>
                </a:solidFill>
              </a:defRPr>
            </a:lvl1pPr>
            <a:lvl2pPr>
              <a:defRPr sz="2800">
                <a:solidFill>
                  <a:srgbClr val="000000"/>
                </a:solidFill>
              </a:defRPr>
            </a:lvl2pPr>
            <a:lvl3pPr>
              <a:defRPr sz="2400">
                <a:solidFill>
                  <a:srgbClr val="000000"/>
                </a:solidFill>
              </a:defRPr>
            </a:lvl3pPr>
            <a:lvl4pPr>
              <a:defRPr sz="2000">
                <a:solidFill>
                  <a:srgbClr val="000000"/>
                </a:solidFill>
              </a:defRPr>
            </a:lvl4pPr>
            <a:lvl5pPr>
              <a:defRPr sz="2000">
                <a:solidFill>
                  <a:srgbClr val="00000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</a:t>
            </a:r>
            <a:r>
              <a:rPr lang="en-GB" dirty="0" err="1" smtClean="0"/>
              <a:t>evel</a:t>
            </a:r>
            <a:endParaRPr lang="en-GB" dirty="0" smtClean="0"/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351080"/>
            <a:ext cx="4163484" cy="3135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rgbClr val="0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7597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9149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600200"/>
            <a:ext cx="7315200" cy="3314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686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owerpoint slide backgrounds_v6-5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873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9413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869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4700" kern="1200" baseline="0">
          <a:solidFill>
            <a:schemeClr val="tx1"/>
          </a:solidFill>
          <a:latin typeface="Arial Black"/>
          <a:ea typeface="+mj-ea"/>
          <a:cs typeface="Arial Blac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4800" dirty="0" smtClean="0"/>
              <a:t>Using OER to support capacity building and training</a:t>
            </a:r>
            <a:endParaRPr lang="en-GB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800" dirty="0" smtClean="0"/>
              <a:t>Lessons from OER adaptation for COECSA</a:t>
            </a:r>
          </a:p>
          <a:p>
            <a:r>
              <a:rPr lang="en-GB" sz="3600" dirty="0" smtClean="0"/>
              <a:t>Dr Nyawira Mwangi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96348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094663" cy="1143000"/>
          </a:xfrm>
        </p:spPr>
        <p:txBody>
          <a:bodyPr/>
          <a:lstStyle/>
          <a:p>
            <a:r>
              <a:rPr lang="en-GB" dirty="0" smtClean="0"/>
              <a:t>Potential challenges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0" y="1600200"/>
            <a:ext cx="11125200" cy="387985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GB" sz="3600" dirty="0" smtClean="0"/>
              <a:t>Investment-intensive: cost, time, rigour, technology</a:t>
            </a:r>
          </a:p>
          <a:p>
            <a:r>
              <a:rPr lang="en-GB" sz="3600" dirty="0" smtClean="0"/>
              <a:t>Quality assurance</a:t>
            </a:r>
          </a:p>
          <a:p>
            <a:r>
              <a:rPr lang="en-GB" sz="3600" dirty="0" smtClean="0"/>
              <a:t>Social barriers- digital literacy</a:t>
            </a:r>
          </a:p>
          <a:p>
            <a:r>
              <a:rPr lang="en-GB" sz="3600" dirty="0" smtClean="0"/>
              <a:t>Assumptions: The process is not linear</a:t>
            </a:r>
          </a:p>
          <a:p>
            <a:r>
              <a:rPr lang="en-GB" sz="3600" dirty="0" smtClean="0"/>
              <a:t>Reaching the target users</a:t>
            </a:r>
          </a:p>
          <a:p>
            <a:r>
              <a:rPr lang="en-GB" sz="3600" dirty="0" smtClean="0"/>
              <a:t>Software</a:t>
            </a:r>
          </a:p>
          <a:p>
            <a:endParaRPr lang="en-GB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0800" y="2599764"/>
            <a:ext cx="4394200" cy="387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3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27000"/>
            <a:ext cx="8094663" cy="1143000"/>
          </a:xfrm>
        </p:spPr>
        <p:txBody>
          <a:bodyPr/>
          <a:lstStyle/>
          <a:p>
            <a:r>
              <a:rPr lang="en-GB" dirty="0" smtClean="0"/>
              <a:t>Take home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91669" y="1347489"/>
            <a:ext cx="2100944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Planning</a:t>
            </a:r>
            <a:endParaRPr lang="en-GB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2268319" y="3124353"/>
            <a:ext cx="3194028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Collaboration</a:t>
            </a:r>
            <a:endParaRPr lang="en-GB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2168167" y="4661667"/>
            <a:ext cx="3404509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Champions</a:t>
            </a:r>
            <a:endParaRPr lang="en-GB" sz="4400" dirty="0"/>
          </a:p>
        </p:txBody>
      </p:sp>
      <p:sp>
        <p:nvSpPr>
          <p:cNvPr id="13" name="TextBox 12"/>
          <p:cNvSpPr txBox="1"/>
          <p:nvPr/>
        </p:nvSpPr>
        <p:spPr>
          <a:xfrm>
            <a:off x="6837135" y="2048423"/>
            <a:ext cx="4794363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Technical expertise</a:t>
            </a:r>
            <a:endParaRPr lang="en-GB" sz="4400" dirty="0"/>
          </a:p>
        </p:txBody>
      </p:sp>
      <p:sp>
        <p:nvSpPr>
          <p:cNvPr id="14" name="TextBox 13"/>
          <p:cNvSpPr txBox="1"/>
          <p:nvPr/>
        </p:nvSpPr>
        <p:spPr>
          <a:xfrm>
            <a:off x="8030083" y="4276947"/>
            <a:ext cx="2408465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Pilot test</a:t>
            </a:r>
            <a:endParaRPr lang="en-GB" sz="4400" dirty="0"/>
          </a:p>
        </p:txBody>
      </p:sp>
      <p:sp>
        <p:nvSpPr>
          <p:cNvPr id="15" name="TextBox 14"/>
          <p:cNvSpPr txBox="1"/>
          <p:nvPr/>
        </p:nvSpPr>
        <p:spPr>
          <a:xfrm>
            <a:off x="3420835" y="5817784"/>
            <a:ext cx="5265965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Expect surprises</a:t>
            </a:r>
            <a:endParaRPr lang="en-GB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564438" y="5601568"/>
            <a:ext cx="1256432" cy="12564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37135" y="4053861"/>
            <a:ext cx="1057709" cy="1062431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4257" y="1239266"/>
            <a:ext cx="1926343" cy="79441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048000" y="1433708"/>
            <a:ext cx="520700" cy="535448"/>
          </a:xfrm>
          <a:prstGeom prst="ellipse">
            <a:avLst/>
          </a:prstGeom>
          <a:solidFill>
            <a:srgbClr val="A99A27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0" name="Oval 9"/>
          <p:cNvSpPr/>
          <p:nvPr/>
        </p:nvSpPr>
        <p:spPr>
          <a:xfrm>
            <a:off x="3562801" y="1391721"/>
            <a:ext cx="605065" cy="533769"/>
          </a:xfrm>
          <a:prstGeom prst="ellipse">
            <a:avLst/>
          </a:prstGeom>
          <a:solidFill>
            <a:srgbClr val="A99A27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16" name="Oval 15"/>
          <p:cNvSpPr/>
          <p:nvPr/>
        </p:nvSpPr>
        <p:spPr>
          <a:xfrm>
            <a:off x="4167866" y="1385215"/>
            <a:ext cx="514802" cy="533769"/>
          </a:xfrm>
          <a:prstGeom prst="ellipse">
            <a:avLst/>
          </a:prstGeom>
          <a:solidFill>
            <a:srgbClr val="A99A27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3</a:t>
            </a:r>
            <a:endParaRPr lang="en-GB" dirty="0"/>
          </a:p>
        </p:txBody>
      </p:sp>
      <p:pic>
        <p:nvPicPr>
          <p:cNvPr id="17" name="Picture 16" descr="&lt;strong&gt;Free&lt;/strong&gt; vector graphic: &lt;strong&gt;Chain&lt;/strong&gt;, Links, Connection, Metal - &lt;strong&gt;Free&lt;/strong&gt; &lt;strong&gt;Image&lt;/strong&gt; on ...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63" y="2817864"/>
            <a:ext cx="1125674" cy="101437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404101" y="556664"/>
            <a:ext cx="3467099" cy="1444517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9" name="Frame 18"/>
          <p:cNvSpPr/>
          <p:nvPr/>
        </p:nvSpPr>
        <p:spPr>
          <a:xfrm>
            <a:off x="903708" y="4661667"/>
            <a:ext cx="1295929" cy="769441"/>
          </a:xfrm>
          <a:prstGeom prst="frame">
            <a:avLst>
              <a:gd name="adj1" fmla="val 5898"/>
            </a:avLst>
          </a:prstGeom>
          <a:solidFill>
            <a:srgbClr val="A99A2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accent3">
                    <a:lumMod val="50000"/>
                  </a:schemeClr>
                </a:solidFill>
              </a:rPr>
              <a:t>Push/ Pull</a:t>
            </a:r>
            <a:endParaRPr lang="en-GB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43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094663" cy="1143000"/>
          </a:xfrm>
        </p:spPr>
        <p:txBody>
          <a:bodyPr/>
          <a:lstStyle/>
          <a:p>
            <a:r>
              <a:rPr lang="en-GB" dirty="0" smtClean="0"/>
              <a:t>Acknowledgement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50" y="1560513"/>
            <a:ext cx="2114550" cy="2047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264" y="1745683"/>
            <a:ext cx="2830896" cy="13031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5164"/>
            <a:ext cx="2324100" cy="1971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969" y="1708489"/>
            <a:ext cx="2084049" cy="23445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467" y="4261938"/>
            <a:ext cx="5529551" cy="16765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37264" y="3719740"/>
            <a:ext cx="2165576" cy="276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98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2350"/>
            <a:ext cx="8116711" cy="45656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100" y="0"/>
            <a:ext cx="5930900" cy="3962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39700"/>
            <a:ext cx="508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smtClean="0">
                <a:solidFill>
                  <a:srgbClr val="002060"/>
                </a:solidFill>
              </a:rPr>
              <a:t>Asante sana…</a:t>
            </a:r>
            <a:endParaRPr lang="en-GB" sz="6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56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572" y="2138539"/>
            <a:ext cx="4336257" cy="4719461"/>
          </a:xfrm>
          <a:prstGeom prst="rect">
            <a:avLst/>
          </a:prstGeom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2407"/>
          <a:stretch/>
        </p:blipFill>
        <p:spPr>
          <a:xfrm>
            <a:off x="0" y="462139"/>
            <a:ext cx="5526087" cy="167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21971" y="2376049"/>
            <a:ext cx="4263629" cy="2014597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tx2"/>
                </a:solidFill>
              </a:rPr>
              <a:t>The Great Rift Valley</a:t>
            </a:r>
            <a:endParaRPr lang="en-GB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19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7100" y="1638300"/>
            <a:ext cx="2222500" cy="17907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Access</a:t>
            </a:r>
            <a:endParaRPr lang="en-GB" sz="3200" dirty="0"/>
          </a:p>
        </p:txBody>
      </p:sp>
      <p:sp>
        <p:nvSpPr>
          <p:cNvPr id="6" name="Rectangle 5"/>
          <p:cNvSpPr/>
          <p:nvPr/>
        </p:nvSpPr>
        <p:spPr>
          <a:xfrm>
            <a:off x="3975100" y="1638300"/>
            <a:ext cx="2298700" cy="17907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Participation</a:t>
            </a:r>
            <a:endParaRPr lang="en-GB" sz="3200" dirty="0"/>
          </a:p>
        </p:txBody>
      </p:sp>
      <p:sp>
        <p:nvSpPr>
          <p:cNvPr id="7" name="Rectangle 6"/>
          <p:cNvSpPr/>
          <p:nvPr/>
        </p:nvSpPr>
        <p:spPr>
          <a:xfrm>
            <a:off x="7327900" y="279400"/>
            <a:ext cx="3441700" cy="31496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Opportunities for learning</a:t>
            </a:r>
            <a:endParaRPr lang="en-GB" sz="3200" dirty="0"/>
          </a:p>
        </p:txBody>
      </p:sp>
      <p:sp>
        <p:nvSpPr>
          <p:cNvPr id="8" name="Plus 7"/>
          <p:cNvSpPr/>
          <p:nvPr/>
        </p:nvSpPr>
        <p:spPr>
          <a:xfrm>
            <a:off x="3238500" y="2349500"/>
            <a:ext cx="596900" cy="685800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Equal 8"/>
          <p:cNvSpPr/>
          <p:nvPr/>
        </p:nvSpPr>
        <p:spPr>
          <a:xfrm>
            <a:off x="6502400" y="2476500"/>
            <a:ext cx="673100" cy="558800"/>
          </a:xfrm>
          <a:prstGeom prst="mathEqua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3200" y="4648200"/>
            <a:ext cx="6680200" cy="1639788"/>
          </a:xfrm>
          <a:prstGeom prst="cloudCallou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Remove barriers to these aspects of education</a:t>
            </a:r>
            <a:endParaRPr lang="en-GB" sz="32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1930400" y="3632200"/>
            <a:ext cx="749300" cy="1016000"/>
          </a:xfrm>
          <a:prstGeom prst="straightConnector1">
            <a:avLst/>
          </a:prstGeom>
          <a:ln w="571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406900" y="3632200"/>
            <a:ext cx="558800" cy="1016000"/>
          </a:xfrm>
          <a:prstGeom prst="straightConnector1">
            <a:avLst/>
          </a:prstGeom>
          <a:ln w="571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7175500" y="4432300"/>
            <a:ext cx="723900" cy="41910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064500" y="3860800"/>
            <a:ext cx="3009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002060"/>
                </a:solidFill>
              </a:rPr>
              <a:t>Enabling environment</a:t>
            </a:r>
            <a:endParaRPr lang="en-GB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24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100" y="495300"/>
            <a:ext cx="80391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Four questions about adaptation of OER</a:t>
            </a:r>
          </a:p>
          <a:p>
            <a:endParaRPr lang="en-GB" sz="4400" dirty="0" smtClean="0"/>
          </a:p>
          <a:p>
            <a:r>
              <a:rPr lang="en-GB" sz="2800" dirty="0" smtClean="0"/>
              <a:t>1 What is the need?</a:t>
            </a:r>
          </a:p>
          <a:p>
            <a:r>
              <a:rPr lang="en-GB" sz="2800" dirty="0" smtClean="0"/>
              <a:t>2. What are the options?</a:t>
            </a:r>
          </a:p>
          <a:p>
            <a:r>
              <a:rPr lang="en-GB" sz="2800" dirty="0" smtClean="0"/>
              <a:t>3. What are the opportunities?</a:t>
            </a:r>
          </a:p>
          <a:p>
            <a:r>
              <a:rPr lang="en-GB" sz="2800" dirty="0" smtClean="0"/>
              <a:t>4. What are the potential barriers/challenges</a:t>
            </a:r>
            <a:r>
              <a:rPr lang="en-GB" sz="2800" dirty="0"/>
              <a:t>?</a:t>
            </a:r>
          </a:p>
        </p:txBody>
      </p:sp>
      <p:pic>
        <p:nvPicPr>
          <p:cNvPr id="3" name="Picture 2" descr="Description Cursor-&lt;strong&gt;key&lt;/strong&gt;-arrangements-according-to-isoiec-9995-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27"/>
          <a:stretch/>
        </p:blipFill>
        <p:spPr>
          <a:xfrm>
            <a:off x="8331200" y="2273505"/>
            <a:ext cx="3339614" cy="32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47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132" y="428297"/>
            <a:ext cx="8094663" cy="1143000"/>
          </a:xfrm>
        </p:spPr>
        <p:txBody>
          <a:bodyPr/>
          <a:lstStyle/>
          <a:p>
            <a:r>
              <a:rPr lang="en-GB" dirty="0" smtClean="0"/>
              <a:t>Need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370" y="764516"/>
            <a:ext cx="4716237" cy="51330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7" y="2237014"/>
            <a:ext cx="5819862" cy="42291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6261100" y="3302001"/>
            <a:ext cx="3846285" cy="128391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tx2"/>
                </a:solidFill>
              </a:rPr>
              <a:t>Contextualize</a:t>
            </a:r>
            <a:r>
              <a:rPr lang="en-GB" sz="3600" b="1" dirty="0" smtClean="0"/>
              <a:t> </a:t>
            </a:r>
            <a:r>
              <a:rPr lang="en-GB" sz="3600" b="1" dirty="0" smtClean="0">
                <a:solidFill>
                  <a:schemeClr val="tx2"/>
                </a:solidFill>
              </a:rPr>
              <a:t>for</a:t>
            </a:r>
            <a:r>
              <a:rPr lang="en-GB" sz="3600" b="1" dirty="0" smtClean="0">
                <a:solidFill>
                  <a:schemeClr val="bg1"/>
                </a:solidFill>
              </a:rPr>
              <a:t> </a:t>
            </a:r>
            <a:endParaRPr lang="en-GB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36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223838"/>
            <a:ext cx="8094663" cy="1143000"/>
          </a:xfrm>
        </p:spPr>
        <p:txBody>
          <a:bodyPr/>
          <a:lstStyle/>
          <a:p>
            <a:r>
              <a:rPr lang="en-GB" dirty="0" smtClean="0"/>
              <a:t>Need  - target</a:t>
            </a:r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4919435" y="3868117"/>
            <a:ext cx="4922157" cy="2465674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4000" dirty="0" smtClean="0">
                <a:solidFill>
                  <a:sysClr val="windowText" lastClr="000000"/>
                </a:solidFill>
              </a:rPr>
              <a:t>Educators</a:t>
            </a:r>
            <a:endParaRPr lang="en-GB" sz="4000" dirty="0">
              <a:solidFill>
                <a:sysClr val="windowText" lastClr="0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57903" y="1019976"/>
            <a:ext cx="5254171" cy="2506648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ysClr val="windowText" lastClr="000000"/>
                </a:solidFill>
              </a:rPr>
              <a:t>Program officers</a:t>
            </a:r>
            <a:endParaRPr lang="en-GB" sz="4000" dirty="0">
              <a:solidFill>
                <a:sysClr val="windowText" lastClr="00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057275" y="1302399"/>
            <a:ext cx="2969078" cy="1550035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ysClr val="windowText" lastClr="000000"/>
                </a:solidFill>
              </a:rPr>
              <a:t>Students</a:t>
            </a:r>
            <a:endParaRPr lang="en-GB" sz="3200" dirty="0">
              <a:solidFill>
                <a:sysClr val="windowText" lastClr="00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19099" y="2273300"/>
            <a:ext cx="6587671" cy="4444788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 smtClean="0">
                <a:solidFill>
                  <a:sysClr val="windowText" lastClr="000000"/>
                </a:solidFill>
              </a:rPr>
              <a:t>Ophthalmic nurses</a:t>
            </a:r>
          </a:p>
          <a:p>
            <a:r>
              <a:rPr lang="en-GB" sz="2800" dirty="0" smtClean="0">
                <a:solidFill>
                  <a:sysClr val="windowText" lastClr="000000"/>
                </a:solidFill>
              </a:rPr>
              <a:t>Ophthalmic clinical officers</a:t>
            </a:r>
          </a:p>
          <a:p>
            <a:r>
              <a:rPr lang="en-GB" sz="2800" dirty="0" smtClean="0">
                <a:solidFill>
                  <a:sysClr val="windowText" lastClr="000000"/>
                </a:solidFill>
              </a:rPr>
              <a:t>Optometrists</a:t>
            </a:r>
          </a:p>
          <a:p>
            <a:r>
              <a:rPr lang="en-GB" sz="2800" dirty="0" smtClean="0">
                <a:solidFill>
                  <a:sysClr val="windowText" lastClr="000000"/>
                </a:solidFill>
              </a:rPr>
              <a:t>Refractionists</a:t>
            </a:r>
          </a:p>
          <a:p>
            <a:r>
              <a:rPr lang="en-GB" sz="2800" dirty="0" smtClean="0">
                <a:solidFill>
                  <a:sysClr val="windowText" lastClr="000000"/>
                </a:solidFill>
              </a:rPr>
              <a:t>Ophthalmic assistants</a:t>
            </a:r>
          </a:p>
          <a:p>
            <a:r>
              <a:rPr lang="en-GB" sz="2800" dirty="0" smtClean="0">
                <a:solidFill>
                  <a:sysClr val="windowText" lastClr="000000"/>
                </a:solidFill>
              </a:rPr>
              <a:t>Non-physician Cataract surgeons</a:t>
            </a:r>
          </a:p>
          <a:p>
            <a:r>
              <a:rPr lang="en-GB" sz="2800" dirty="0" smtClean="0">
                <a:solidFill>
                  <a:sysClr val="windowText" lastClr="000000"/>
                </a:solidFill>
              </a:rPr>
              <a:t>Ophthalmologists</a:t>
            </a:r>
            <a:endParaRPr lang="en-GB" sz="28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06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094663" cy="1143000"/>
          </a:xfrm>
        </p:spPr>
        <p:txBody>
          <a:bodyPr/>
          <a:lstStyle/>
          <a:p>
            <a:r>
              <a:rPr lang="en-GB" dirty="0" smtClean="0"/>
              <a:t>Options</a:t>
            </a:r>
            <a:endParaRPr lang="en-GB" dirty="0"/>
          </a:p>
        </p:txBody>
      </p:sp>
      <p:sp>
        <p:nvSpPr>
          <p:cNvPr id="4" name="Pie 3"/>
          <p:cNvSpPr/>
          <p:nvPr/>
        </p:nvSpPr>
        <p:spPr>
          <a:xfrm>
            <a:off x="2432958" y="0"/>
            <a:ext cx="8294914" cy="6365194"/>
          </a:xfrm>
          <a:prstGeom prst="pie">
            <a:avLst>
              <a:gd name="adj1" fmla="val 0"/>
              <a:gd name="adj2" fmla="val 20912784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dirty="0" smtClean="0">
                <a:solidFill>
                  <a:sysClr val="windowText" lastClr="000000"/>
                </a:solidFill>
              </a:rPr>
              <a:t>Course name</a:t>
            </a:r>
          </a:p>
          <a:p>
            <a:r>
              <a:rPr lang="en-GB" sz="3200" dirty="0" smtClean="0">
                <a:solidFill>
                  <a:sysClr val="windowText" lastClr="000000"/>
                </a:solidFill>
              </a:rPr>
              <a:t>Scope and objectives</a:t>
            </a:r>
          </a:p>
          <a:p>
            <a:r>
              <a:rPr lang="en-GB" sz="3200" dirty="0" smtClean="0">
                <a:solidFill>
                  <a:sysClr val="windowText" lastClr="000000"/>
                </a:solidFill>
              </a:rPr>
              <a:t>Sequence of modules</a:t>
            </a:r>
          </a:p>
          <a:p>
            <a:r>
              <a:rPr lang="en-GB" sz="3200" dirty="0" smtClean="0">
                <a:solidFill>
                  <a:sysClr val="windowText" lastClr="000000"/>
                </a:solidFill>
              </a:rPr>
              <a:t>Technical content</a:t>
            </a:r>
          </a:p>
          <a:p>
            <a:r>
              <a:rPr lang="en-GB" sz="3200" dirty="0" smtClean="0">
                <a:solidFill>
                  <a:sysClr val="windowText" lastClr="000000"/>
                </a:solidFill>
              </a:rPr>
              <a:t>Assessments</a:t>
            </a:r>
          </a:p>
          <a:p>
            <a:r>
              <a:rPr lang="en-GB" sz="3200" dirty="0" smtClean="0">
                <a:solidFill>
                  <a:sysClr val="windowText" lastClr="000000"/>
                </a:solidFill>
              </a:rPr>
              <a:t>Time requirements</a:t>
            </a:r>
          </a:p>
          <a:p>
            <a:r>
              <a:rPr lang="en-GB" sz="3200" dirty="0" smtClean="0">
                <a:solidFill>
                  <a:sysClr val="windowText" lastClr="000000"/>
                </a:solidFill>
              </a:rPr>
              <a:t>Language</a:t>
            </a:r>
          </a:p>
          <a:p>
            <a:r>
              <a:rPr lang="en-GB" sz="3200" dirty="0" smtClean="0">
                <a:solidFill>
                  <a:sysClr val="windowText" lastClr="000000"/>
                </a:solidFill>
              </a:rPr>
              <a:t>Flexibility</a:t>
            </a:r>
          </a:p>
          <a:p>
            <a:r>
              <a:rPr lang="en-GB" sz="3200" dirty="0" smtClean="0">
                <a:solidFill>
                  <a:sysClr val="windowText" lastClr="000000"/>
                </a:solidFill>
              </a:rPr>
              <a:t>Self-directed learning</a:t>
            </a:r>
          </a:p>
          <a:p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355772"/>
            <a:ext cx="41148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tx1"/>
                </a:solidFill>
              </a:rPr>
              <a:t>No change</a:t>
            </a:r>
            <a:endParaRPr lang="en-GB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99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 rot="16200000" flipV="1">
            <a:off x="3747408" y="-2669721"/>
            <a:ext cx="5143498" cy="11168744"/>
          </a:xfrm>
          <a:prstGeom prst="horizontalScroll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endParaRPr lang="en-GB" sz="3200" dirty="0" smtClean="0">
              <a:solidFill>
                <a:schemeClr val="bg1"/>
              </a:solidFill>
            </a:endParaRPr>
          </a:p>
          <a:p>
            <a:endParaRPr lang="en-GB" sz="3200" dirty="0">
              <a:solidFill>
                <a:schemeClr val="bg1"/>
              </a:solidFill>
            </a:endParaRPr>
          </a:p>
          <a:p>
            <a:r>
              <a:rPr lang="en-GB" sz="3200" dirty="0" smtClean="0">
                <a:solidFill>
                  <a:schemeClr val="tx1"/>
                </a:solidFill>
              </a:rPr>
              <a:t>1. Lead educator</a:t>
            </a:r>
          </a:p>
          <a:p>
            <a:r>
              <a:rPr lang="en-GB" sz="3200" dirty="0" smtClean="0">
                <a:solidFill>
                  <a:schemeClr val="tx1"/>
                </a:solidFill>
              </a:rPr>
              <a:t>2. Some  photos</a:t>
            </a:r>
          </a:p>
          <a:p>
            <a:r>
              <a:rPr lang="en-GB" sz="3200" dirty="0" smtClean="0">
                <a:solidFill>
                  <a:schemeClr val="tx1"/>
                </a:solidFill>
              </a:rPr>
              <a:t>3. Additional video</a:t>
            </a:r>
          </a:p>
          <a:p>
            <a:r>
              <a:rPr lang="en-GB" sz="3200" dirty="0" smtClean="0">
                <a:solidFill>
                  <a:schemeClr val="tx1"/>
                </a:solidFill>
              </a:rPr>
              <a:t>4. </a:t>
            </a:r>
            <a:r>
              <a:rPr lang="en-GB" sz="3200" dirty="0" smtClean="0">
                <a:solidFill>
                  <a:schemeClr val="tx1"/>
                </a:solidFill>
              </a:rPr>
              <a:t>Narration</a:t>
            </a:r>
            <a:endParaRPr lang="en-GB" sz="3200" dirty="0" smtClean="0">
              <a:solidFill>
                <a:schemeClr val="tx1"/>
              </a:solidFill>
            </a:endParaRPr>
          </a:p>
          <a:p>
            <a:r>
              <a:rPr lang="en-GB" sz="3200" dirty="0" smtClean="0">
                <a:solidFill>
                  <a:schemeClr val="tx1"/>
                </a:solidFill>
              </a:rPr>
              <a:t>5. Case </a:t>
            </a:r>
            <a:r>
              <a:rPr lang="en-GB" sz="3200" dirty="0" smtClean="0">
                <a:solidFill>
                  <a:schemeClr val="tx1"/>
                </a:solidFill>
              </a:rPr>
              <a:t>studies</a:t>
            </a:r>
          </a:p>
          <a:p>
            <a:r>
              <a:rPr lang="en-GB" sz="3200" dirty="0" smtClean="0">
                <a:solidFill>
                  <a:schemeClr val="tx1"/>
                </a:solidFill>
              </a:rPr>
              <a:t>Purpose: to contextualise the material so that it reflects the users’ circumstances</a:t>
            </a:r>
            <a:endParaRPr lang="en-GB" sz="3200" dirty="0" smtClean="0">
              <a:solidFill>
                <a:schemeClr val="tx1"/>
              </a:solidFill>
            </a:endParaRPr>
          </a:p>
          <a:p>
            <a:endParaRPr lang="en-GB" sz="3200" dirty="0" smtClean="0">
              <a:solidFill>
                <a:schemeClr val="bg1"/>
              </a:solidFill>
            </a:endParaRPr>
          </a:p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24942" y="506185"/>
            <a:ext cx="5568043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What was Changed?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79043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094663" cy="1143000"/>
          </a:xfrm>
        </p:spPr>
        <p:txBody>
          <a:bodyPr/>
          <a:lstStyle/>
          <a:p>
            <a:r>
              <a:rPr lang="en-GB" dirty="0" smtClean="0"/>
              <a:t>Opportunities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11125200" cy="387985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GB" sz="3200" dirty="0" smtClean="0"/>
              <a:t>Open licencing</a:t>
            </a:r>
          </a:p>
          <a:p>
            <a:r>
              <a:rPr lang="en-GB" sz="3200" dirty="0" smtClean="0"/>
              <a:t>Prior opportunity for active participation in the course</a:t>
            </a:r>
          </a:p>
          <a:p>
            <a:r>
              <a:rPr lang="en-GB" sz="3200" dirty="0" smtClean="0"/>
              <a:t>Ease of download + good quality materials</a:t>
            </a:r>
          </a:p>
          <a:p>
            <a:r>
              <a:rPr lang="en-GB" sz="3200" dirty="0" smtClean="0"/>
              <a:t>Institutional support</a:t>
            </a:r>
          </a:p>
          <a:p>
            <a:r>
              <a:rPr lang="en-GB" sz="3200" dirty="0" smtClean="0"/>
              <a:t>Technical expertise</a:t>
            </a:r>
          </a:p>
          <a:p>
            <a:r>
              <a:rPr lang="en-GB" sz="3200" dirty="0" smtClean="0"/>
              <a:t>Collaboration</a:t>
            </a:r>
          </a:p>
          <a:p>
            <a:r>
              <a:rPr lang="en-GB" sz="3200" dirty="0" smtClean="0"/>
              <a:t>Funding</a:t>
            </a:r>
          </a:p>
          <a:p>
            <a:r>
              <a:rPr lang="en-GB" sz="3200" dirty="0" smtClean="0"/>
              <a:t>Understanding the needs of local users</a:t>
            </a:r>
            <a:endParaRPr lang="en-GB" sz="32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4099" y="1600200"/>
            <a:ext cx="1612901" cy="5611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72"/>
          <a:stretch/>
        </p:blipFill>
        <p:spPr>
          <a:xfrm>
            <a:off x="7452515" y="2946400"/>
            <a:ext cx="4739485" cy="39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56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_white.potm [Read-Only]" id="{10FD6B25-1E51-41B2-816B-AB55D53E65E4}" vid="{8774E6CB-D3CA-429E-8EED-F4AF18C3ECE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</TotalTime>
  <Words>229</Words>
  <Application>Microsoft Office PowerPoint</Application>
  <PresentationFormat>Widescreen</PresentationFormat>
  <Paragraphs>77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Arial Black</vt:lpstr>
      <vt:lpstr>Calibri</vt:lpstr>
      <vt:lpstr>1_Office Theme</vt:lpstr>
      <vt:lpstr>Using OER to support capacity building and training</vt:lpstr>
      <vt:lpstr>PowerPoint Presentation</vt:lpstr>
      <vt:lpstr>PowerPoint Presentation</vt:lpstr>
      <vt:lpstr>PowerPoint Presentation</vt:lpstr>
      <vt:lpstr>Need</vt:lpstr>
      <vt:lpstr>Need  - target</vt:lpstr>
      <vt:lpstr>Options</vt:lpstr>
      <vt:lpstr>PowerPoint Presentation</vt:lpstr>
      <vt:lpstr>Opportunities</vt:lpstr>
      <vt:lpstr>Potential challenges</vt:lpstr>
      <vt:lpstr>Take home</vt:lpstr>
      <vt:lpstr>Acknowledgement</vt:lpstr>
      <vt:lpstr>PowerPoint Presentation</vt:lpstr>
    </vt:vector>
  </TitlesOfParts>
  <Company>London School of Hygiene &amp; Tropical Medicine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Paragraph structure</dc:title>
  <dc:creator>Nyawira Mwangi</dc:creator>
  <cp:lastModifiedBy>Nyawira Mwangi</cp:lastModifiedBy>
  <cp:revision>58</cp:revision>
  <dcterms:created xsi:type="dcterms:W3CDTF">2017-04-07T18:08:45Z</dcterms:created>
  <dcterms:modified xsi:type="dcterms:W3CDTF">2017-04-19T12:38:59Z</dcterms:modified>
</cp:coreProperties>
</file>