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14"/>
  </p:notesMasterIdLst>
  <p:handoutMasterIdLst>
    <p:handoutMasterId r:id="rId15"/>
  </p:handoutMasterIdLst>
  <p:sldIdLst>
    <p:sldId id="257" r:id="rId3"/>
    <p:sldId id="258" r:id="rId4"/>
    <p:sldId id="285" r:id="rId5"/>
    <p:sldId id="286" r:id="rId6"/>
    <p:sldId id="287" r:id="rId7"/>
    <p:sldId id="290" r:id="rId8"/>
    <p:sldId id="283" r:id="rId9"/>
    <p:sldId id="289" r:id="rId10"/>
    <p:sldId id="288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D7B"/>
    <a:srgbClr val="C0956F"/>
    <a:srgbClr val="007174"/>
    <a:srgbClr val="00AAAD"/>
    <a:srgbClr val="F1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7122" autoAdjust="0"/>
  </p:normalViewPr>
  <p:slideViewPr>
    <p:cSldViewPr snapToGrid="0" snapToObjects="1">
      <p:cViewPr varScale="1">
        <p:scale>
          <a:sx n="65" d="100"/>
          <a:sy n="65" d="100"/>
        </p:scale>
        <p:origin x="1286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362E3-780A-514C-B6A6-AAB4196CCE4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F5820-552F-894A-ABD3-AAB5E1E1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27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A0D50-8FB9-40A4-ACF3-02475788FA19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A4E3E-E493-469A-87BE-FE74DB981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3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4E3E-E493-469A-87BE-FE74DB9816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75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 Black" panose="020B0A04020102020204" pitchFamily="34" charset="0"/>
              </a:rPr>
              <a:t>Open Education </a:t>
            </a:r>
            <a:r>
              <a:rPr lang="en-GB" sz="1200" dirty="0" smtClean="0">
                <a:latin typeface="+mn-lt"/>
              </a:rPr>
              <a:t>is about </a:t>
            </a:r>
            <a:r>
              <a:rPr lang="en-GB" sz="1200" b="1" dirty="0" smtClean="0">
                <a:solidFill>
                  <a:srgbClr val="C93535"/>
                </a:solidFill>
                <a:latin typeface="Arial Black" panose="020B0A04020102020204" pitchFamily="34" charset="0"/>
              </a:rPr>
              <a:t>reducing barriers to participation </a:t>
            </a:r>
            <a:r>
              <a:rPr lang="en-GB" sz="1200" dirty="0" smtClean="0">
                <a:latin typeface="+mn-lt"/>
              </a:rPr>
              <a:t>in education and learning.</a:t>
            </a:r>
          </a:p>
          <a:p>
            <a:r>
              <a:rPr lang="en-GB" dirty="0" smtClean="0"/>
              <a:t>Open Education bridges</a:t>
            </a:r>
            <a:r>
              <a:rPr lang="en-GB" baseline="0" dirty="0" smtClean="0"/>
              <a:t> the gap between formal and informal learning</a:t>
            </a:r>
          </a:p>
          <a:p>
            <a:endParaRPr lang="en-GB" baseline="0" dirty="0" smtClean="0"/>
          </a:p>
          <a:p>
            <a:r>
              <a:rPr lang="en-GB" dirty="0" smtClean="0"/>
              <a:t>Alec </a:t>
            </a:r>
            <a:r>
              <a:rPr lang="en-GB" dirty="0" err="1" smtClean="0"/>
              <a:t>Couros</a:t>
            </a:r>
            <a:r>
              <a:rPr lang="en-GB" dirty="0" smtClean="0"/>
              <a:t> </a:t>
            </a:r>
            <a:r>
              <a:rPr lang="en-GB" baseline="0" dirty="0" smtClean="0"/>
              <a:t> </a:t>
            </a:r>
            <a:r>
              <a:rPr lang="en-GB" dirty="0" smtClean="0"/>
              <a:t>CC BY NC SA https://creativecommons.org/licenses/by-nc-sa/2.0/</a:t>
            </a:r>
            <a:r>
              <a:rPr lang="en-GB" baseline="0" dirty="0" smtClean="0"/>
              <a:t> </a:t>
            </a:r>
            <a:r>
              <a:rPr lang="en-GB" dirty="0" smtClean="0"/>
              <a:t>https://flic.kr/p/61Wi9g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C0E7-4E11-41C5-A6E5-44C41A41784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35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‘On the role of openness in education: A historical reconstruction’ Peter &amp; </a:t>
            </a:r>
            <a:r>
              <a:rPr lang="en-GB" sz="1200" dirty="0" err="1" smtClean="0"/>
              <a:t>Diemann</a:t>
            </a:r>
            <a:r>
              <a:rPr lang="en-GB" sz="1200" dirty="0" smtClean="0"/>
              <a:t> (2013) </a:t>
            </a:r>
          </a:p>
          <a:p>
            <a:r>
              <a:rPr lang="en-GB" sz="1200" dirty="0" smtClean="0"/>
              <a:t>http://openpraxis.org/index.php/OpenPraxis/article/view/23/pdf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C0E7-4E11-41C5-A6E5-44C41A41784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76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4E3E-E493-469A-87BE-FE74DB9816B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21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4E3E-E493-469A-87BE-FE74DB9816B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289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4E3E-E493-469A-87BE-FE74DB9816B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85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8"/>
            <a:ext cx="11125200" cy="1470025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11125200" cy="1587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0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2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8"/>
            <a:ext cx="11125200" cy="1470025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11125200" cy="1587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0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47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1125200" cy="388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000000"/>
                </a:solidFill>
                <a:latin typeface="+mj-lt"/>
              </a:defRPr>
            </a:lvl1pPr>
            <a:lvl2pPr>
              <a:defRPr sz="18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8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8303"/>
            <a:ext cx="11125200" cy="1302101"/>
          </a:xfrm>
        </p:spPr>
        <p:txBody>
          <a:bodyPr anchor="t"/>
          <a:lstStyle>
            <a:lvl1pPr algn="l">
              <a:defRPr sz="4700" b="1" cap="all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78116"/>
            <a:ext cx="11125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32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3848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9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5539317" cy="5746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5539317" cy="33242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600201"/>
            <a:ext cx="5389033" cy="5746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8"/>
            <a:ext cx="5389033" cy="33242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94133" cy="1143000"/>
          </a:xfrm>
        </p:spPr>
        <p:txBody>
          <a:bodyPr anchor="ctr" anchorCtr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0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94133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2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08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598621"/>
            <a:ext cx="4163484" cy="750878"/>
          </a:xfrm>
        </p:spPr>
        <p:txBody>
          <a:bodyPr anchor="b"/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686" y="1600201"/>
            <a:ext cx="6961716" cy="388621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351082"/>
            <a:ext cx="4163484" cy="3135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70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149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00200"/>
            <a:ext cx="7315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4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47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1125200" cy="388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000000"/>
                </a:solidFill>
                <a:latin typeface="+mj-lt"/>
              </a:defRPr>
            </a:lvl1pPr>
            <a:lvl2pPr>
              <a:defRPr sz="18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29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8303"/>
            <a:ext cx="11125200" cy="1302101"/>
          </a:xfrm>
        </p:spPr>
        <p:txBody>
          <a:bodyPr anchor="t"/>
          <a:lstStyle>
            <a:lvl1pPr algn="l">
              <a:defRPr sz="4700" b="1" cap="all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78116"/>
            <a:ext cx="11125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21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3848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8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5539317" cy="5746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5539317" cy="33242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600201"/>
            <a:ext cx="5389033" cy="5746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8"/>
            <a:ext cx="5389033" cy="33242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94133" cy="1143000"/>
          </a:xfrm>
        </p:spPr>
        <p:txBody>
          <a:bodyPr anchor="ctr" anchorCtr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77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94133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8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46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598621"/>
            <a:ext cx="4163484" cy="750878"/>
          </a:xfrm>
        </p:spPr>
        <p:txBody>
          <a:bodyPr anchor="b"/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686" y="1600201"/>
            <a:ext cx="6961716" cy="388621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351082"/>
            <a:ext cx="4163484" cy="3135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720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149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00200"/>
            <a:ext cx="7315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2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slide backgrounds_v6-5.jp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14201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94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176657" y="5247668"/>
            <a:ext cx="3015343" cy="1610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410" y="5394861"/>
            <a:ext cx="2505780" cy="13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3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700" kern="1200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slide backgrounds_v6-5.jp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14201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94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176657" y="5247668"/>
            <a:ext cx="3015343" cy="1610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6657" y="5394861"/>
            <a:ext cx="2505780" cy="13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3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700" kern="1200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ceh.lshtm.ac.uk/oer/webinars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2o2QwJ6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4.png"/><Relationship Id="rId4" Type="http://schemas.openxmlformats.org/officeDocument/2006/relationships/image" Target="../media/image14.jpeg"/><Relationship Id="rId9" Type="http://schemas.openxmlformats.org/officeDocument/2006/relationships/hyperlink" Target="http://iceh.lshtm.ac.uk/oe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hyperlink" Target="http://iceh.lshtm.ac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20771"/>
            <a:ext cx="10196286" cy="4942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700" kern="1200" baseline="0">
                <a:solidFill>
                  <a:srgbClr val="00000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200" dirty="0" smtClean="0">
                <a:latin typeface="+mj-lt"/>
              </a:rPr>
              <a:t>ICEH Open Education webinar series</a:t>
            </a:r>
            <a:r>
              <a:rPr lang="en-GB" sz="4400" dirty="0" smtClean="0"/>
              <a:t> </a:t>
            </a:r>
            <a:br>
              <a:rPr lang="en-GB" sz="4400" dirty="0" smtClean="0"/>
            </a:br>
            <a:r>
              <a:rPr lang="en-GB" sz="3600" b="1" dirty="0">
                <a:latin typeface="Arial Black" panose="020B0A04020102020204" pitchFamily="34" charset="0"/>
              </a:rPr>
              <a:t>Using Open Education to support local training and capacity building </a:t>
            </a:r>
            <a:r>
              <a:rPr lang="en-GB" sz="2200" dirty="0" smtClean="0">
                <a:latin typeface="Arial Black" panose="020B0A04020102020204" pitchFamily="34" charset="0"/>
              </a:rPr>
              <a:t/>
            </a:r>
            <a:br>
              <a:rPr lang="en-GB" sz="2200" dirty="0" smtClean="0">
                <a:latin typeface="Arial Black" panose="020B0A04020102020204" pitchFamily="34" charset="0"/>
              </a:rPr>
            </a:br>
            <a:r>
              <a:rPr lang="en-GB" sz="2200" dirty="0" smtClean="0">
                <a:latin typeface="+mj-lt"/>
              </a:rPr>
              <a:t>April 19th 2017 1-1.45pm UCT</a:t>
            </a:r>
            <a:endParaRPr lang="en-GB" sz="2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652247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Arial Black"/>
                <a:cs typeface="Arial Black"/>
              </a:rPr>
              <a:t>Improving health worldwide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172484"/>
            <a:ext cx="6045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 err="1">
                <a:solidFill>
                  <a:srgbClr val="000000"/>
                </a:solidFill>
                <a:latin typeface="Arial Black"/>
                <a:cs typeface="Arial Black"/>
              </a:rPr>
              <a:t>www.lshtm.ac.uk</a:t>
            </a:r>
            <a:endParaRPr lang="en-GB" sz="15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837" y="1817907"/>
            <a:ext cx="5702061" cy="3208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652247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Arial Black"/>
                <a:cs typeface="Arial Black"/>
              </a:rPr>
              <a:t>Improving health worldwide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172484"/>
            <a:ext cx="6045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 err="1">
                <a:solidFill>
                  <a:srgbClr val="000000"/>
                </a:solidFill>
                <a:latin typeface="Arial Black"/>
                <a:cs typeface="Arial Black"/>
              </a:rPr>
              <a:t>www.lshtm.ac.uk</a:t>
            </a:r>
            <a:endParaRPr lang="en-GB" sz="15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45" y="5652247"/>
            <a:ext cx="2149568" cy="100012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76532" y="2803937"/>
            <a:ext cx="4513053" cy="1250125"/>
          </a:xfrm>
          <a:prstGeom prst="roundRect">
            <a:avLst/>
          </a:prstGeom>
          <a:solidFill>
            <a:srgbClr val="B9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Find out more about the ICEH </a:t>
            </a:r>
            <a:r>
              <a:rPr lang="en-GB" dirty="0">
                <a:solidFill>
                  <a:schemeClr val="tx1"/>
                </a:solidFill>
              </a:rPr>
              <a:t>Open Education </a:t>
            </a:r>
            <a:r>
              <a:rPr lang="en-GB" dirty="0" smtClean="0">
                <a:solidFill>
                  <a:schemeClr val="tx1"/>
                </a:solidFill>
              </a:rPr>
              <a:t>programme and webinars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n-GB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GB" dirty="0" smtClean="0">
                <a:solidFill>
                  <a:schemeClr val="tx1"/>
                </a:solidFill>
                <a:hlinkClick r:id="rId4"/>
              </a:rPr>
              <a:t>iceh.lshtm.ac.uk/oer/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282" y="2551673"/>
            <a:ext cx="2623146" cy="30286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77347" y="1249785"/>
            <a:ext cx="7072096" cy="1771480"/>
            <a:chOff x="2477347" y="1249785"/>
            <a:chExt cx="7072096" cy="1771480"/>
          </a:xfrm>
        </p:grpSpPr>
        <p:pic>
          <p:nvPicPr>
            <p:cNvPr id="4" name="Content Placeholder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0019" y="1249785"/>
              <a:ext cx="2275967" cy="83443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7347" y="1263163"/>
              <a:ext cx="1545570" cy="7080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6407" y="1302267"/>
              <a:ext cx="1443036" cy="75783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3580" y="2344596"/>
              <a:ext cx="2227425" cy="676669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672353" y="3141943"/>
            <a:ext cx="10959353" cy="2284072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100" dirty="0">
                <a:solidFill>
                  <a:schemeClr val="tx1"/>
                </a:solidFill>
              </a:rPr>
              <a:t>Join us next </a:t>
            </a:r>
            <a:r>
              <a:rPr lang="en-GB" sz="2100" dirty="0" smtClean="0">
                <a:solidFill>
                  <a:schemeClr val="tx1"/>
                </a:solidFill>
              </a:rPr>
              <a:t>time</a:t>
            </a:r>
            <a:endParaRPr lang="en-GB" sz="2100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Creating and sharing </a:t>
            </a:r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your own Open Education Resources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100" dirty="0" smtClean="0">
                <a:solidFill>
                  <a:schemeClr val="tx1"/>
                </a:solidFill>
              </a:rPr>
              <a:t>May 24</a:t>
            </a:r>
            <a:r>
              <a:rPr lang="en-GB" sz="2100" baseline="30000" dirty="0" smtClean="0">
                <a:solidFill>
                  <a:schemeClr val="tx1"/>
                </a:solidFill>
              </a:rPr>
              <a:t>th</a:t>
            </a:r>
            <a:r>
              <a:rPr lang="en-GB" sz="2100" dirty="0" smtClean="0">
                <a:solidFill>
                  <a:schemeClr val="tx1"/>
                </a:solidFill>
              </a:rPr>
              <a:t> 2017 (1-1.45pm </a:t>
            </a:r>
            <a:r>
              <a:rPr lang="en-GB" sz="2100" dirty="0">
                <a:solidFill>
                  <a:schemeClr val="tx1"/>
                </a:solidFill>
              </a:rPr>
              <a:t>UCT</a:t>
            </a:r>
            <a:r>
              <a:rPr lang="en-GB" sz="2100" dirty="0" smtClean="0">
                <a:solidFill>
                  <a:schemeClr val="tx1"/>
                </a:solidFill>
              </a:rPr>
              <a:t>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100" dirty="0">
                <a:solidFill>
                  <a:schemeClr val="tx1"/>
                </a:solidFill>
                <a:hlinkClick r:id="rId8"/>
              </a:rPr>
              <a:t>http://</a:t>
            </a:r>
            <a:r>
              <a:rPr lang="en-GB" sz="2100" dirty="0" smtClean="0">
                <a:solidFill>
                  <a:schemeClr val="tx1"/>
                </a:solidFill>
                <a:hlinkClick r:id="rId8"/>
              </a:rPr>
              <a:t>bit.ly/2o2QwJ6</a:t>
            </a:r>
            <a:r>
              <a:rPr lang="en-GB" sz="2100" dirty="0" smtClean="0">
                <a:solidFill>
                  <a:schemeClr val="tx1"/>
                </a:solidFill>
              </a:rPr>
              <a:t> </a:t>
            </a:r>
            <a:endParaRPr lang="en-GB" sz="21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417144"/>
            <a:ext cx="12192000" cy="1144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700" kern="1200" baseline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n-US" sz="4200" dirty="0" smtClean="0"/>
              <a:t>Thanks to our funders </a:t>
            </a:r>
            <a:endParaRPr lang="en-US" sz="4200" dirty="0"/>
          </a:p>
        </p:txBody>
      </p:sp>
      <p:sp>
        <p:nvSpPr>
          <p:cNvPr id="2" name="Rectangle 1"/>
          <p:cNvSpPr/>
          <p:nvPr/>
        </p:nvSpPr>
        <p:spPr>
          <a:xfrm>
            <a:off x="672353" y="5829142"/>
            <a:ext cx="6062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Find out more about the ICEH Open Education </a:t>
            </a:r>
            <a:r>
              <a:rPr lang="en-GB" dirty="0" smtClean="0"/>
              <a:t>programme: </a:t>
            </a:r>
            <a:r>
              <a:rPr lang="en-GB" dirty="0" smtClean="0">
                <a:hlinkClick r:id="rId9"/>
              </a:rPr>
              <a:t>http</a:t>
            </a:r>
            <a:r>
              <a:rPr lang="en-GB" dirty="0">
                <a:hlinkClick r:id="rId9"/>
              </a:rPr>
              <a:t>://iceh.lshtm.ac.uk/oer/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45" y="5652247"/>
            <a:ext cx="2149568" cy="10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7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2800" y="2299854"/>
            <a:ext cx="11126400" cy="30813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© 2017 International Centre for Eye Health, London School of Hygiene &amp; Tropical Medicine. </a:t>
            </a:r>
            <a:br>
              <a:rPr lang="en-GB" dirty="0" smtClean="0"/>
            </a:br>
            <a:r>
              <a:rPr lang="en-GB" dirty="0"/>
              <a:t>Unless otherwise </a:t>
            </a:r>
            <a:r>
              <a:rPr lang="en-GB" dirty="0" smtClean="0"/>
              <a:t>stated, content </a:t>
            </a:r>
            <a:r>
              <a:rPr lang="en-GB" dirty="0"/>
              <a:t>is </a:t>
            </a:r>
            <a:r>
              <a:rPr lang="en-GB" dirty="0" smtClean="0"/>
              <a:t>licensed under the Creative Commons Attribution Non-Commercial Share-Alike 4.0 International License </a:t>
            </a:r>
            <a:r>
              <a:rPr lang="en-GB" dirty="0" smtClean="0">
                <a:hlinkClick r:id="rId3"/>
              </a:rPr>
              <a:t>https://creativecommons.org/licenses/by-nc-sa/4.0</a:t>
            </a:r>
            <a:endParaRPr lang="en-GB" dirty="0" smtClean="0"/>
          </a:p>
          <a:p>
            <a:pPr marL="0" indent="0" algn="ctr">
              <a:buFont typeface="Arial"/>
              <a:buNone/>
            </a:pPr>
            <a:endParaRPr lang="en-GB" dirty="0" smtClean="0"/>
          </a:p>
          <a:p>
            <a:pPr marL="0" indent="0" algn="ctr">
              <a:buFont typeface="Arial"/>
              <a:buNone/>
            </a:pPr>
            <a:r>
              <a:rPr lang="en-GB" dirty="0" smtClean="0"/>
              <a:t>We encourage the re-use, adaptation and sharing of this material for teaching and learning. Find more eye care Open Educational Resources at </a:t>
            </a:r>
            <a:r>
              <a:rPr lang="en-GB" dirty="0" smtClean="0">
                <a:hlinkClick r:id="rId4"/>
              </a:rPr>
              <a:t>http://iceh.lshtm.ac.uk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1488584"/>
            <a:ext cx="1905000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45" y="5652247"/>
            <a:ext cx="2149568" cy="10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8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784" y="365125"/>
            <a:ext cx="10796016" cy="1325563"/>
          </a:xfrm>
        </p:spPr>
        <p:txBody>
          <a:bodyPr/>
          <a:lstStyle/>
          <a:p>
            <a:r>
              <a:rPr lang="en-GB" sz="3600" dirty="0"/>
              <a:t>Welcome!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24" y="1739480"/>
            <a:ext cx="952500" cy="952500"/>
          </a:xfr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1788460" y="1488421"/>
            <a:ext cx="4670398" cy="1337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Ms Sally Parsley (Host)</a:t>
            </a:r>
            <a:br>
              <a:rPr lang="en-GB" sz="2000" dirty="0"/>
            </a:br>
            <a:r>
              <a:rPr lang="en-GB" sz="2000" dirty="0">
                <a:latin typeface="+mn-lt"/>
              </a:rPr>
              <a:t>T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echnical lead, Open Education Programme, </a:t>
            </a:r>
            <a:r>
              <a:rPr lang="en-GB" sz="2000" dirty="0" smtClean="0">
                <a:latin typeface="+mn-lt"/>
                <a:cs typeface="Arial" panose="020B0604020202020204" pitchFamily="34" charset="0"/>
              </a:rPr>
              <a:t>ICEH, LSHTM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1820463" y="5830495"/>
            <a:ext cx="5567083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 smtClean="0"/>
              <a:t>Q&amp;A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7355540" y="1739480"/>
            <a:ext cx="4612342" cy="3131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endParaRPr lang="en-GB" sz="2400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3224" y="4301715"/>
            <a:ext cx="6339688" cy="1720851"/>
            <a:chOff x="653224" y="2719980"/>
            <a:chExt cx="6339688" cy="1720851"/>
          </a:xfrm>
        </p:grpSpPr>
        <p:sp>
          <p:nvSpPr>
            <p:cNvPr id="16" name="Title 2"/>
            <p:cNvSpPr txBox="1">
              <a:spLocks/>
            </p:cNvSpPr>
            <p:nvPr/>
          </p:nvSpPr>
          <p:spPr>
            <a:xfrm>
              <a:off x="1788460" y="2719980"/>
              <a:ext cx="5204452" cy="17208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2000" dirty="0" smtClean="0"/>
                <a:t>Professor Colin Cook</a:t>
              </a:r>
              <a:br>
                <a:rPr lang="en-GB" sz="2000" dirty="0" smtClean="0"/>
              </a:br>
              <a:r>
                <a:rPr lang="en-GB" sz="2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Mauerberger</a:t>
              </a: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Chair of Ophthalmology, UCT </a:t>
              </a:r>
              <a:b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Head: Division of Ophthalmology, Groote Schuur Hospital and Red Cross Children’s Hospital</a:t>
              </a:r>
              <a:endParaRPr lang="en-GB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3224" y="3018533"/>
              <a:ext cx="952500" cy="95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53733" y="2890888"/>
            <a:ext cx="5805125" cy="1528780"/>
            <a:chOff x="653733" y="2861860"/>
            <a:chExt cx="5805125" cy="152878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53733" y="3059043"/>
              <a:ext cx="951991" cy="951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tle 2"/>
            <p:cNvSpPr txBox="1">
              <a:spLocks/>
            </p:cNvSpPr>
            <p:nvPr/>
          </p:nvSpPr>
          <p:spPr>
            <a:xfrm>
              <a:off x="1787220" y="2861860"/>
              <a:ext cx="4671638" cy="15287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Dr </a:t>
              </a:r>
              <a:r>
                <a:rPr lang="en-GB" sz="2000" dirty="0" smtClean="0"/>
                <a:t>Nyawira Mwangi</a:t>
              </a:r>
              <a:br>
                <a:rPr lang="en-GB" sz="2000" dirty="0" smtClean="0"/>
              </a:br>
              <a:r>
                <a:rPr lang="en-GB" sz="2000" dirty="0" smtClean="0">
                  <a:latin typeface="+mn-lt"/>
                </a:rPr>
                <a:t>Principal Lecturer, </a:t>
              </a: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Kenya Medical Training College/Ministry of Health, Kenya</a:t>
              </a:r>
              <a:br>
                <a:rPr lang="en-GB" sz="2000" dirty="0" smtClean="0">
                  <a:latin typeface="+mn-lt"/>
                  <a:cs typeface="Arial" panose="020B0604020202020204" pitchFamily="34" charset="0"/>
                </a:rPr>
              </a:b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Research fellow, LSHTM </a:t>
              </a:r>
              <a:endParaRPr lang="en-GB" sz="2000" dirty="0">
                <a:latin typeface="+mn-lt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837" y="1817907"/>
            <a:ext cx="5702061" cy="32086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45" y="5652247"/>
            <a:ext cx="2149568" cy="10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212126" cy="6858000"/>
          </a:xfrm>
          <a:prstGeom prst="rect">
            <a:avLst/>
          </a:prstGeom>
          <a:solidFill>
            <a:srgbClr val="4C88C6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63" y="1969841"/>
            <a:ext cx="12245316" cy="429408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1" y="457322"/>
            <a:ext cx="11495313" cy="329474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Open Education </a:t>
            </a:r>
            <a:r>
              <a:rPr lang="en-GB" sz="3600" dirty="0" smtClean="0">
                <a:solidFill>
                  <a:schemeClr val="bg1"/>
                </a:solidFill>
                <a:latin typeface="+mn-lt"/>
              </a:rPr>
              <a:t>is about </a:t>
            </a:r>
            <a:r>
              <a:rPr lang="en-GB" sz="3600" b="1" dirty="0" smtClean="0">
                <a:solidFill>
                  <a:srgbClr val="FFF379"/>
                </a:solidFill>
                <a:latin typeface="Arial Black" panose="020B0A04020102020204" pitchFamily="34" charset="0"/>
              </a:rPr>
              <a:t>reducing barriers to participation</a:t>
            </a:r>
            <a:r>
              <a:rPr lang="en-GB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GB" sz="3600" dirty="0" smtClean="0">
                <a:solidFill>
                  <a:schemeClr val="bg1"/>
                </a:solidFill>
                <a:latin typeface="+mn-lt"/>
              </a:rPr>
              <a:t>in education and learning</a:t>
            </a:r>
          </a:p>
        </p:txBody>
      </p:sp>
    </p:spTree>
    <p:extLst>
      <p:ext uri="{BB962C8B-B14F-4D97-AF65-F5344CB8AC3E}">
        <p14:creationId xmlns:p14="http://schemas.microsoft.com/office/powerpoint/2010/main" val="38197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http://openpraxis.org/index.php/OpenPraxis/article/view/23/pdf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5333" y="65654"/>
            <a:ext cx="10148711" cy="67266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9255" y="6442501"/>
            <a:ext cx="83315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‘On the role of openness in education: A historical reconstruction’ </a:t>
            </a:r>
            <a:r>
              <a:rPr lang="en-GB" sz="1200" dirty="0" smtClean="0"/>
              <a:t> (Peter &amp; </a:t>
            </a:r>
            <a:r>
              <a:rPr lang="en-GB" sz="1200" dirty="0" err="1" smtClean="0"/>
              <a:t>Diemann</a:t>
            </a:r>
            <a:r>
              <a:rPr lang="en-GB" sz="1200" dirty="0" smtClean="0"/>
              <a:t>, 2013)</a:t>
            </a:r>
            <a:endParaRPr lang="en-GB" sz="1200" dirty="0"/>
          </a:p>
        </p:txBody>
      </p:sp>
      <p:grpSp>
        <p:nvGrpSpPr>
          <p:cNvPr id="9" name="Group 8"/>
          <p:cNvGrpSpPr/>
          <p:nvPr/>
        </p:nvGrpSpPr>
        <p:grpSpPr>
          <a:xfrm>
            <a:off x="8274754" y="65654"/>
            <a:ext cx="3330225" cy="6792346"/>
            <a:chOff x="8274754" y="65654"/>
            <a:chExt cx="3330225" cy="6792346"/>
          </a:xfrm>
        </p:grpSpPr>
        <p:sp>
          <p:nvSpPr>
            <p:cNvPr id="4" name="Double Bracket 3"/>
            <p:cNvSpPr/>
            <p:nvPr/>
          </p:nvSpPr>
          <p:spPr>
            <a:xfrm>
              <a:off x="9776177" y="65654"/>
              <a:ext cx="1828802" cy="6792346"/>
            </a:xfrm>
            <a:prstGeom prst="bracketPair">
              <a:avLst/>
            </a:prstGeom>
            <a:ln w="76200">
              <a:solidFill>
                <a:srgbClr val="435D7B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274754" y="4411541"/>
              <a:ext cx="3002845" cy="133208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Open </a:t>
              </a:r>
              <a:r>
                <a:rPr lang="en-GB" b="1" dirty="0" smtClean="0"/>
                <a:t>Courses  </a:t>
              </a:r>
              <a:r>
                <a:rPr lang="en-GB" dirty="0" smtClean="0"/>
                <a:t>are free </a:t>
              </a:r>
              <a:r>
                <a:rPr lang="en-GB" dirty="0"/>
                <a:t>to anyone to register and participate </a:t>
              </a:r>
              <a:r>
                <a:rPr lang="en-GB" dirty="0" smtClean="0"/>
                <a:t>in online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5368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08572" y="5181601"/>
            <a:ext cx="3468914" cy="1661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1860" y="1767594"/>
            <a:ext cx="5686614" cy="306405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71738" y="1417638"/>
            <a:ext cx="6220462" cy="4864295"/>
            <a:chOff x="5771738" y="1830049"/>
            <a:chExt cx="6220462" cy="48642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3714" y="1830049"/>
              <a:ext cx="5678486" cy="434417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1738" y="5654099"/>
              <a:ext cx="1040245" cy="104024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535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tx1"/>
                </a:solidFill>
              </a:rPr>
              <a:t>ICEH &amp; Open </a:t>
            </a:r>
            <a:r>
              <a:rPr lang="en-GB" sz="3600" b="1" dirty="0">
                <a:solidFill>
                  <a:schemeClr val="tx1"/>
                </a:solidFill>
              </a:rPr>
              <a:t>Education </a:t>
            </a:r>
            <a:r>
              <a:rPr lang="en-GB" sz="3600" b="1" dirty="0" smtClean="0">
                <a:solidFill>
                  <a:schemeClr val="tx1"/>
                </a:solidFill>
              </a:rPr>
              <a:t>Resources (OER)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5522685" cy="494729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OER = </a:t>
            </a:r>
            <a:r>
              <a:rPr lang="en-GB" sz="2400" b="1" dirty="0">
                <a:solidFill>
                  <a:schemeClr val="tx1"/>
                </a:solidFill>
              </a:rPr>
              <a:t>digital materials </a:t>
            </a:r>
            <a:r>
              <a:rPr lang="en-GB" sz="2400" dirty="0" smtClean="0">
                <a:solidFill>
                  <a:schemeClr val="tx1"/>
                </a:solidFill>
              </a:rPr>
              <a:t>with an open copyright license which allows </a:t>
            </a:r>
            <a:r>
              <a:rPr lang="en-GB" sz="2400" b="1" dirty="0">
                <a:solidFill>
                  <a:schemeClr val="tx1"/>
                </a:solidFill>
              </a:rPr>
              <a:t>anyone </a:t>
            </a:r>
            <a:r>
              <a:rPr lang="en-GB" sz="2400" b="1" dirty="0" smtClean="0">
                <a:solidFill>
                  <a:schemeClr val="tx1"/>
                </a:solidFill>
              </a:rPr>
              <a:t>to use</a:t>
            </a:r>
            <a:r>
              <a:rPr lang="en-GB" sz="2400" b="1" dirty="0">
                <a:solidFill>
                  <a:schemeClr val="tx1"/>
                </a:solidFill>
              </a:rPr>
              <a:t>, reuse, and redistribute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them for </a:t>
            </a:r>
            <a:r>
              <a:rPr lang="en-GB" sz="2400" dirty="0">
                <a:solidFill>
                  <a:schemeClr val="tx1"/>
                </a:solidFill>
              </a:rPr>
              <a:t>free and without asking for permission. </a:t>
            </a:r>
            <a:endParaRPr lang="en-GB" sz="2400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In 2014 </a:t>
            </a:r>
            <a:r>
              <a:rPr lang="en-GB" sz="2400" b="1" dirty="0" smtClean="0">
                <a:solidFill>
                  <a:schemeClr val="tx1"/>
                </a:solidFill>
              </a:rPr>
              <a:t>ICEH developed it’s first Open course as an OER </a:t>
            </a:r>
            <a:r>
              <a:rPr lang="en-GB" sz="2400" dirty="0" smtClean="0">
                <a:solidFill>
                  <a:schemeClr val="tx1"/>
                </a:solidFill>
              </a:rPr>
              <a:t>“Global </a:t>
            </a:r>
            <a:r>
              <a:rPr lang="en-GB" sz="2400" dirty="0">
                <a:solidFill>
                  <a:schemeClr val="tx1"/>
                </a:solidFill>
              </a:rPr>
              <a:t>Blindness: </a:t>
            </a:r>
            <a:r>
              <a:rPr lang="en-US" sz="2400" dirty="0">
                <a:solidFill>
                  <a:schemeClr val="tx1"/>
                </a:solidFill>
              </a:rPr>
              <a:t>Planning and managing </a:t>
            </a:r>
            <a:r>
              <a:rPr lang="en-US" sz="2400" dirty="0" smtClean="0">
                <a:solidFill>
                  <a:schemeClr val="tx1"/>
                </a:solidFill>
              </a:rPr>
              <a:t>eye care services”  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Since then, course has been </a:t>
            </a:r>
            <a:r>
              <a:rPr lang="en-US" sz="2400" b="1" dirty="0" smtClean="0">
                <a:solidFill>
                  <a:schemeClr val="tx1"/>
                </a:solidFill>
              </a:rPr>
              <a:t>adapted by eye care </a:t>
            </a:r>
            <a:r>
              <a:rPr lang="en-US" sz="2400" dirty="0" smtClean="0">
                <a:solidFill>
                  <a:schemeClr val="tx1"/>
                </a:solidFill>
              </a:rPr>
              <a:t>faculty in Kenya, South Africa and Nigeria </a:t>
            </a:r>
            <a:r>
              <a:rPr lang="en-GB" sz="2400" dirty="0" smtClean="0">
                <a:solidFill>
                  <a:schemeClr val="tx1"/>
                </a:solidFill>
              </a:rPr>
              <a:t>for optimal use in local context</a:t>
            </a:r>
            <a:endParaRPr lang="en-GB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3077030"/>
            <a:ext cx="6074230" cy="8418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700" kern="1200" baseline="0">
                <a:solidFill>
                  <a:srgbClr val="00000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93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8978" y="218368"/>
            <a:ext cx="10924822" cy="1325563"/>
          </a:xfrm>
        </p:spPr>
        <p:txBody>
          <a:bodyPr/>
          <a:lstStyle/>
          <a:p>
            <a:r>
              <a:rPr lang="en-GB" sz="3600" dirty="0"/>
              <a:t>Adapting the Global Blindness </a:t>
            </a:r>
            <a:r>
              <a:rPr lang="en-GB" sz="3600" dirty="0" smtClean="0"/>
              <a:t>course</a:t>
            </a:r>
            <a:endParaRPr lang="en-GB" sz="3600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7355540" y="1739480"/>
            <a:ext cx="4612342" cy="3131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endParaRPr lang="en-GB" sz="2400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4201" y="3172929"/>
            <a:ext cx="5596613" cy="2448939"/>
            <a:chOff x="653224" y="2663534"/>
            <a:chExt cx="5596613" cy="2448939"/>
          </a:xfrm>
        </p:grpSpPr>
        <p:sp>
          <p:nvSpPr>
            <p:cNvPr id="16" name="Title 2"/>
            <p:cNvSpPr txBox="1">
              <a:spLocks/>
            </p:cNvSpPr>
            <p:nvPr/>
          </p:nvSpPr>
          <p:spPr>
            <a:xfrm>
              <a:off x="1788460" y="2663534"/>
              <a:ext cx="4461377" cy="24489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2000" dirty="0" smtClean="0"/>
                <a:t>Professor Colin Cook</a:t>
              </a:r>
              <a:r>
                <a:rPr lang="en-GB" sz="2000" dirty="0"/>
                <a:t/>
              </a:r>
              <a:br>
                <a:rPr lang="en-GB" sz="2000" dirty="0"/>
              </a:br>
              <a:r>
                <a:rPr lang="en-GB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Mauerberger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Chair of </a:t>
              </a: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Ophthalmology, UCT </a:t>
              </a:r>
              <a:b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Head: 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Division of </a:t>
              </a: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Ophthalmology, Groote 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Schuur Hospital and Red Cross Children’s </a:t>
              </a: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Hospital</a:t>
              </a:r>
              <a:endParaRPr lang="en-GB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3224" y="3018533"/>
              <a:ext cx="952500" cy="95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74710" y="1642739"/>
            <a:ext cx="5596104" cy="1484284"/>
            <a:chOff x="653733" y="3024720"/>
            <a:chExt cx="5596104" cy="1484284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53733" y="3059043"/>
              <a:ext cx="951991" cy="951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tle 2"/>
            <p:cNvSpPr txBox="1">
              <a:spLocks/>
            </p:cNvSpPr>
            <p:nvPr/>
          </p:nvSpPr>
          <p:spPr>
            <a:xfrm>
              <a:off x="1803204" y="3024720"/>
              <a:ext cx="4446633" cy="14842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Dr </a:t>
              </a:r>
              <a:r>
                <a:rPr lang="en-GB" sz="2000" dirty="0" smtClean="0"/>
                <a:t>Nyawira Mwangi</a:t>
              </a:r>
              <a:br>
                <a:rPr lang="en-GB" sz="2000" dirty="0" smtClean="0"/>
              </a:br>
              <a:r>
                <a:rPr lang="en-GB" sz="2000" dirty="0" smtClean="0">
                  <a:latin typeface="+mj-lt"/>
                </a:rPr>
                <a:t>Principal Lecturer, </a:t>
              </a: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Kenya </a:t>
              </a:r>
              <a:r>
                <a:rPr lang="en-GB" sz="2000" dirty="0">
                  <a:latin typeface="+mn-lt"/>
                  <a:cs typeface="Arial" panose="020B0604020202020204" pitchFamily="34" charset="0"/>
                </a:rPr>
                <a:t>Medical Training College/Ministry of Health, </a:t>
              </a: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Kenya</a:t>
              </a:r>
              <a:br>
                <a:rPr lang="en-GB" sz="2000" dirty="0" smtClean="0">
                  <a:latin typeface="+mn-lt"/>
                  <a:cs typeface="Arial" panose="020B0604020202020204" pitchFamily="34" charset="0"/>
                </a:rPr>
              </a:b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Research fellow, LSHTM </a:t>
              </a:r>
              <a:endParaRPr lang="en-GB" sz="2000" dirty="0">
                <a:latin typeface="+mn-lt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837" y="1817907"/>
            <a:ext cx="5702061" cy="32086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45" y="5652247"/>
            <a:ext cx="2149568" cy="10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7355540" y="1739480"/>
            <a:ext cx="4612342" cy="3131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endParaRPr lang="en-GB" sz="2400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6649" y="2027707"/>
            <a:ext cx="10885122" cy="1277417"/>
            <a:chOff x="653733" y="2945697"/>
            <a:chExt cx="10885122" cy="1277417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53733" y="3059043"/>
              <a:ext cx="951991" cy="951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2"/>
            <p:cNvSpPr txBox="1">
              <a:spLocks/>
            </p:cNvSpPr>
            <p:nvPr/>
          </p:nvSpPr>
          <p:spPr>
            <a:xfrm>
              <a:off x="1803204" y="2945697"/>
              <a:ext cx="9735651" cy="12774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Dr </a:t>
              </a:r>
              <a:r>
                <a:rPr lang="en-GB" sz="2000" dirty="0" smtClean="0"/>
                <a:t>Nyawira Mwangi</a:t>
              </a:r>
              <a:br>
                <a:rPr lang="en-GB" sz="2000" dirty="0" smtClean="0"/>
              </a:br>
              <a:r>
                <a:rPr lang="en-GB" sz="2000" dirty="0" smtClean="0">
                  <a:latin typeface="+mj-lt"/>
                </a:rPr>
                <a:t>Principal Lecturer, </a:t>
              </a: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Kenya </a:t>
              </a:r>
              <a:r>
                <a:rPr lang="en-GB" sz="2000" dirty="0">
                  <a:latin typeface="+mn-lt"/>
                  <a:cs typeface="Arial" panose="020B0604020202020204" pitchFamily="34" charset="0"/>
                </a:rPr>
                <a:t>Medical Training College/Ministry of Health, </a:t>
              </a: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Kenya</a:t>
              </a:r>
              <a:br>
                <a:rPr lang="en-GB" sz="2000" dirty="0" smtClean="0">
                  <a:latin typeface="+mn-lt"/>
                  <a:cs typeface="Arial" panose="020B0604020202020204" pitchFamily="34" charset="0"/>
                </a:rPr>
              </a:b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Research fellow, LSHTM </a:t>
              </a:r>
              <a:endParaRPr lang="en-GB" sz="2000" dirty="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126"/>
            <a:ext cx="11212286" cy="1143000"/>
          </a:xfrm>
        </p:spPr>
        <p:txBody>
          <a:bodyPr/>
          <a:lstStyle/>
          <a:p>
            <a:r>
              <a:rPr lang="en-GB" sz="3600" dirty="0" smtClean="0"/>
              <a:t>Adapting the Global Blindness course: </a:t>
            </a:r>
            <a:r>
              <a:rPr lang="en-GB" sz="3600" dirty="0"/>
              <a:t>Kenya </a:t>
            </a:r>
            <a:r>
              <a:rPr lang="en-GB" sz="3600" dirty="0" smtClean="0"/>
              <a:t>experiences </a:t>
            </a:r>
            <a:endParaRPr lang="en-GB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45" y="5652247"/>
            <a:ext cx="2149568" cy="10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7355540" y="1739480"/>
            <a:ext cx="4612342" cy="3131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endParaRPr lang="en-GB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126"/>
            <a:ext cx="11212286" cy="1143000"/>
          </a:xfrm>
        </p:spPr>
        <p:txBody>
          <a:bodyPr/>
          <a:lstStyle/>
          <a:p>
            <a:r>
              <a:rPr lang="en-GB" sz="3600" dirty="0" smtClean="0"/>
              <a:t>Adapting </a:t>
            </a:r>
            <a:r>
              <a:rPr lang="en-GB" sz="3600" dirty="0"/>
              <a:t>the Global Blindness </a:t>
            </a:r>
            <a:r>
              <a:rPr lang="en-GB" sz="3600" dirty="0" smtClean="0"/>
              <a:t>course: </a:t>
            </a:r>
            <a:r>
              <a:rPr lang="en-GB" sz="3600" dirty="0"/>
              <a:t>South Africa </a:t>
            </a:r>
            <a:r>
              <a:rPr lang="en-GB" sz="3600" dirty="0" smtClean="0"/>
              <a:t>experiences</a:t>
            </a:r>
            <a:endParaRPr lang="en-GB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566140" y="1836499"/>
            <a:ext cx="10711460" cy="1720851"/>
            <a:chOff x="653224" y="2719980"/>
            <a:chExt cx="10711460" cy="1720851"/>
          </a:xfrm>
        </p:grpSpPr>
        <p:sp>
          <p:nvSpPr>
            <p:cNvPr id="10" name="Title 2"/>
            <p:cNvSpPr txBox="1">
              <a:spLocks/>
            </p:cNvSpPr>
            <p:nvPr/>
          </p:nvSpPr>
          <p:spPr>
            <a:xfrm>
              <a:off x="1788460" y="2719980"/>
              <a:ext cx="9576224" cy="17208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2000" dirty="0" smtClean="0"/>
                <a:t>Professor Colin Cook</a:t>
              </a:r>
              <a:r>
                <a:rPr lang="en-GB" sz="2000" dirty="0"/>
                <a:t/>
              </a:r>
              <a:br>
                <a:rPr lang="en-GB" sz="2000" dirty="0"/>
              </a:br>
              <a:r>
                <a:rPr lang="en-GB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Mauerberger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Chair of </a:t>
              </a: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Ophthalmology, UCT </a:t>
              </a:r>
              <a:b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Head: 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Division of </a:t>
              </a: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Ophthalmology, Groote 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Schuur Hospital and Red Cross Children’s </a:t>
              </a: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Hospital</a:t>
              </a:r>
              <a:endParaRPr lang="en-GB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3224" y="3018533"/>
              <a:ext cx="952500" cy="95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45" y="5652247"/>
            <a:ext cx="2149568" cy="10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784" y="365125"/>
            <a:ext cx="10796016" cy="1325563"/>
          </a:xfrm>
        </p:spPr>
        <p:txBody>
          <a:bodyPr/>
          <a:lstStyle/>
          <a:p>
            <a:r>
              <a:rPr lang="en-GB" sz="3600" dirty="0" smtClean="0"/>
              <a:t>Q&amp;A</a:t>
            </a:r>
            <a:endParaRPr lang="en-GB" sz="3600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24" y="1739480"/>
            <a:ext cx="952500" cy="952500"/>
          </a:xfr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1788460" y="1488421"/>
            <a:ext cx="4670398" cy="1337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Ms Sally Parsley (Host)</a:t>
            </a:r>
            <a:br>
              <a:rPr lang="en-GB" sz="2000" dirty="0"/>
            </a:br>
            <a:r>
              <a:rPr lang="en-GB" sz="2000" dirty="0">
                <a:latin typeface="+mn-lt"/>
              </a:rPr>
              <a:t>T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echnical lead, Open Education Programme, </a:t>
            </a:r>
            <a:r>
              <a:rPr lang="en-GB" sz="2000" dirty="0" smtClean="0">
                <a:latin typeface="+mn-lt"/>
                <a:cs typeface="Arial" panose="020B0604020202020204" pitchFamily="34" charset="0"/>
              </a:rPr>
              <a:t>ICEH, LSHTM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7355540" y="1739480"/>
            <a:ext cx="4612342" cy="3131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endParaRPr lang="en-GB" sz="2400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3224" y="4301715"/>
            <a:ext cx="6339688" cy="1720851"/>
            <a:chOff x="653224" y="2719980"/>
            <a:chExt cx="6339688" cy="1720851"/>
          </a:xfrm>
        </p:grpSpPr>
        <p:sp>
          <p:nvSpPr>
            <p:cNvPr id="16" name="Title 2"/>
            <p:cNvSpPr txBox="1">
              <a:spLocks/>
            </p:cNvSpPr>
            <p:nvPr/>
          </p:nvSpPr>
          <p:spPr>
            <a:xfrm>
              <a:off x="1788460" y="2719980"/>
              <a:ext cx="5204452" cy="17208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2000" dirty="0" smtClean="0"/>
                <a:t>Professor Colin Cook</a:t>
              </a:r>
              <a:r>
                <a:rPr lang="en-GB" sz="2000" dirty="0"/>
                <a:t/>
              </a:r>
              <a:br>
                <a:rPr lang="en-GB" sz="2000" dirty="0"/>
              </a:br>
              <a:r>
                <a:rPr lang="en-GB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Mauerberger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Chair of </a:t>
              </a: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Ophthalmology, UCT </a:t>
              </a:r>
              <a:b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Head: 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Division of </a:t>
              </a: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Ophthalmology, Groote 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Schuur Hospital and Red Cross Children’s </a:t>
              </a: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Hospital</a:t>
              </a:r>
              <a:endParaRPr lang="en-GB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3224" y="3018533"/>
              <a:ext cx="952500" cy="95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53733" y="2974725"/>
            <a:ext cx="5596104" cy="1277417"/>
            <a:chOff x="653733" y="2945697"/>
            <a:chExt cx="5596104" cy="1277417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53733" y="3059043"/>
              <a:ext cx="951991" cy="951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tle 2"/>
            <p:cNvSpPr txBox="1">
              <a:spLocks/>
            </p:cNvSpPr>
            <p:nvPr/>
          </p:nvSpPr>
          <p:spPr>
            <a:xfrm>
              <a:off x="1803204" y="2945697"/>
              <a:ext cx="4446633" cy="12774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Dr </a:t>
              </a:r>
              <a:r>
                <a:rPr lang="en-GB" sz="2000" dirty="0" smtClean="0"/>
                <a:t>Nyawira Mwangi</a:t>
              </a:r>
              <a:br>
                <a:rPr lang="en-GB" sz="2000" dirty="0" smtClean="0"/>
              </a:br>
              <a:r>
                <a:rPr lang="en-GB" sz="2000" dirty="0" smtClean="0">
                  <a:latin typeface="+mj-lt"/>
                </a:rPr>
                <a:t>Principal Lecturer </a:t>
              </a: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Kenya </a:t>
              </a:r>
              <a:r>
                <a:rPr lang="en-GB" sz="2000" dirty="0">
                  <a:latin typeface="+mn-lt"/>
                  <a:cs typeface="Arial" panose="020B0604020202020204" pitchFamily="34" charset="0"/>
                </a:rPr>
                <a:t>Medical Training College/Ministry of Health, </a:t>
              </a: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Kenya</a:t>
              </a:r>
              <a:br>
                <a:rPr lang="en-GB" sz="2000" dirty="0" smtClean="0">
                  <a:latin typeface="+mn-lt"/>
                  <a:cs typeface="Arial" panose="020B0604020202020204" pitchFamily="34" charset="0"/>
                </a:rPr>
              </a:b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Research fellow, LSHTM </a:t>
              </a:r>
              <a:endParaRPr lang="en-GB" sz="2000" dirty="0">
                <a:latin typeface="+mn-lt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837" y="1817907"/>
            <a:ext cx="5702061" cy="32086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45" y="5652247"/>
            <a:ext cx="2149568" cy="10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ides template_White_16-9_widescreen.potm" id="{300E39AD-DC58-4588-8806-0C1B3D5ED9EE}" vid="{912528AE-82EB-47AD-A839-4259CE71A8F9}"/>
    </a:ext>
  </a:extLst>
</a:theme>
</file>

<file path=ppt/theme/theme2.xml><?xml version="1.0" encoding="utf-8"?>
<a:theme xmlns:a="http://schemas.openxmlformats.org/drawingml/2006/main" name="Smaller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ides template_White_16-9_widescreen.potm" id="{300E39AD-DC58-4588-8806-0C1B3D5ED9EE}" vid="{799AA033-539E-4358-BD21-5AA1CD2271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339</Words>
  <Application>Microsoft Office PowerPoint</Application>
  <PresentationFormat>Widescreen</PresentationFormat>
  <Paragraphs>52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Office Theme</vt:lpstr>
      <vt:lpstr>Smaller Logo</vt:lpstr>
      <vt:lpstr>PowerPoint Presentation</vt:lpstr>
      <vt:lpstr>Welcome!</vt:lpstr>
      <vt:lpstr>PowerPoint Presentation</vt:lpstr>
      <vt:lpstr>PowerPoint Presentation</vt:lpstr>
      <vt:lpstr>ICEH &amp; Open Education Resources (OER)</vt:lpstr>
      <vt:lpstr>Adapting the Global Blindness course</vt:lpstr>
      <vt:lpstr>Adapting the Global Blindness course: Kenya experiences </vt:lpstr>
      <vt:lpstr>Adapting the Global Blindness course: South Africa experiences</vt:lpstr>
      <vt:lpstr>Q&amp;A</vt:lpstr>
      <vt:lpstr>PowerPoint Presentation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</dc:creator>
  <cp:lastModifiedBy>Sally Parsley</cp:lastModifiedBy>
  <cp:revision>35</cp:revision>
  <dcterms:created xsi:type="dcterms:W3CDTF">2016-02-21T17:48:44Z</dcterms:created>
  <dcterms:modified xsi:type="dcterms:W3CDTF">2017-04-25T17:06:27Z</dcterms:modified>
</cp:coreProperties>
</file>