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60" r:id="rId4"/>
    <p:sldId id="344" r:id="rId5"/>
    <p:sldId id="303" r:id="rId6"/>
    <p:sldId id="301" r:id="rId7"/>
    <p:sldId id="310" r:id="rId8"/>
    <p:sldId id="308" r:id="rId9"/>
    <p:sldId id="314" r:id="rId10"/>
    <p:sldId id="345" r:id="rId11"/>
    <p:sldId id="315" r:id="rId12"/>
    <p:sldId id="292" r:id="rId13"/>
    <p:sldId id="294" r:id="rId14"/>
    <p:sldId id="295" r:id="rId15"/>
    <p:sldId id="296" r:id="rId16"/>
    <p:sldId id="346" r:id="rId17"/>
    <p:sldId id="340" r:id="rId18"/>
    <p:sldId id="265" r:id="rId19"/>
    <p:sldId id="347" r:id="rId20"/>
    <p:sldId id="279" r:id="rId21"/>
    <p:sldId id="363" r:id="rId22"/>
    <p:sldId id="280" r:id="rId23"/>
    <p:sldId id="342" r:id="rId24"/>
    <p:sldId id="341" r:id="rId25"/>
    <p:sldId id="343" r:id="rId26"/>
    <p:sldId id="348" r:id="rId27"/>
    <p:sldId id="285" r:id="rId28"/>
    <p:sldId id="365" r:id="rId29"/>
    <p:sldId id="359" r:id="rId30"/>
    <p:sldId id="360" r:id="rId31"/>
    <p:sldId id="362" r:id="rId32"/>
    <p:sldId id="361" r:id="rId33"/>
    <p:sldId id="357" r:id="rId34"/>
    <p:sldId id="364" r:id="rId35"/>
    <p:sldId id="258" r:id="rId36"/>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8710B842-4380-4F22-B76B-E5DDD8CB1389}" type="datetimeFigureOut">
              <a:rPr lang="en-GB" smtClean="0"/>
              <a:t>25/02/2014</a:t>
            </a:fld>
            <a:endParaRPr lang="en-GB"/>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45C2747C-6BFD-413A-AE55-65426657C9B8}" type="slidenum">
              <a:rPr lang="en-GB" smtClean="0"/>
              <a:t>‹#›</a:t>
            </a:fld>
            <a:endParaRPr lang="en-GB"/>
          </a:p>
        </p:txBody>
      </p:sp>
    </p:spTree>
    <p:extLst>
      <p:ext uri="{BB962C8B-B14F-4D97-AF65-F5344CB8AC3E}">
        <p14:creationId xmlns:p14="http://schemas.microsoft.com/office/powerpoint/2010/main" val="4005777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50443"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690269"/>
            <a:ext cx="543814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50443" y="9378824"/>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34E6FB-39D3-45F8-A991-F3C1F6B88341}" type="slidenum">
              <a:rPr lang="en-GB"/>
              <a:pPr>
                <a:defRPr/>
              </a:pPr>
              <a:t>‹#›</a:t>
            </a:fld>
            <a:endParaRPr lang="en-GB"/>
          </a:p>
        </p:txBody>
      </p:sp>
    </p:spTree>
    <p:extLst>
      <p:ext uri="{BB962C8B-B14F-4D97-AF65-F5344CB8AC3E}">
        <p14:creationId xmlns:p14="http://schemas.microsoft.com/office/powerpoint/2010/main" val="326536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BA5C10-DF4D-4B2D-882E-97242288352E}" type="slidenum">
              <a:rPr lang="en-GB"/>
              <a:pPr>
                <a:spcBef>
                  <a:spcPct val="0"/>
                </a:spcBef>
              </a:pPr>
              <a:t>1</a:t>
            </a:fld>
            <a:endParaRPr lang="en-GB"/>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6739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2EEA-27FD-44B8-B2EC-6E4ECE199C61}" type="slidenum">
              <a:rPr lang="en-GB"/>
              <a:pPr>
                <a:spcBef>
                  <a:spcPct val="0"/>
                </a:spcBef>
              </a:pPr>
              <a:t>16</a:t>
            </a:fld>
            <a:endParaRPr lang="en-GB"/>
          </a:p>
        </p:txBody>
      </p:sp>
      <p:sp>
        <p:nvSpPr>
          <p:cNvPr id="7171" name="Rectangle 2"/>
          <p:cNvSpPr>
            <a:spLocks noGrp="1" noRot="1" noChangeAspect="1" noChangeArrowheads="1" noTextEdit="1"/>
          </p:cNvSpPr>
          <p:nvPr>
            <p:ph type="sldImg"/>
          </p:nvPr>
        </p:nvSpPr>
        <p:spPr>
          <a:xfrm>
            <a:off x="1184275" y="741363"/>
            <a:ext cx="2379663" cy="1785937"/>
          </a:xfrm>
          <a:ln/>
        </p:spPr>
      </p:sp>
      <p:sp>
        <p:nvSpPr>
          <p:cNvPr id="7172"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319757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2EEA-27FD-44B8-B2EC-6E4ECE199C61}" type="slidenum">
              <a:rPr lang="en-GB"/>
              <a:pPr>
                <a:spcBef>
                  <a:spcPct val="0"/>
                </a:spcBef>
              </a:pPr>
              <a:t>19</a:t>
            </a:fld>
            <a:endParaRPr lang="en-GB"/>
          </a:p>
        </p:txBody>
      </p:sp>
      <p:sp>
        <p:nvSpPr>
          <p:cNvPr id="7171" name="Rectangle 2"/>
          <p:cNvSpPr>
            <a:spLocks noGrp="1" noRot="1" noChangeAspect="1" noChangeArrowheads="1" noTextEdit="1"/>
          </p:cNvSpPr>
          <p:nvPr>
            <p:ph type="sldImg"/>
          </p:nvPr>
        </p:nvSpPr>
        <p:spPr>
          <a:xfrm>
            <a:off x="1184275" y="741363"/>
            <a:ext cx="2379663" cy="1785937"/>
          </a:xfrm>
          <a:ln/>
        </p:spPr>
      </p:sp>
      <p:sp>
        <p:nvSpPr>
          <p:cNvPr id="7172"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2031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FC007C-1DA4-4CE6-94F2-AD722A8388ED}" type="slidenum">
              <a:rPr lang="en-GB"/>
              <a:pPr>
                <a:spcBef>
                  <a:spcPct val="0"/>
                </a:spcBef>
              </a:pPr>
              <a:t>20</a:t>
            </a:fld>
            <a:endParaRPr lang="en-GB"/>
          </a:p>
        </p:txBody>
      </p:sp>
      <p:sp>
        <p:nvSpPr>
          <p:cNvPr id="44035" name="Rectangle 2"/>
          <p:cNvSpPr>
            <a:spLocks noGrp="1" noRot="1" noChangeAspect="1" noChangeArrowheads="1" noTextEdit="1"/>
          </p:cNvSpPr>
          <p:nvPr>
            <p:ph type="sldImg"/>
          </p:nvPr>
        </p:nvSpPr>
        <p:spPr>
          <a:xfrm>
            <a:off x="1184275" y="741363"/>
            <a:ext cx="2379663" cy="1785937"/>
          </a:xfrm>
          <a:ln/>
        </p:spPr>
      </p:sp>
      <p:sp>
        <p:nvSpPr>
          <p:cNvPr id="44036"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8894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D5D518-DD7D-44A1-BBBB-3336DEECFD14}" type="slidenum">
              <a:rPr lang="en-GB"/>
              <a:pPr>
                <a:spcBef>
                  <a:spcPct val="0"/>
                </a:spcBef>
              </a:pPr>
              <a:t>21</a:t>
            </a:fld>
            <a:endParaRPr lang="en-GB"/>
          </a:p>
        </p:txBody>
      </p:sp>
      <p:sp>
        <p:nvSpPr>
          <p:cNvPr id="46083" name="Rectangle 2"/>
          <p:cNvSpPr>
            <a:spLocks noGrp="1" noRot="1" noChangeAspect="1" noChangeArrowheads="1" noTextEdit="1"/>
          </p:cNvSpPr>
          <p:nvPr>
            <p:ph type="sldImg"/>
          </p:nvPr>
        </p:nvSpPr>
        <p:spPr>
          <a:xfrm>
            <a:off x="1184275" y="741363"/>
            <a:ext cx="2379663" cy="1785937"/>
          </a:xfrm>
          <a:ln/>
        </p:spPr>
      </p:sp>
      <p:sp>
        <p:nvSpPr>
          <p:cNvPr id="46084"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130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D5D518-DD7D-44A1-BBBB-3336DEECFD14}" type="slidenum">
              <a:rPr lang="en-GB"/>
              <a:pPr>
                <a:spcBef>
                  <a:spcPct val="0"/>
                </a:spcBef>
              </a:pPr>
              <a:t>22</a:t>
            </a:fld>
            <a:endParaRPr lang="en-GB"/>
          </a:p>
        </p:txBody>
      </p:sp>
      <p:sp>
        <p:nvSpPr>
          <p:cNvPr id="46083" name="Rectangle 2"/>
          <p:cNvSpPr>
            <a:spLocks noGrp="1" noRot="1" noChangeAspect="1" noChangeArrowheads="1" noTextEdit="1"/>
          </p:cNvSpPr>
          <p:nvPr>
            <p:ph type="sldImg"/>
          </p:nvPr>
        </p:nvSpPr>
        <p:spPr>
          <a:xfrm>
            <a:off x="1184275" y="741363"/>
            <a:ext cx="2379663" cy="1785937"/>
          </a:xfrm>
          <a:ln/>
        </p:spPr>
      </p:sp>
      <p:sp>
        <p:nvSpPr>
          <p:cNvPr id="46084"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1085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043D40-6E5E-41BF-A825-7B4771BF0349}" type="slidenum">
              <a:rPr lang="en-GB"/>
              <a:pPr>
                <a:spcBef>
                  <a:spcPct val="0"/>
                </a:spcBef>
              </a:pPr>
              <a:t>29</a:t>
            </a:fld>
            <a:endParaRPr lang="en-GB"/>
          </a:p>
        </p:txBody>
      </p:sp>
      <p:sp>
        <p:nvSpPr>
          <p:cNvPr id="65539" name="Rectangle 2"/>
          <p:cNvSpPr>
            <a:spLocks noGrp="1" noRot="1" noChangeAspect="1" noChangeArrowheads="1" noTextEdit="1"/>
          </p:cNvSpPr>
          <p:nvPr>
            <p:ph type="sldImg"/>
          </p:nvPr>
        </p:nvSpPr>
        <p:spPr>
          <a:xfrm>
            <a:off x="1184275" y="741363"/>
            <a:ext cx="2379663" cy="1785937"/>
          </a:xfrm>
          <a:ln/>
        </p:spPr>
      </p:sp>
      <p:sp>
        <p:nvSpPr>
          <p:cNvPr id="65540"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34447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F9AC10-AF10-49F7-929B-4C2EBF4D8C9A}" type="slidenum">
              <a:rPr lang="en-GB"/>
              <a:pPr>
                <a:spcBef>
                  <a:spcPct val="0"/>
                </a:spcBef>
              </a:pPr>
              <a:t>30</a:t>
            </a:fld>
            <a:endParaRPr lang="en-GB"/>
          </a:p>
        </p:txBody>
      </p:sp>
      <p:sp>
        <p:nvSpPr>
          <p:cNvPr id="67587" name="Rectangle 2"/>
          <p:cNvSpPr>
            <a:spLocks noGrp="1" noRot="1" noChangeAspect="1" noChangeArrowheads="1" noTextEdit="1"/>
          </p:cNvSpPr>
          <p:nvPr>
            <p:ph type="sldImg"/>
          </p:nvPr>
        </p:nvSpPr>
        <p:spPr>
          <a:xfrm>
            <a:off x="1184275" y="741363"/>
            <a:ext cx="2379663" cy="1785937"/>
          </a:xfrm>
          <a:ln/>
        </p:spPr>
      </p:sp>
      <p:sp>
        <p:nvSpPr>
          <p:cNvPr id="67588"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98509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6A9B48-60F9-474E-ACBC-E109264FB063}" type="slidenum">
              <a:rPr lang="en-GB"/>
              <a:pPr>
                <a:spcBef>
                  <a:spcPct val="0"/>
                </a:spcBef>
              </a:pPr>
              <a:t>31</a:t>
            </a:fld>
            <a:endParaRPr lang="en-GB"/>
          </a:p>
        </p:txBody>
      </p:sp>
      <p:sp>
        <p:nvSpPr>
          <p:cNvPr id="71683" name="Rectangle 2"/>
          <p:cNvSpPr>
            <a:spLocks noGrp="1" noRot="1" noChangeAspect="1" noChangeArrowheads="1" noTextEdit="1"/>
          </p:cNvSpPr>
          <p:nvPr>
            <p:ph type="sldImg"/>
          </p:nvPr>
        </p:nvSpPr>
        <p:spPr>
          <a:xfrm>
            <a:off x="1184275" y="741363"/>
            <a:ext cx="2379663" cy="1785937"/>
          </a:xfrm>
          <a:ln/>
        </p:spPr>
      </p:sp>
      <p:sp>
        <p:nvSpPr>
          <p:cNvPr id="71684"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4001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059E5B-9280-4D92-83B7-4DBAE56CB986}" type="slidenum">
              <a:rPr lang="en-GB"/>
              <a:pPr>
                <a:spcBef>
                  <a:spcPct val="0"/>
                </a:spcBef>
              </a:pPr>
              <a:t>32</a:t>
            </a:fld>
            <a:endParaRPr lang="en-GB"/>
          </a:p>
        </p:txBody>
      </p:sp>
      <p:sp>
        <p:nvSpPr>
          <p:cNvPr id="69635" name="Rectangle 2"/>
          <p:cNvSpPr>
            <a:spLocks noGrp="1" noRot="1" noChangeAspect="1" noChangeArrowheads="1" noTextEdit="1"/>
          </p:cNvSpPr>
          <p:nvPr>
            <p:ph type="sldImg"/>
          </p:nvPr>
        </p:nvSpPr>
        <p:spPr>
          <a:xfrm>
            <a:off x="1184275" y="741363"/>
            <a:ext cx="2379663" cy="1785937"/>
          </a:xfrm>
          <a:ln/>
        </p:spPr>
      </p:sp>
      <p:sp>
        <p:nvSpPr>
          <p:cNvPr id="69636"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4820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2EEA-27FD-44B8-B2EC-6E4ECE199C61}" type="slidenum">
              <a:rPr lang="en-GB"/>
              <a:pPr>
                <a:spcBef>
                  <a:spcPct val="0"/>
                </a:spcBef>
              </a:pPr>
              <a:t>3</a:t>
            </a:fld>
            <a:endParaRPr lang="en-GB"/>
          </a:p>
        </p:txBody>
      </p:sp>
      <p:sp>
        <p:nvSpPr>
          <p:cNvPr id="7171" name="Rectangle 2"/>
          <p:cNvSpPr>
            <a:spLocks noGrp="1" noRot="1" noChangeAspect="1" noChangeArrowheads="1" noTextEdit="1"/>
          </p:cNvSpPr>
          <p:nvPr>
            <p:ph type="sldImg"/>
          </p:nvPr>
        </p:nvSpPr>
        <p:spPr>
          <a:xfrm>
            <a:off x="1184275" y="741363"/>
            <a:ext cx="2379663" cy="1785937"/>
          </a:xfrm>
          <a:ln/>
        </p:spPr>
      </p:sp>
      <p:sp>
        <p:nvSpPr>
          <p:cNvPr id="7172"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1361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2EEA-27FD-44B8-B2EC-6E4ECE199C61}" type="slidenum">
              <a:rPr lang="en-GB"/>
              <a:pPr>
                <a:spcBef>
                  <a:spcPct val="0"/>
                </a:spcBef>
              </a:pPr>
              <a:t>4</a:t>
            </a:fld>
            <a:endParaRPr lang="en-GB"/>
          </a:p>
        </p:txBody>
      </p:sp>
      <p:sp>
        <p:nvSpPr>
          <p:cNvPr id="7171" name="Rectangle 2"/>
          <p:cNvSpPr>
            <a:spLocks noGrp="1" noRot="1" noChangeAspect="1" noChangeArrowheads="1" noTextEdit="1"/>
          </p:cNvSpPr>
          <p:nvPr>
            <p:ph type="sldImg"/>
          </p:nvPr>
        </p:nvSpPr>
        <p:spPr>
          <a:xfrm>
            <a:off x="1184275" y="741363"/>
            <a:ext cx="2379663" cy="1785937"/>
          </a:xfrm>
          <a:ln/>
        </p:spPr>
      </p:sp>
      <p:sp>
        <p:nvSpPr>
          <p:cNvPr id="7172"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3203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anose="020B0604020202020204" pitchFamily="34" charset="0"/>
              </a:rPr>
              <a:t>Poor quality housing in urban areas has long been linked to poor health and other social problems. </a:t>
            </a:r>
          </a:p>
          <a:p>
            <a:endParaRPr lang="en-GB" smtClean="0">
              <a:latin typeface="Arial" panose="020B0604020202020204" pitchFamily="34" charset="0"/>
            </a:endParaRPr>
          </a:p>
          <a:p>
            <a:r>
              <a:rPr lang="en-GB" smtClean="0">
                <a:latin typeface="Arial" panose="020B0604020202020204" pitchFamily="34" charset="0"/>
              </a:rPr>
              <a:t>The  nineteenth century was particulary well known for its programmes of slum clearances and housing improvement – for example the work of the City Improvement Trust in Glasgow.</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panose="020B0604020202020204" pitchFamily="34" charset="0"/>
              </a:defRPr>
            </a:lvl1pPr>
            <a:lvl2pPr marL="742950" indent="-285750" defTabSz="919163">
              <a:defRPr>
                <a:solidFill>
                  <a:schemeClr val="tx1"/>
                </a:solidFill>
                <a:latin typeface="Arial" panose="020B0604020202020204" pitchFamily="34" charset="0"/>
              </a:defRPr>
            </a:lvl2pPr>
            <a:lvl3pPr marL="1143000" indent="-228600" defTabSz="919163">
              <a:defRPr>
                <a:solidFill>
                  <a:schemeClr val="tx1"/>
                </a:solidFill>
                <a:latin typeface="Arial" panose="020B0604020202020204" pitchFamily="34" charset="0"/>
              </a:defRPr>
            </a:lvl3pPr>
            <a:lvl4pPr marL="1600200" indent="-228600" defTabSz="919163">
              <a:defRPr>
                <a:solidFill>
                  <a:schemeClr val="tx1"/>
                </a:solidFill>
                <a:latin typeface="Arial" panose="020B0604020202020204" pitchFamily="34" charset="0"/>
              </a:defRPr>
            </a:lvl4pPr>
            <a:lvl5pPr marL="2057400" indent="-228600" defTabSz="919163">
              <a:defRPr>
                <a:solidFill>
                  <a:schemeClr val="tx1"/>
                </a:solidFill>
                <a:latin typeface="Arial" panose="020B0604020202020204" pitchFamily="34" charset="0"/>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defRPr>
            </a:lvl9pPr>
          </a:lstStyle>
          <a:p>
            <a:fld id="{D87DADC4-1816-4309-96AA-F7B659A87699}" type="slidenum">
              <a:rPr lang="en-US">
                <a:latin typeface="Times New Roman" panose="02020603050405020304" pitchFamily="18" charset="0"/>
              </a:rPr>
              <a:pPr/>
              <a:t>5</a:t>
            </a:fld>
            <a:endParaRPr lang="en-US">
              <a:latin typeface="Times New Roman" panose="02020603050405020304" pitchFamily="18" charset="0"/>
            </a:endParaRPr>
          </a:p>
        </p:txBody>
      </p:sp>
    </p:spTree>
    <p:extLst>
      <p:ext uri="{BB962C8B-B14F-4D97-AF65-F5344CB8AC3E}">
        <p14:creationId xmlns:p14="http://schemas.microsoft.com/office/powerpoint/2010/main" val="314490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CA45F6-5F4D-437A-BD2A-C74A9B296D34}" type="slidenum">
              <a:rPr lang="en-GB"/>
              <a:pPr>
                <a:spcBef>
                  <a:spcPct val="0"/>
                </a:spcBef>
              </a:pPr>
              <a:t>6</a:t>
            </a:fld>
            <a:endParaRPr lang="en-GB"/>
          </a:p>
        </p:txBody>
      </p:sp>
      <p:sp>
        <p:nvSpPr>
          <p:cNvPr id="15363" name="Rectangle 2"/>
          <p:cNvSpPr>
            <a:spLocks noGrp="1" noRot="1" noChangeAspect="1" noChangeArrowheads="1" noTextEdit="1"/>
          </p:cNvSpPr>
          <p:nvPr>
            <p:ph type="sldImg"/>
          </p:nvPr>
        </p:nvSpPr>
        <p:spPr>
          <a:xfrm>
            <a:off x="1184275" y="741363"/>
            <a:ext cx="2379663" cy="1785937"/>
          </a:xfrm>
          <a:ln/>
        </p:spPr>
      </p:sp>
      <p:sp>
        <p:nvSpPr>
          <p:cNvPr id="15364"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3783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32F6C5-C61A-4DC6-A1D0-9C52D76CD45F}" type="slidenum">
              <a:rPr lang="en-GB"/>
              <a:pPr>
                <a:spcBef>
                  <a:spcPct val="0"/>
                </a:spcBef>
              </a:pPr>
              <a:t>8</a:t>
            </a:fld>
            <a:endParaRPr lang="en-GB"/>
          </a:p>
        </p:txBody>
      </p:sp>
      <p:sp>
        <p:nvSpPr>
          <p:cNvPr id="20483" name="Rectangle 2"/>
          <p:cNvSpPr>
            <a:spLocks noGrp="1" noRot="1" noChangeAspect="1" noChangeArrowheads="1" noTextEdit="1"/>
          </p:cNvSpPr>
          <p:nvPr>
            <p:ph type="sldImg"/>
          </p:nvPr>
        </p:nvSpPr>
        <p:spPr>
          <a:xfrm>
            <a:off x="1184275" y="741363"/>
            <a:ext cx="2379663" cy="1785937"/>
          </a:xfrm>
          <a:ln/>
        </p:spPr>
      </p:sp>
      <p:sp>
        <p:nvSpPr>
          <p:cNvPr id="20484"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105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2EEA-27FD-44B8-B2EC-6E4ECE199C61}" type="slidenum">
              <a:rPr lang="en-GB"/>
              <a:pPr>
                <a:spcBef>
                  <a:spcPct val="0"/>
                </a:spcBef>
              </a:pPr>
              <a:t>10</a:t>
            </a:fld>
            <a:endParaRPr lang="en-GB"/>
          </a:p>
        </p:txBody>
      </p:sp>
      <p:sp>
        <p:nvSpPr>
          <p:cNvPr id="7171" name="Rectangle 2"/>
          <p:cNvSpPr>
            <a:spLocks noGrp="1" noRot="1" noChangeAspect="1" noChangeArrowheads="1" noTextEdit="1"/>
          </p:cNvSpPr>
          <p:nvPr>
            <p:ph type="sldImg"/>
          </p:nvPr>
        </p:nvSpPr>
        <p:spPr>
          <a:xfrm>
            <a:off x="1184275" y="741363"/>
            <a:ext cx="2379663" cy="1785937"/>
          </a:xfrm>
          <a:ln/>
        </p:spPr>
      </p:sp>
      <p:sp>
        <p:nvSpPr>
          <p:cNvPr id="7172" name="Rectangle 3"/>
          <p:cNvSpPr>
            <a:spLocks noGrp="1" noChangeArrowheads="1"/>
          </p:cNvSpPr>
          <p:nvPr>
            <p:ph type="body" idx="1"/>
          </p:nvPr>
        </p:nvSpPr>
        <p:spPr>
          <a:xfrm>
            <a:off x="679768" y="2915990"/>
            <a:ext cx="5438140" cy="6217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443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a:spcBef>
                <a:spcPct val="0"/>
              </a:spcBef>
            </a:pPr>
            <a:fld id="{362AE632-B287-430A-9989-1DB07F2FB94D}" type="slidenum">
              <a:rPr lang="en-US">
                <a:solidFill>
                  <a:srgbClr val="000000"/>
                </a:solidFill>
                <a:latin typeface="Times New Roman" panose="02020603050405020304" pitchFamily="18" charset="0"/>
              </a:rPr>
              <a:pPr>
                <a:spcBef>
                  <a:spcPct val="0"/>
                </a:spcBef>
              </a:pPr>
              <a:t>11</a:t>
            </a:fld>
            <a:endParaRPr lang="en-US">
              <a:solidFill>
                <a:srgbClr val="000000"/>
              </a:solidFill>
              <a:latin typeface="Times New Roman" panose="02020603050405020304" pitchFamily="18" charset="0"/>
            </a:endParaRPr>
          </a:p>
        </p:txBody>
      </p:sp>
      <p:sp>
        <p:nvSpPr>
          <p:cNvPr id="27651" name="Rectangle 1"/>
          <p:cNvSpPr>
            <a:spLocks noGrp="1" noRot="1" noChangeAspect="1" noChangeArrowheads="1" noTextEdit="1"/>
          </p:cNvSpPr>
          <p:nvPr>
            <p:ph type="sldImg"/>
          </p:nvPr>
        </p:nvSpPr>
        <p:spPr>
          <a:xfrm>
            <a:off x="687388" y="803275"/>
            <a:ext cx="5360987" cy="4021138"/>
          </a:xfrm>
          <a:solidFill>
            <a:srgbClr val="FFFFFF"/>
          </a:solidFill>
          <a:ln/>
        </p:spPr>
      </p:sp>
      <p:sp>
        <p:nvSpPr>
          <p:cNvPr id="27652" name="Rectangle 2"/>
          <p:cNvSpPr>
            <a:spLocks noGrp="1" noChangeArrowheads="1"/>
          </p:cNvSpPr>
          <p:nvPr>
            <p:ph type="body" idx="1"/>
          </p:nvPr>
        </p:nvSpPr>
        <p:spPr>
          <a:xfrm>
            <a:off x="900062" y="5094839"/>
            <a:ext cx="4934609" cy="4825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smtClean="0">
              <a:latin typeface="Arial" panose="020B0604020202020204" pitchFamily="34" charset="0"/>
            </a:endParaRPr>
          </a:p>
        </p:txBody>
      </p:sp>
    </p:spTree>
    <p:extLst>
      <p:ext uri="{BB962C8B-B14F-4D97-AF65-F5344CB8AC3E}">
        <p14:creationId xmlns:p14="http://schemas.microsoft.com/office/powerpoint/2010/main" val="410196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a:spcBef>
                <a:spcPct val="0"/>
              </a:spcBef>
            </a:pPr>
            <a:fld id="{94388F3A-1E3E-45B5-BCEC-353A57CFA100}" type="slidenum">
              <a:rPr lang="en-US">
                <a:solidFill>
                  <a:srgbClr val="000000"/>
                </a:solidFill>
                <a:latin typeface="Times New Roman" panose="02020603050405020304" pitchFamily="18" charset="0"/>
              </a:rPr>
              <a:pPr>
                <a:spcBef>
                  <a:spcPct val="0"/>
                </a:spcBef>
              </a:pPr>
              <a:t>12</a:t>
            </a:fld>
            <a:endParaRPr lang="en-US">
              <a:solidFill>
                <a:srgbClr val="000000"/>
              </a:solidFill>
              <a:latin typeface="Times New Roman" panose="02020603050405020304" pitchFamily="18" charset="0"/>
            </a:endParaRPr>
          </a:p>
        </p:txBody>
      </p:sp>
      <p:sp>
        <p:nvSpPr>
          <p:cNvPr id="29699" name="Rectangle 1"/>
          <p:cNvSpPr>
            <a:spLocks noGrp="1" noRot="1" noChangeAspect="1" noChangeArrowheads="1" noTextEdit="1"/>
          </p:cNvSpPr>
          <p:nvPr>
            <p:ph type="sldImg"/>
          </p:nvPr>
        </p:nvSpPr>
        <p:spPr>
          <a:xfrm>
            <a:off x="687388" y="803275"/>
            <a:ext cx="5360987" cy="4021138"/>
          </a:xfrm>
          <a:solidFill>
            <a:srgbClr val="FFFFFF"/>
          </a:solidFill>
          <a:ln/>
        </p:spPr>
      </p:sp>
      <p:sp>
        <p:nvSpPr>
          <p:cNvPr id="29700" name="Rectangle 2"/>
          <p:cNvSpPr>
            <a:spLocks noGrp="1" noChangeArrowheads="1"/>
          </p:cNvSpPr>
          <p:nvPr>
            <p:ph type="body" idx="1"/>
          </p:nvPr>
        </p:nvSpPr>
        <p:spPr>
          <a:xfrm>
            <a:off x="900062" y="5094839"/>
            <a:ext cx="4934609" cy="48256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AU" smtClean="0">
              <a:latin typeface="Arial" panose="020B0604020202020204" pitchFamily="34" charset="0"/>
            </a:endParaRPr>
          </a:p>
        </p:txBody>
      </p:sp>
    </p:spTree>
    <p:extLst>
      <p:ext uri="{BB962C8B-B14F-4D97-AF65-F5344CB8AC3E}">
        <p14:creationId xmlns:p14="http://schemas.microsoft.com/office/powerpoint/2010/main" val="53864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B868B2-4563-4B7C-9268-53510F7043AF}" type="slidenum">
              <a:rPr lang="en-GB"/>
              <a:pPr>
                <a:defRPr/>
              </a:pPr>
              <a:t>‹#›</a:t>
            </a:fld>
            <a:endParaRPr lang="en-GB"/>
          </a:p>
        </p:txBody>
      </p:sp>
    </p:spTree>
    <p:extLst>
      <p:ext uri="{BB962C8B-B14F-4D97-AF65-F5344CB8AC3E}">
        <p14:creationId xmlns:p14="http://schemas.microsoft.com/office/powerpoint/2010/main" val="274003102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EE54A6-0AB8-41CA-B974-82FCAF7BFA4A}" type="slidenum">
              <a:rPr lang="en-GB"/>
              <a:pPr>
                <a:defRPr/>
              </a:pPr>
              <a:t>‹#›</a:t>
            </a:fld>
            <a:endParaRPr lang="en-GB"/>
          </a:p>
        </p:txBody>
      </p:sp>
    </p:spTree>
    <p:extLst>
      <p:ext uri="{BB962C8B-B14F-4D97-AF65-F5344CB8AC3E}">
        <p14:creationId xmlns:p14="http://schemas.microsoft.com/office/powerpoint/2010/main" val="3579113990"/>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5C85BD-C175-4CCC-9D85-BAC36C6E9CF8}" type="slidenum">
              <a:rPr lang="en-GB"/>
              <a:pPr>
                <a:defRPr/>
              </a:pPr>
              <a:t>‹#›</a:t>
            </a:fld>
            <a:endParaRPr lang="en-GB"/>
          </a:p>
        </p:txBody>
      </p:sp>
    </p:spTree>
    <p:extLst>
      <p:ext uri="{BB962C8B-B14F-4D97-AF65-F5344CB8AC3E}">
        <p14:creationId xmlns:p14="http://schemas.microsoft.com/office/powerpoint/2010/main" val="32084600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FF17DA-DFEF-4951-AB78-615E943C2BBC}" type="slidenum">
              <a:rPr lang="en-GB"/>
              <a:pPr>
                <a:defRPr/>
              </a:pPr>
              <a:t>‹#›</a:t>
            </a:fld>
            <a:endParaRPr lang="en-GB"/>
          </a:p>
        </p:txBody>
      </p:sp>
    </p:spTree>
    <p:extLst>
      <p:ext uri="{BB962C8B-B14F-4D97-AF65-F5344CB8AC3E}">
        <p14:creationId xmlns:p14="http://schemas.microsoft.com/office/powerpoint/2010/main" val="55546639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1005AE-5F0A-4416-89B4-297EF7B5CC51}" type="slidenum">
              <a:rPr lang="en-GB"/>
              <a:pPr>
                <a:defRPr/>
              </a:pPr>
              <a:t>‹#›</a:t>
            </a:fld>
            <a:endParaRPr lang="en-GB"/>
          </a:p>
        </p:txBody>
      </p:sp>
    </p:spTree>
    <p:extLst>
      <p:ext uri="{BB962C8B-B14F-4D97-AF65-F5344CB8AC3E}">
        <p14:creationId xmlns:p14="http://schemas.microsoft.com/office/powerpoint/2010/main" val="19508877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6D57FEB-DD4C-4E7D-A95A-6D880BD36611}" type="slidenum">
              <a:rPr lang="en-GB"/>
              <a:pPr>
                <a:defRPr/>
              </a:pPr>
              <a:t>‹#›</a:t>
            </a:fld>
            <a:endParaRPr lang="en-GB"/>
          </a:p>
        </p:txBody>
      </p:sp>
    </p:spTree>
    <p:extLst>
      <p:ext uri="{BB962C8B-B14F-4D97-AF65-F5344CB8AC3E}">
        <p14:creationId xmlns:p14="http://schemas.microsoft.com/office/powerpoint/2010/main" val="161496870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0D45FA6-BED3-4C38-9BE9-51EF93D469EE}" type="slidenum">
              <a:rPr lang="en-GB"/>
              <a:pPr>
                <a:defRPr/>
              </a:pPr>
              <a:t>‹#›</a:t>
            </a:fld>
            <a:endParaRPr lang="en-GB"/>
          </a:p>
        </p:txBody>
      </p:sp>
    </p:spTree>
    <p:extLst>
      <p:ext uri="{BB962C8B-B14F-4D97-AF65-F5344CB8AC3E}">
        <p14:creationId xmlns:p14="http://schemas.microsoft.com/office/powerpoint/2010/main" val="140359019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34C6BB-68B1-4606-9C41-E6FFBEF10C4C}" type="slidenum">
              <a:rPr lang="en-GB"/>
              <a:pPr>
                <a:defRPr/>
              </a:pPr>
              <a:t>‹#›</a:t>
            </a:fld>
            <a:endParaRPr lang="en-GB"/>
          </a:p>
        </p:txBody>
      </p:sp>
    </p:spTree>
    <p:extLst>
      <p:ext uri="{BB962C8B-B14F-4D97-AF65-F5344CB8AC3E}">
        <p14:creationId xmlns:p14="http://schemas.microsoft.com/office/powerpoint/2010/main" val="3935562233"/>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E8A2975-21B4-499F-ABE3-BFB95880A9E6}" type="slidenum">
              <a:rPr lang="en-GB"/>
              <a:pPr>
                <a:defRPr/>
              </a:pPr>
              <a:t>‹#›</a:t>
            </a:fld>
            <a:endParaRPr lang="en-GB"/>
          </a:p>
        </p:txBody>
      </p:sp>
    </p:spTree>
    <p:extLst>
      <p:ext uri="{BB962C8B-B14F-4D97-AF65-F5344CB8AC3E}">
        <p14:creationId xmlns:p14="http://schemas.microsoft.com/office/powerpoint/2010/main" val="87918129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DB8C658-B402-456D-BD6E-78B9C99CEB69}" type="slidenum">
              <a:rPr lang="en-GB"/>
              <a:pPr>
                <a:defRPr/>
              </a:pPr>
              <a:t>‹#›</a:t>
            </a:fld>
            <a:endParaRPr lang="en-GB"/>
          </a:p>
        </p:txBody>
      </p:sp>
    </p:spTree>
    <p:extLst>
      <p:ext uri="{BB962C8B-B14F-4D97-AF65-F5344CB8AC3E}">
        <p14:creationId xmlns:p14="http://schemas.microsoft.com/office/powerpoint/2010/main" val="194963599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482378-3071-463B-BFBD-07DD0D3FB3E8}" type="slidenum">
              <a:rPr lang="en-GB"/>
              <a:pPr>
                <a:defRPr/>
              </a:pPr>
              <a:t>‹#›</a:t>
            </a:fld>
            <a:endParaRPr lang="en-GB"/>
          </a:p>
        </p:txBody>
      </p:sp>
    </p:spTree>
    <p:extLst>
      <p:ext uri="{BB962C8B-B14F-4D97-AF65-F5344CB8AC3E}">
        <p14:creationId xmlns:p14="http://schemas.microsoft.com/office/powerpoint/2010/main" val="993758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A5B2800-BEDE-4646-AC39-87B16A4481E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gowellonline.com/" TargetMode="External"/><Relationship Id="rId3" Type="http://schemas.openxmlformats.org/officeDocument/2006/relationships/image" Target="../media/image15.jpeg"/><Relationship Id="rId7" Type="http://schemas.openxmlformats.org/officeDocument/2006/relationships/image" Target="../media/image1.jpeg"/><Relationship Id="rId12"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hyperlink" Target="http://www.cso.scot.nhs.uk/index.html" TargetMode="External"/><Relationship Id="rId5" Type="http://schemas.openxmlformats.org/officeDocument/2006/relationships/image" Target="../media/image17.jpeg"/><Relationship Id="rId10" Type="http://schemas.openxmlformats.org/officeDocument/2006/relationships/image" Target="../media/image20.jpeg"/><Relationship Id="rId4" Type="http://schemas.openxmlformats.org/officeDocument/2006/relationships/image" Target="../media/image16.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42988" y="5373688"/>
            <a:ext cx="7200900" cy="1296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sz="1600" b="1" i="1">
                <a:solidFill>
                  <a:srgbClr val="808080"/>
                </a:solidFill>
              </a:rPr>
              <a:t>GoWell is a collaborative partnership between the Glasgow Centre for Population Health, the University of Glasgow and the MRC Social and Public Health Sciences Unit, sponsored by Glasgow Housing Association, the Scottish Government, NHS Health Scotland and NHS Greater Glasgow &amp; Clyde.</a:t>
            </a:r>
            <a:endParaRPr lang="en-GB" sz="1600"/>
          </a:p>
        </p:txBody>
      </p:sp>
      <p:sp>
        <p:nvSpPr>
          <p:cNvPr id="3075" name="Text Box 3"/>
          <p:cNvSpPr txBox="1">
            <a:spLocks noChangeArrowheads="1"/>
          </p:cNvSpPr>
          <p:nvPr/>
        </p:nvSpPr>
        <p:spPr bwMode="auto">
          <a:xfrm>
            <a:off x="755650" y="4149725"/>
            <a:ext cx="77041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sz="1800" b="1"/>
              <a:t>Glasgow Community Health and Wellbeing </a:t>
            </a:r>
          </a:p>
          <a:p>
            <a:pPr algn="ctr" eaLnBrk="1" hangingPunct="1">
              <a:spcBef>
                <a:spcPct val="0"/>
              </a:spcBef>
              <a:buFontTx/>
              <a:buNone/>
            </a:pPr>
            <a:r>
              <a:rPr lang="en-GB" sz="1800" b="1"/>
              <a:t>Research and Learning Programme:</a:t>
            </a:r>
          </a:p>
          <a:p>
            <a:pPr algn="ctr" eaLnBrk="1" hangingPunct="1">
              <a:spcBef>
                <a:spcPct val="0"/>
              </a:spcBef>
              <a:buFontTx/>
              <a:buNone/>
            </a:pPr>
            <a:r>
              <a:rPr lang="en-GB" sz="1800" b="1"/>
              <a:t>Investigating the Processes and Impacts of Neighbourhood Change</a:t>
            </a:r>
          </a:p>
        </p:txBody>
      </p:sp>
      <p:pic>
        <p:nvPicPr>
          <p:cNvPr id="3076" name="Picture 4" descr="Fina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908050"/>
            <a:ext cx="580548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4950" y="274638"/>
            <a:ext cx="8686800" cy="1282700"/>
          </a:xfrm>
        </p:spPr>
        <p:txBody>
          <a:bodyPr/>
          <a:lstStyle/>
          <a:p>
            <a:pPr eaLnBrk="1" hangingPunct="1"/>
            <a:r>
              <a:rPr lang="en-GB" sz="2800" b="1" i="1" smtClean="0">
                <a:solidFill>
                  <a:srgbClr val="008080"/>
                </a:solidFill>
              </a:rPr>
              <a:t>What I’ll cover</a:t>
            </a:r>
            <a:endParaRPr lang="en-US" sz="2800" b="1" smtClean="0">
              <a:solidFill>
                <a:srgbClr val="008080"/>
              </a:solidFill>
            </a:endParaRPr>
          </a:p>
        </p:txBody>
      </p:sp>
      <p:sp>
        <p:nvSpPr>
          <p:cNvPr id="10243" name="Rectangle 3"/>
          <p:cNvSpPr>
            <a:spLocks noGrp="1" noChangeArrowheads="1"/>
          </p:cNvSpPr>
          <p:nvPr>
            <p:ph type="body" idx="1"/>
          </p:nvPr>
        </p:nvSpPr>
        <p:spPr>
          <a:xfrm>
            <a:off x="1219200" y="1484313"/>
            <a:ext cx="6705600" cy="5113337"/>
          </a:xfrm>
        </p:spPr>
        <p:txBody>
          <a:bodyPr/>
          <a:lstStyle/>
          <a:p>
            <a:pPr eaLnBrk="1" hangingPunct="1">
              <a:buFontTx/>
              <a:buNone/>
              <a:defRPr/>
            </a:pPr>
            <a:endParaRPr lang="en-US" sz="900" dirty="0" smtClean="0"/>
          </a:p>
          <a:p>
            <a:pPr eaLnBrk="1" hangingPunct="1">
              <a:buFontTx/>
              <a:buNone/>
              <a:defRPr/>
            </a:pPr>
            <a:endParaRPr lang="en-US" sz="1600" dirty="0" smtClean="0"/>
          </a:p>
          <a:p>
            <a:pPr marL="3175" indent="15875" eaLnBrk="1" hangingPunct="1">
              <a:defRPr/>
            </a:pPr>
            <a:r>
              <a:rPr lang="en-GB" sz="1600" dirty="0" smtClean="0"/>
              <a:t> </a:t>
            </a:r>
            <a:r>
              <a:rPr lang="en-GB" sz="1600" dirty="0" smtClean="0">
                <a:solidFill>
                  <a:schemeClr val="bg1">
                    <a:lumMod val="95000"/>
                  </a:schemeClr>
                </a:solidFill>
              </a:rPr>
              <a:t>Background: ‘little or no impact’</a:t>
            </a:r>
          </a:p>
          <a:p>
            <a:pPr marL="3175" indent="15875" eaLnBrk="1" hangingPunct="1">
              <a:defRPr/>
            </a:pPr>
            <a:endParaRPr lang="en-GB" sz="1600" dirty="0"/>
          </a:p>
          <a:p>
            <a:pPr marL="3175" indent="15875" eaLnBrk="1" hangingPunct="1">
              <a:defRPr/>
            </a:pPr>
            <a:r>
              <a:rPr lang="en-GB" sz="1600" dirty="0" smtClean="0"/>
              <a:t> Introduce </a:t>
            </a:r>
            <a:r>
              <a:rPr lang="en-GB" sz="1600" dirty="0" err="1" smtClean="0"/>
              <a:t>GoWell</a:t>
            </a:r>
            <a:endParaRPr lang="en-GB" sz="1600" dirty="0" smtClean="0"/>
          </a:p>
          <a:p>
            <a:pPr marL="3175" indent="15875" eaLnBrk="1" hangingPunct="1">
              <a:defRPr/>
            </a:pPr>
            <a:endParaRPr lang="en-GB" sz="1600" dirty="0"/>
          </a:p>
          <a:p>
            <a:pPr marL="3175" indent="15875" eaLnBrk="1" hangingPunct="1">
              <a:defRPr/>
            </a:pPr>
            <a:r>
              <a:rPr lang="en-GB" sz="1600" dirty="0" smtClean="0"/>
              <a:t> </a:t>
            </a:r>
            <a:r>
              <a:rPr lang="en-GB" sz="1600" dirty="0" smtClean="0">
                <a:solidFill>
                  <a:schemeClr val="bg1">
                    <a:lumMod val="95000"/>
                  </a:schemeClr>
                </a:solidFill>
              </a:rPr>
              <a:t>Quantitative longitudinal and cross-sectional findings</a:t>
            </a: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solidFill>
                  <a:schemeClr val="bg1">
                    <a:lumMod val="95000"/>
                  </a:schemeClr>
                </a:solidFill>
              </a:rPr>
              <a:t> Qualitative cross-sectional and longitudinal findings</a:t>
            </a:r>
            <a:endParaRPr lang="en-GB" sz="400" dirty="0" smtClean="0">
              <a:solidFill>
                <a:schemeClr val="bg1">
                  <a:lumMod val="95000"/>
                </a:schemeClr>
              </a:solidFill>
            </a:endParaRPr>
          </a:p>
          <a:p>
            <a:pPr marL="3175" indent="15875" eaLnBrk="1" hangingPunct="1">
              <a:buFontTx/>
              <a:buNone/>
              <a:defRPr/>
            </a:pPr>
            <a:endParaRPr lang="en-GB" sz="1800" dirty="0" smtClean="0"/>
          </a:p>
          <a:p>
            <a:pPr marL="3175" indent="15875" eaLnBrk="1" hangingPunct="1">
              <a:buFontTx/>
              <a:buNone/>
              <a:defRPr/>
            </a:pPr>
            <a:endParaRPr lang="en-US" sz="1800" dirty="0" smtClean="0"/>
          </a:p>
          <a:p>
            <a:pPr eaLnBrk="1" hangingPunct="1">
              <a:buFontTx/>
              <a:buNone/>
              <a:defRPr/>
            </a:pPr>
            <a:endParaRPr lang="en-GB" dirty="0" smtClean="0"/>
          </a:p>
        </p:txBody>
      </p:sp>
    </p:spTree>
    <p:extLst>
      <p:ext uri="{BB962C8B-B14F-4D97-AF65-F5344CB8AC3E}">
        <p14:creationId xmlns:p14="http://schemas.microsoft.com/office/powerpoint/2010/main" val="27152803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85800" y="6096000"/>
            <a:ext cx="7924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600">
                <a:solidFill>
                  <a:srgbClr val="000000"/>
                </a:solidFill>
                <a:latin typeface="Calibri" panose="020F0502020204030204" pitchFamily="34" charset="0"/>
                <a:ea typeface="Microsoft YaHei" panose="020B0503020204020204" pitchFamily="34" charset="-122"/>
              </a:rPr>
              <a:t>Alastair H Leyland, Ruth Dundas,Philip McLoone &amp; F Andrew Boddy. Inequalities in mortality in Scotland 1981-2001. Glasgow, MRC SPHSU, 2007. </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692150"/>
            <a:ext cx="5465763"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8" name="Text Box 3"/>
          <p:cNvSpPr txBox="1">
            <a:spLocks noChangeArrowheads="1"/>
          </p:cNvSpPr>
          <p:nvPr/>
        </p:nvSpPr>
        <p:spPr bwMode="auto">
          <a:xfrm>
            <a:off x="5715000" y="920750"/>
            <a:ext cx="1146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Glasgow City</a:t>
            </a:r>
          </a:p>
        </p:txBody>
      </p:sp>
      <p:sp>
        <p:nvSpPr>
          <p:cNvPr id="26629" name="Text Box 4"/>
          <p:cNvSpPr txBox="1">
            <a:spLocks noChangeArrowheads="1"/>
          </p:cNvSpPr>
          <p:nvPr/>
        </p:nvSpPr>
        <p:spPr bwMode="auto">
          <a:xfrm>
            <a:off x="5716588" y="1425575"/>
            <a:ext cx="93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Inverclyde</a:t>
            </a:r>
          </a:p>
        </p:txBody>
      </p:sp>
      <p:sp>
        <p:nvSpPr>
          <p:cNvPr id="26630" name="Text Box 5"/>
          <p:cNvSpPr txBox="1">
            <a:spLocks noChangeArrowheads="1"/>
          </p:cNvSpPr>
          <p:nvPr/>
        </p:nvSpPr>
        <p:spPr bwMode="auto">
          <a:xfrm>
            <a:off x="3552825" y="1712913"/>
            <a:ext cx="172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West Dunbartonshire</a:t>
            </a:r>
          </a:p>
        </p:txBody>
      </p:sp>
      <p:sp>
        <p:nvSpPr>
          <p:cNvPr id="26631" name="Text Box 6"/>
          <p:cNvSpPr txBox="1">
            <a:spLocks noChangeArrowheads="1"/>
          </p:cNvSpPr>
          <p:nvPr/>
        </p:nvSpPr>
        <p:spPr bwMode="auto">
          <a:xfrm>
            <a:off x="6005513" y="192881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Dundee City</a:t>
            </a:r>
          </a:p>
        </p:txBody>
      </p:sp>
      <p:sp>
        <p:nvSpPr>
          <p:cNvPr id="26632" name="Text Box 7"/>
          <p:cNvSpPr txBox="1">
            <a:spLocks noChangeArrowheads="1"/>
          </p:cNvSpPr>
          <p:nvPr/>
        </p:nvSpPr>
        <p:spPr bwMode="auto">
          <a:xfrm>
            <a:off x="5927725" y="2289175"/>
            <a:ext cx="1150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Renfrewshire</a:t>
            </a:r>
          </a:p>
        </p:txBody>
      </p:sp>
      <p:sp>
        <p:nvSpPr>
          <p:cNvPr id="26633" name="Text Box 8"/>
          <p:cNvSpPr txBox="1">
            <a:spLocks noChangeArrowheads="1"/>
          </p:cNvSpPr>
          <p:nvPr/>
        </p:nvSpPr>
        <p:spPr bwMode="auto">
          <a:xfrm>
            <a:off x="3768725" y="2144713"/>
            <a:ext cx="963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Eilean Siar</a:t>
            </a:r>
          </a:p>
        </p:txBody>
      </p:sp>
      <p:sp>
        <p:nvSpPr>
          <p:cNvPr id="26634" name="Line 9"/>
          <p:cNvSpPr>
            <a:spLocks noChangeShapeType="1"/>
          </p:cNvSpPr>
          <p:nvPr/>
        </p:nvSpPr>
        <p:spPr bwMode="auto">
          <a:xfrm flipH="1">
            <a:off x="5567363" y="1065213"/>
            <a:ext cx="219075" cy="71437"/>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5" name="Line 10"/>
          <p:cNvSpPr>
            <a:spLocks noChangeShapeType="1"/>
          </p:cNvSpPr>
          <p:nvPr/>
        </p:nvSpPr>
        <p:spPr bwMode="auto">
          <a:xfrm flipH="1">
            <a:off x="5567363" y="1568450"/>
            <a:ext cx="219075" cy="71438"/>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6" name="Line 11"/>
          <p:cNvSpPr>
            <a:spLocks noChangeShapeType="1"/>
          </p:cNvSpPr>
          <p:nvPr/>
        </p:nvSpPr>
        <p:spPr bwMode="auto">
          <a:xfrm flipH="1">
            <a:off x="5567363" y="2073275"/>
            <a:ext cx="506412" cy="214313"/>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7" name="Line 12"/>
          <p:cNvSpPr>
            <a:spLocks noChangeShapeType="1"/>
          </p:cNvSpPr>
          <p:nvPr/>
        </p:nvSpPr>
        <p:spPr bwMode="auto">
          <a:xfrm flipH="1" flipV="1">
            <a:off x="5640388" y="2359025"/>
            <a:ext cx="363537" cy="76200"/>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8" name="Line 13"/>
          <p:cNvSpPr>
            <a:spLocks noChangeShapeType="1"/>
          </p:cNvSpPr>
          <p:nvPr/>
        </p:nvSpPr>
        <p:spPr bwMode="auto">
          <a:xfrm>
            <a:off x="5210175" y="1857375"/>
            <a:ext cx="287338" cy="144463"/>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39" name="Line 14"/>
          <p:cNvSpPr>
            <a:spLocks noChangeShapeType="1"/>
          </p:cNvSpPr>
          <p:nvPr/>
        </p:nvSpPr>
        <p:spPr bwMode="auto">
          <a:xfrm>
            <a:off x="4633913" y="2289175"/>
            <a:ext cx="719137" cy="73025"/>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0" name="Line 15"/>
          <p:cNvSpPr>
            <a:spLocks noChangeShapeType="1"/>
          </p:cNvSpPr>
          <p:nvPr/>
        </p:nvSpPr>
        <p:spPr bwMode="auto">
          <a:xfrm flipV="1">
            <a:off x="5210175" y="2576513"/>
            <a:ext cx="287338" cy="74612"/>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1" name="Line 16"/>
          <p:cNvSpPr>
            <a:spLocks noChangeShapeType="1"/>
          </p:cNvSpPr>
          <p:nvPr/>
        </p:nvSpPr>
        <p:spPr bwMode="auto">
          <a:xfrm flipH="1" flipV="1">
            <a:off x="5640388" y="2503488"/>
            <a:ext cx="219075" cy="147637"/>
          </a:xfrm>
          <a:prstGeom prst="line">
            <a:avLst/>
          </a:prstGeom>
          <a:noFill/>
          <a:ln w="9360">
            <a:solidFill>
              <a:srgbClr val="9A044B"/>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2" name="Text Box 17"/>
          <p:cNvSpPr txBox="1">
            <a:spLocks noChangeArrowheads="1"/>
          </p:cNvSpPr>
          <p:nvPr/>
        </p:nvSpPr>
        <p:spPr bwMode="auto">
          <a:xfrm>
            <a:off x="3989388" y="2505075"/>
            <a:ext cx="1239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North Ayrshire</a:t>
            </a:r>
          </a:p>
        </p:txBody>
      </p:sp>
      <p:sp>
        <p:nvSpPr>
          <p:cNvPr id="26643" name="Text Box 18"/>
          <p:cNvSpPr txBox="1">
            <a:spLocks noChangeArrowheads="1"/>
          </p:cNvSpPr>
          <p:nvPr/>
        </p:nvSpPr>
        <p:spPr bwMode="auto">
          <a:xfrm>
            <a:off x="5784850" y="2576513"/>
            <a:ext cx="1495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9A044B"/>
                </a:solidFill>
                <a:ea typeface="Microsoft YaHei" panose="020B0503020204020204" pitchFamily="34" charset="-122"/>
              </a:rPr>
              <a:t>North Lanarkshire</a:t>
            </a:r>
          </a:p>
        </p:txBody>
      </p:sp>
      <p:sp>
        <p:nvSpPr>
          <p:cNvPr id="26644" name="Rectangle 19"/>
          <p:cNvSpPr>
            <a:spLocks noChangeArrowheads="1"/>
          </p:cNvSpPr>
          <p:nvPr/>
        </p:nvSpPr>
        <p:spPr bwMode="auto">
          <a:xfrm>
            <a:off x="228600" y="152400"/>
            <a:ext cx="699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1200" b="1">
                <a:solidFill>
                  <a:srgbClr val="000000"/>
                </a:solidFill>
                <a:latin typeface="Calibri" panose="020F0502020204030204" pitchFamily="34" charset="0"/>
                <a:ea typeface="Microsoft YaHei" panose="020B0503020204020204" pitchFamily="34" charset="-122"/>
              </a:rPr>
              <a:t>All cause death rates, men 0-64y, 2001</a:t>
            </a:r>
          </a:p>
        </p:txBody>
      </p:sp>
      <p:sp>
        <p:nvSpPr>
          <p:cNvPr id="26645" name="Oval 20"/>
          <p:cNvSpPr>
            <a:spLocks noChangeArrowheads="1"/>
          </p:cNvSpPr>
          <p:nvPr/>
        </p:nvSpPr>
        <p:spPr bwMode="auto">
          <a:xfrm>
            <a:off x="5219700" y="692150"/>
            <a:ext cx="1728788" cy="719138"/>
          </a:xfrm>
          <a:prstGeom prst="ellipse">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
                <a:srgbClr val="000000"/>
              </a:buClr>
              <a:buSzPct val="100000"/>
              <a:buFont typeface="Times New Roman" panose="02020603050405020304" pitchFamily="18" charset="0"/>
              <a:buNone/>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23850" y="390525"/>
            <a:ext cx="8534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SzPct val="100000"/>
            </a:pPr>
            <a:r>
              <a:rPr lang="en-GB" sz="2800">
                <a:solidFill>
                  <a:srgbClr val="000000"/>
                </a:solidFill>
                <a:latin typeface="Verdana" panose="020B0604030504040204" pitchFamily="34" charset="0"/>
                <a:ea typeface="Microsoft YaHei" panose="020B0503020204020204" pitchFamily="34" charset="-122"/>
              </a:rPr>
              <a:t>A natural experiment: investment &amp; change in Glasgow</a:t>
            </a:r>
          </a:p>
        </p:txBody>
      </p:sp>
      <p:sp>
        <p:nvSpPr>
          <p:cNvPr id="28675" name="Text Box 2"/>
          <p:cNvSpPr txBox="1">
            <a:spLocks noChangeArrowheads="1"/>
          </p:cNvSpPr>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defRPr>
            </a:lvl9pPr>
          </a:lstStyle>
          <a:p>
            <a:pPr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Stock transfer in 2003</a:t>
            </a:r>
          </a:p>
          <a:p>
            <a:pPr lvl="1"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80,000 houses changed from Glasgow City Council to community ownership – GHA</a:t>
            </a:r>
          </a:p>
          <a:p>
            <a:pPr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£1.4 billion </a:t>
            </a:r>
            <a:r>
              <a:rPr lang="en-GB" sz="2000" dirty="0" err="1">
                <a:solidFill>
                  <a:srgbClr val="000000"/>
                </a:solidFill>
                <a:latin typeface="Verdana" panose="020B0604030504040204" pitchFamily="34" charset="0"/>
                <a:ea typeface="Microsoft YaHei" panose="020B0503020204020204" pitchFamily="34" charset="-122"/>
              </a:rPr>
              <a:t>approx</a:t>
            </a:r>
            <a:r>
              <a:rPr lang="en-GB" sz="2000" dirty="0">
                <a:solidFill>
                  <a:srgbClr val="000000"/>
                </a:solidFill>
                <a:latin typeface="Verdana" panose="020B0604030504040204" pitchFamily="34" charset="0"/>
                <a:ea typeface="Microsoft YaHei" panose="020B0503020204020204" pitchFamily="34" charset="-122"/>
              </a:rPr>
              <a:t> to be invested over next 10 years </a:t>
            </a:r>
          </a:p>
          <a:p>
            <a:pPr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Variety of initiatives</a:t>
            </a:r>
          </a:p>
          <a:p>
            <a:pPr lvl="1"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demolition</a:t>
            </a:r>
          </a:p>
          <a:p>
            <a:pPr lvl="1"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new build</a:t>
            </a:r>
          </a:p>
          <a:p>
            <a:pPr lvl="1"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neighbourhood renewal </a:t>
            </a:r>
          </a:p>
          <a:p>
            <a:pPr lvl="1"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core housing refurbishment</a:t>
            </a:r>
          </a:p>
          <a:p>
            <a:pPr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Changing tenancy profile</a:t>
            </a:r>
          </a:p>
          <a:p>
            <a:pPr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Focus upon service improvement </a:t>
            </a:r>
          </a:p>
          <a:p>
            <a:pPr eaLnBrk="1" hangingPunct="1">
              <a:spcBef>
                <a:spcPts val="500"/>
              </a:spcBef>
              <a:buClr>
                <a:srgbClr val="920049"/>
              </a:buClr>
              <a:buSzPct val="100000"/>
              <a:buFont typeface="Verdana" panose="020B0604030504040204" pitchFamily="34" charset="0"/>
              <a:buChar char="•"/>
            </a:pPr>
            <a:r>
              <a:rPr lang="en-GB" sz="2000" dirty="0">
                <a:solidFill>
                  <a:srgbClr val="000000"/>
                </a:solidFill>
                <a:latin typeface="Verdana" panose="020B0604030504040204" pitchFamily="34" charset="0"/>
                <a:ea typeface="Microsoft YaHei" panose="020B0503020204020204" pitchFamily="34" charset="-122"/>
              </a:rPr>
              <a:t>Emphasis on community empowerment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idx="4294967295"/>
          </p:nvPr>
        </p:nvSpPr>
        <p:spPr>
          <a:xfrm>
            <a:off x="250825" y="115888"/>
            <a:ext cx="5770563" cy="708025"/>
          </a:xfrm>
        </p:spPr>
        <p:txBody>
          <a:bodyPr/>
          <a:lstStyle/>
          <a:p>
            <a:pPr eaLnBrk="1" hangingPunct="1"/>
            <a:r>
              <a:rPr lang="en-US" smtClean="0"/>
              <a:t>GoWell Study Areas</a:t>
            </a:r>
          </a:p>
        </p:txBody>
      </p:sp>
      <p:pic>
        <p:nvPicPr>
          <p:cNvPr id="31747" name="Picture 5"/>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9388" y="765175"/>
            <a:ext cx="8375650" cy="5910263"/>
          </a:xfr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4213" y="188913"/>
            <a:ext cx="7772400" cy="1439862"/>
          </a:xfrm>
        </p:spPr>
        <p:txBody>
          <a:bodyPr/>
          <a:lstStyle/>
          <a:p>
            <a:r>
              <a:rPr lang="en-GB" sz="2400" smtClean="0">
                <a:solidFill>
                  <a:schemeClr val="tx1"/>
                </a:solidFill>
              </a:rPr>
              <a:t>Transformational regeneration areas (TRAs)</a:t>
            </a:r>
            <a:br>
              <a:rPr lang="en-GB" sz="2400" smtClean="0">
                <a:solidFill>
                  <a:schemeClr val="tx1"/>
                </a:solidFill>
              </a:rPr>
            </a:br>
            <a:r>
              <a:rPr lang="en-GB" sz="2400" smtClean="0">
                <a:solidFill>
                  <a:schemeClr val="tx1"/>
                </a:solidFill>
              </a:rPr>
              <a:t>20 year programme of clearance, demolition and rebuilding</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07" y="1371600"/>
            <a:ext cx="2018747" cy="302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nvSpPr>
        <p:spPr bwMode="auto">
          <a:xfrm>
            <a:off x="633108" y="131943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dirty="0" err="1"/>
              <a:t>Shawbridge</a:t>
            </a:r>
            <a:endParaRPr lang="en-GB" b="1" dirty="0"/>
          </a:p>
        </p:txBody>
      </p:sp>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578" y="1493119"/>
            <a:ext cx="2044700" cy="329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6"/>
          <p:cNvSpPr txBox="1">
            <a:spLocks noChangeArrowheads="1"/>
          </p:cNvSpPr>
          <p:nvPr/>
        </p:nvSpPr>
        <p:spPr bwMode="auto">
          <a:xfrm>
            <a:off x="4289674" y="1614692"/>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dirty="0"/>
              <a:t>Red Road MSFs</a:t>
            </a:r>
          </a:p>
        </p:txBody>
      </p:sp>
      <p:pic>
        <p:nvPicPr>
          <p:cNvPr id="327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685" y="1494341"/>
            <a:ext cx="2031904"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 Box 8"/>
          <p:cNvSpPr txBox="1">
            <a:spLocks noChangeArrowheads="1"/>
          </p:cNvSpPr>
          <p:nvPr/>
        </p:nvSpPr>
        <p:spPr bwMode="auto">
          <a:xfrm>
            <a:off x="2966443" y="1498820"/>
            <a:ext cx="2089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dirty="0" err="1"/>
              <a:t>Sighthill</a:t>
            </a:r>
            <a:endParaRPr lang="en-GB" b="1" dirty="0"/>
          </a:p>
        </p:txBody>
      </p:sp>
      <p:sp>
        <p:nvSpPr>
          <p:cNvPr id="32777" name="TextBox 1"/>
          <p:cNvSpPr txBox="1">
            <a:spLocks noChangeArrowheads="1"/>
          </p:cNvSpPr>
          <p:nvPr/>
        </p:nvSpPr>
        <p:spPr bwMode="auto">
          <a:xfrm>
            <a:off x="931863" y="5139704"/>
            <a:ext cx="7277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dirty="0"/>
              <a:t>Note – as well as undergoing demolition and clearance, </a:t>
            </a:r>
            <a:r>
              <a:rPr lang="en-GB" dirty="0" err="1"/>
              <a:t>GoWell’s</a:t>
            </a:r>
            <a:r>
              <a:rPr lang="en-GB" dirty="0"/>
              <a:t> demolition areas were also transformed since 2000 by becoming a destination point for first generation migrants (more on this later)</a:t>
            </a:r>
          </a:p>
        </p:txBody>
      </p:sp>
      <p:pic>
        <p:nvPicPr>
          <p:cNvPr id="11" name="Picture 9" descr="sighthill demoli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87783" y="320272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sighthill demolis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3443" y="1494341"/>
            <a:ext cx="25987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z="2400" smtClean="0"/>
              <a:t/>
            </a:r>
            <a:br>
              <a:rPr lang="en-GB" sz="2400" smtClean="0"/>
            </a:br>
            <a:r>
              <a:rPr lang="en-GB" smtClean="0"/>
              <a:t/>
            </a:r>
            <a:br>
              <a:rPr lang="en-GB" smtClean="0"/>
            </a:br>
            <a:endParaRPr lang="en-GB" smtClean="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429000"/>
            <a:ext cx="3455987"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916113"/>
            <a:ext cx="324008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1187450" y="40052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Red Road (WSA)</a:t>
            </a:r>
          </a:p>
        </p:txBody>
      </p:sp>
      <p:sp>
        <p:nvSpPr>
          <p:cNvPr id="33798" name="Text Box 6"/>
          <p:cNvSpPr txBox="1">
            <a:spLocks noChangeArrowheads="1"/>
          </p:cNvSpPr>
          <p:nvPr/>
        </p:nvSpPr>
        <p:spPr bwMode="auto">
          <a:xfrm>
            <a:off x="5724525" y="155733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Drumchapel (PE)</a:t>
            </a:r>
          </a:p>
        </p:txBody>
      </p:sp>
      <p:pic>
        <p:nvPicPr>
          <p:cNvPr id="337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628775"/>
            <a:ext cx="33131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933825"/>
            <a:ext cx="3311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9"/>
          <p:cNvSpPr txBox="1">
            <a:spLocks noChangeArrowheads="1"/>
          </p:cNvSpPr>
          <p:nvPr/>
        </p:nvSpPr>
        <p:spPr bwMode="auto">
          <a:xfrm>
            <a:off x="1692275" y="1628775"/>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Govan (HIA)</a:t>
            </a:r>
          </a:p>
        </p:txBody>
      </p:sp>
      <p:sp>
        <p:nvSpPr>
          <p:cNvPr id="33802" name="Text Box 10"/>
          <p:cNvSpPr txBox="1">
            <a:spLocks noChangeArrowheads="1"/>
          </p:cNvSpPr>
          <p:nvPr/>
        </p:nvSpPr>
        <p:spPr bwMode="auto">
          <a:xfrm>
            <a:off x="1619250" y="333375"/>
            <a:ext cx="6408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sz="2800">
                <a:latin typeface="Verdana" panose="020B0604030504040204" pitchFamily="34" charset="0"/>
              </a:rPr>
              <a:t>Other area types of area mainly received housing improvement</a:t>
            </a:r>
          </a:p>
        </p:txBody>
      </p:sp>
      <p:sp>
        <p:nvSpPr>
          <p:cNvPr id="33803" name="Text Box 11"/>
          <p:cNvSpPr txBox="1">
            <a:spLocks noChangeArrowheads="1"/>
          </p:cNvSpPr>
          <p:nvPr/>
        </p:nvSpPr>
        <p:spPr bwMode="auto">
          <a:xfrm>
            <a:off x="5580063" y="3933825"/>
            <a:ext cx="287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Gorbals Riverside (LRA)</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4950" y="274638"/>
            <a:ext cx="8686800" cy="1282700"/>
          </a:xfrm>
        </p:spPr>
        <p:txBody>
          <a:bodyPr/>
          <a:lstStyle/>
          <a:p>
            <a:pPr eaLnBrk="1" hangingPunct="1"/>
            <a:r>
              <a:rPr lang="en-GB" sz="2800" b="1" i="1" smtClean="0">
                <a:solidFill>
                  <a:srgbClr val="008080"/>
                </a:solidFill>
              </a:rPr>
              <a:t>What I’ll cover</a:t>
            </a:r>
            <a:endParaRPr lang="en-US" sz="2800" b="1" smtClean="0">
              <a:solidFill>
                <a:srgbClr val="008080"/>
              </a:solidFill>
            </a:endParaRPr>
          </a:p>
        </p:txBody>
      </p:sp>
      <p:sp>
        <p:nvSpPr>
          <p:cNvPr id="10243" name="Rectangle 3"/>
          <p:cNvSpPr>
            <a:spLocks noGrp="1" noChangeArrowheads="1"/>
          </p:cNvSpPr>
          <p:nvPr>
            <p:ph type="body" idx="1"/>
          </p:nvPr>
        </p:nvSpPr>
        <p:spPr>
          <a:xfrm>
            <a:off x="1219200" y="1484313"/>
            <a:ext cx="6705600" cy="5113337"/>
          </a:xfrm>
        </p:spPr>
        <p:txBody>
          <a:bodyPr/>
          <a:lstStyle/>
          <a:p>
            <a:pPr eaLnBrk="1" hangingPunct="1">
              <a:buFontTx/>
              <a:buNone/>
              <a:defRPr/>
            </a:pPr>
            <a:endParaRPr lang="en-US" sz="900" dirty="0" smtClean="0"/>
          </a:p>
          <a:p>
            <a:pPr eaLnBrk="1" hangingPunct="1">
              <a:buFontTx/>
              <a:buNone/>
              <a:defRPr/>
            </a:pPr>
            <a:endParaRPr lang="en-US" sz="1600" dirty="0" smtClean="0"/>
          </a:p>
          <a:p>
            <a:pPr marL="3175" indent="15875" eaLnBrk="1" hangingPunct="1">
              <a:defRPr/>
            </a:pPr>
            <a:r>
              <a:rPr lang="en-GB" sz="1600" dirty="0" smtClean="0"/>
              <a:t> </a:t>
            </a:r>
            <a:r>
              <a:rPr lang="en-GB" sz="1600" dirty="0" smtClean="0">
                <a:solidFill>
                  <a:schemeClr val="bg1">
                    <a:lumMod val="95000"/>
                  </a:schemeClr>
                </a:solidFill>
              </a:rPr>
              <a:t>Background: ‘little or no impact’</a:t>
            </a: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solidFill>
                  <a:schemeClr val="bg1">
                    <a:lumMod val="95000"/>
                  </a:schemeClr>
                </a:solidFill>
              </a:rPr>
              <a:t> Introduce </a:t>
            </a:r>
            <a:r>
              <a:rPr lang="en-GB" sz="1600" dirty="0" err="1" smtClean="0">
                <a:solidFill>
                  <a:schemeClr val="bg1">
                    <a:lumMod val="95000"/>
                  </a:schemeClr>
                </a:solidFill>
              </a:rPr>
              <a:t>GoWell</a:t>
            </a:r>
            <a:endParaRPr lang="en-GB" sz="1600" dirty="0" smtClean="0">
              <a:solidFill>
                <a:schemeClr val="bg1">
                  <a:lumMod val="95000"/>
                </a:schemeClr>
              </a:solidFill>
            </a:endParaRPr>
          </a:p>
          <a:p>
            <a:pPr marL="3175" indent="15875" eaLnBrk="1" hangingPunct="1">
              <a:defRPr/>
            </a:pPr>
            <a:endParaRPr lang="en-GB" sz="1600" dirty="0"/>
          </a:p>
          <a:p>
            <a:pPr marL="3175" indent="15875" eaLnBrk="1" hangingPunct="1">
              <a:defRPr/>
            </a:pPr>
            <a:r>
              <a:rPr lang="en-GB" sz="1600" dirty="0" smtClean="0"/>
              <a:t> Quantitative longitudinal findings</a:t>
            </a:r>
          </a:p>
          <a:p>
            <a:pPr marL="3175" indent="15875" eaLnBrk="1" hangingPunct="1">
              <a:defRPr/>
            </a:pPr>
            <a:endParaRPr lang="en-GB" sz="1600" dirty="0"/>
          </a:p>
          <a:p>
            <a:pPr marL="3175" indent="15875" eaLnBrk="1" hangingPunct="1">
              <a:defRPr/>
            </a:pPr>
            <a:r>
              <a:rPr lang="en-GB" sz="1600" dirty="0" smtClean="0"/>
              <a:t> </a:t>
            </a:r>
            <a:r>
              <a:rPr lang="en-GB" sz="1600" dirty="0" smtClean="0">
                <a:solidFill>
                  <a:schemeClr val="bg1">
                    <a:lumMod val="95000"/>
                  </a:schemeClr>
                </a:solidFill>
              </a:rPr>
              <a:t>Qualitative cross-sectional and longitudinal findings</a:t>
            </a:r>
            <a:endParaRPr lang="en-GB" sz="400" dirty="0" smtClean="0">
              <a:solidFill>
                <a:schemeClr val="bg1">
                  <a:lumMod val="95000"/>
                </a:schemeClr>
              </a:solidFill>
            </a:endParaRPr>
          </a:p>
          <a:p>
            <a:pPr marL="3175" indent="15875" eaLnBrk="1" hangingPunct="1">
              <a:buFontTx/>
              <a:buNone/>
              <a:defRPr/>
            </a:pPr>
            <a:endParaRPr lang="en-GB" sz="1800" dirty="0" smtClean="0">
              <a:solidFill>
                <a:schemeClr val="bg1">
                  <a:lumMod val="95000"/>
                </a:schemeClr>
              </a:solidFill>
            </a:endParaRPr>
          </a:p>
          <a:p>
            <a:pPr marL="3175" indent="15875" eaLnBrk="1" hangingPunct="1">
              <a:buFontTx/>
              <a:buNone/>
              <a:defRPr/>
            </a:pPr>
            <a:endParaRPr lang="en-US" sz="1800" dirty="0" smtClean="0"/>
          </a:p>
          <a:p>
            <a:pPr eaLnBrk="1" hangingPunct="1">
              <a:buFontTx/>
              <a:buNone/>
              <a:defRPr/>
            </a:pPr>
            <a:endParaRPr lang="en-GB" dirty="0" smtClean="0"/>
          </a:p>
        </p:txBody>
      </p:sp>
    </p:spTree>
    <p:extLst>
      <p:ext uri="{BB962C8B-B14F-4D97-AF65-F5344CB8AC3E}">
        <p14:creationId xmlns:p14="http://schemas.microsoft.com/office/powerpoint/2010/main" val="30783236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779838" y="260350"/>
            <a:ext cx="2087562" cy="720725"/>
          </a:xfrm>
          <a:ln>
            <a:solidFill>
              <a:schemeClr val="tx1"/>
            </a:solidFill>
            <a:miter lim="800000"/>
            <a:headEnd/>
            <a:tailEnd/>
          </a:ln>
        </p:spPr>
        <p:txBody>
          <a:bodyPr/>
          <a:lstStyle/>
          <a:p>
            <a:pPr>
              <a:buFontTx/>
              <a:buNone/>
            </a:pPr>
            <a:r>
              <a:rPr lang="en-GB" sz="1600" smtClean="0">
                <a:latin typeface="Times New Roman" panose="02020603050405020304" pitchFamily="18" charset="0"/>
                <a:cs typeface="Times New Roman" panose="02020603050405020304" pitchFamily="18" charset="0"/>
              </a:rPr>
              <a:t>      </a:t>
            </a:r>
            <a:r>
              <a:rPr lang="en-GB" sz="1600" b="1" smtClean="0">
                <a:latin typeface="Times New Roman" panose="02020603050405020304" pitchFamily="18" charset="0"/>
                <a:cs typeface="Times New Roman" panose="02020603050405020304" pitchFamily="18" charset="0"/>
              </a:rPr>
              <a:t>Wave 1 (2006)</a:t>
            </a:r>
            <a:r>
              <a:rPr lang="en-GB" sz="1600" smtClean="0">
                <a:latin typeface="Times New Roman" panose="02020603050405020304" pitchFamily="18" charset="0"/>
                <a:cs typeface="Times New Roman" panose="02020603050405020304" pitchFamily="18" charset="0"/>
              </a:rPr>
              <a:t> </a:t>
            </a:r>
          </a:p>
          <a:p>
            <a:pPr>
              <a:buFontTx/>
              <a:buNone/>
            </a:pPr>
            <a:r>
              <a:rPr lang="en-GB" sz="1600" smtClean="0">
                <a:latin typeface="Times New Roman" panose="02020603050405020304" pitchFamily="18" charset="0"/>
                <a:cs typeface="Times New Roman" panose="02020603050405020304" pitchFamily="18" charset="0"/>
              </a:rPr>
              <a:t>        n = 17804</a:t>
            </a:r>
            <a:endParaRPr lang="en-US" sz="1600" smtClean="0">
              <a:latin typeface="Times New Roman" panose="02020603050405020304" pitchFamily="18" charset="0"/>
              <a:cs typeface="Times New Roman" panose="02020603050405020304" pitchFamily="18" charset="0"/>
            </a:endParaRPr>
          </a:p>
        </p:txBody>
      </p:sp>
      <p:sp>
        <p:nvSpPr>
          <p:cNvPr id="38915" name="Oval 4"/>
          <p:cNvSpPr>
            <a:spLocks noChangeArrowheads="1"/>
          </p:cNvSpPr>
          <p:nvPr/>
        </p:nvSpPr>
        <p:spPr bwMode="auto">
          <a:xfrm>
            <a:off x="3708400" y="3141663"/>
            <a:ext cx="3025775" cy="13668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2400">
              <a:latin typeface="Times" panose="02020603050405020304" pitchFamily="18" charset="0"/>
            </a:endParaRPr>
          </a:p>
        </p:txBody>
      </p:sp>
      <p:sp>
        <p:nvSpPr>
          <p:cNvPr id="38916" name="Oval 5"/>
          <p:cNvSpPr>
            <a:spLocks noChangeArrowheads="1"/>
          </p:cNvSpPr>
          <p:nvPr/>
        </p:nvSpPr>
        <p:spPr bwMode="auto">
          <a:xfrm>
            <a:off x="5219700" y="3141663"/>
            <a:ext cx="3241675" cy="13668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2400">
              <a:latin typeface="Times" panose="02020603050405020304" pitchFamily="18" charset="0"/>
            </a:endParaRPr>
          </a:p>
        </p:txBody>
      </p:sp>
      <p:sp>
        <p:nvSpPr>
          <p:cNvPr id="38917" name="Text Box 6"/>
          <p:cNvSpPr txBox="1">
            <a:spLocks noChangeArrowheads="1"/>
          </p:cNvSpPr>
          <p:nvPr/>
        </p:nvSpPr>
        <p:spPr bwMode="auto">
          <a:xfrm>
            <a:off x="0" y="333375"/>
            <a:ext cx="3419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sz="1600">
                <a:latin typeface="Times" panose="02020603050405020304" pitchFamily="18" charset="0"/>
              </a:rPr>
              <a:t>POPULATION: NUMBER OF HOMES IN ALL GOWELL AREAS</a:t>
            </a:r>
            <a:endParaRPr lang="en-US" sz="1600">
              <a:latin typeface="Times" panose="02020603050405020304" pitchFamily="18" charset="0"/>
            </a:endParaRPr>
          </a:p>
        </p:txBody>
      </p:sp>
      <p:sp>
        <p:nvSpPr>
          <p:cNvPr id="38918" name="Text Box 7"/>
          <p:cNvSpPr txBox="1">
            <a:spLocks noChangeArrowheads="1"/>
          </p:cNvSpPr>
          <p:nvPr/>
        </p:nvSpPr>
        <p:spPr bwMode="auto">
          <a:xfrm>
            <a:off x="539750" y="1125538"/>
            <a:ext cx="2879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sz="1600">
                <a:latin typeface="Times" panose="02020603050405020304" pitchFamily="18" charset="0"/>
              </a:rPr>
              <a:t>CROSS-SECTIONAL STUDY SAMPLE FRAME</a:t>
            </a:r>
            <a:endParaRPr lang="en-US" sz="1600">
              <a:latin typeface="Times" panose="02020603050405020304" pitchFamily="18" charset="0"/>
            </a:endParaRPr>
          </a:p>
        </p:txBody>
      </p:sp>
      <p:sp>
        <p:nvSpPr>
          <p:cNvPr id="38919" name="Rectangle 9"/>
          <p:cNvSpPr>
            <a:spLocks noChangeArrowheads="1"/>
          </p:cNvSpPr>
          <p:nvPr/>
        </p:nvSpPr>
        <p:spPr bwMode="auto">
          <a:xfrm>
            <a:off x="6300788" y="260350"/>
            <a:ext cx="2087562"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sz="2400">
                <a:latin typeface="Times" panose="02020603050405020304" pitchFamily="18" charset="0"/>
              </a:rPr>
              <a:t>    </a:t>
            </a:r>
            <a:r>
              <a:rPr lang="en-GB" sz="1600" b="1">
                <a:latin typeface="Times" panose="02020603050405020304" pitchFamily="18" charset="0"/>
              </a:rPr>
              <a:t>Wave 2 (2008)</a:t>
            </a:r>
            <a:r>
              <a:rPr lang="en-GB" sz="1600">
                <a:latin typeface="Times" panose="02020603050405020304" pitchFamily="18" charset="0"/>
              </a:rPr>
              <a:t> </a:t>
            </a:r>
          </a:p>
          <a:p>
            <a:pPr eaLnBrk="1" hangingPunct="1">
              <a:buFontTx/>
              <a:buNone/>
            </a:pPr>
            <a:r>
              <a:rPr lang="en-GB" sz="1600">
                <a:latin typeface="Times" panose="02020603050405020304" pitchFamily="18" charset="0"/>
              </a:rPr>
              <a:t>        n = 15870</a:t>
            </a:r>
            <a:endParaRPr lang="en-US">
              <a:latin typeface="Times" panose="02020603050405020304" pitchFamily="18" charset="0"/>
            </a:endParaRPr>
          </a:p>
        </p:txBody>
      </p:sp>
      <p:sp>
        <p:nvSpPr>
          <p:cNvPr id="38920" name="Rectangle 10"/>
          <p:cNvSpPr>
            <a:spLocks noChangeArrowheads="1"/>
          </p:cNvSpPr>
          <p:nvPr/>
        </p:nvSpPr>
        <p:spPr bwMode="auto">
          <a:xfrm>
            <a:off x="3779838" y="1196975"/>
            <a:ext cx="2087562"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sz="1600">
                <a:latin typeface="Times" panose="02020603050405020304" pitchFamily="18" charset="0"/>
              </a:rPr>
              <a:t>	  n = 11970</a:t>
            </a:r>
            <a:endParaRPr lang="en-US" sz="1600">
              <a:latin typeface="Times" panose="02020603050405020304" pitchFamily="18" charset="0"/>
            </a:endParaRPr>
          </a:p>
        </p:txBody>
      </p:sp>
      <p:sp>
        <p:nvSpPr>
          <p:cNvPr id="38921" name="Rectangle 11"/>
          <p:cNvSpPr>
            <a:spLocks noChangeArrowheads="1"/>
          </p:cNvSpPr>
          <p:nvPr/>
        </p:nvSpPr>
        <p:spPr bwMode="auto">
          <a:xfrm>
            <a:off x="6300788" y="1196975"/>
            <a:ext cx="2087562"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sz="1600">
                <a:latin typeface="Times" panose="02020603050405020304" pitchFamily="18" charset="0"/>
              </a:rPr>
              <a:t>	  n = 9804</a:t>
            </a:r>
            <a:endParaRPr lang="en-US" sz="1600">
              <a:latin typeface="Times" panose="02020603050405020304" pitchFamily="18" charset="0"/>
            </a:endParaRPr>
          </a:p>
        </p:txBody>
      </p:sp>
      <p:sp>
        <p:nvSpPr>
          <p:cNvPr id="38922" name="Text Box 12"/>
          <p:cNvSpPr txBox="1">
            <a:spLocks noChangeArrowheads="1"/>
          </p:cNvSpPr>
          <p:nvPr/>
        </p:nvSpPr>
        <p:spPr bwMode="auto">
          <a:xfrm>
            <a:off x="539750" y="1916113"/>
            <a:ext cx="2879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sz="1600">
                <a:latin typeface="Times" panose="02020603050405020304" pitchFamily="18" charset="0"/>
              </a:rPr>
              <a:t>ACHIEVED INTERVIEWS</a:t>
            </a:r>
            <a:endParaRPr lang="en-US" sz="1600">
              <a:latin typeface="Times" panose="02020603050405020304" pitchFamily="18" charset="0"/>
            </a:endParaRPr>
          </a:p>
        </p:txBody>
      </p:sp>
      <p:sp>
        <p:nvSpPr>
          <p:cNvPr id="38923" name="Rectangle 13"/>
          <p:cNvSpPr>
            <a:spLocks noChangeArrowheads="1"/>
          </p:cNvSpPr>
          <p:nvPr/>
        </p:nvSpPr>
        <p:spPr bwMode="auto">
          <a:xfrm>
            <a:off x="3779838" y="1700213"/>
            <a:ext cx="2087562"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sz="1600">
                <a:latin typeface="Times" panose="02020603050405020304" pitchFamily="18" charset="0"/>
              </a:rPr>
              <a:t>          n = 6008 </a:t>
            </a:r>
          </a:p>
          <a:p>
            <a:pPr eaLnBrk="1" hangingPunct="1">
              <a:buFontTx/>
              <a:buNone/>
            </a:pPr>
            <a:r>
              <a:rPr lang="en-GB" sz="1600">
                <a:latin typeface="Times" panose="02020603050405020304" pitchFamily="18" charset="0"/>
              </a:rPr>
              <a:t>    (50.2% response)</a:t>
            </a:r>
            <a:endParaRPr lang="en-US" sz="1600">
              <a:latin typeface="Times" panose="02020603050405020304" pitchFamily="18" charset="0"/>
            </a:endParaRPr>
          </a:p>
        </p:txBody>
      </p:sp>
      <p:sp>
        <p:nvSpPr>
          <p:cNvPr id="38924" name="Rectangle 14"/>
          <p:cNvSpPr>
            <a:spLocks noChangeArrowheads="1"/>
          </p:cNvSpPr>
          <p:nvPr/>
        </p:nvSpPr>
        <p:spPr bwMode="auto">
          <a:xfrm>
            <a:off x="6300788" y="1700213"/>
            <a:ext cx="2087562"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sz="1600">
                <a:latin typeface="Times" panose="02020603050405020304" pitchFamily="18" charset="0"/>
              </a:rPr>
              <a:t>         n = 4657 </a:t>
            </a:r>
          </a:p>
          <a:p>
            <a:pPr eaLnBrk="1" hangingPunct="1">
              <a:buFontTx/>
              <a:buNone/>
            </a:pPr>
            <a:r>
              <a:rPr lang="en-GB" sz="1600">
                <a:latin typeface="Times" panose="02020603050405020304" pitchFamily="18" charset="0"/>
              </a:rPr>
              <a:t>    (47.5% response)</a:t>
            </a:r>
            <a:endParaRPr lang="en-US" sz="1600">
              <a:latin typeface="Times" panose="02020603050405020304" pitchFamily="18" charset="0"/>
            </a:endParaRPr>
          </a:p>
        </p:txBody>
      </p:sp>
      <p:sp>
        <p:nvSpPr>
          <p:cNvPr id="38925" name="Text Box 15"/>
          <p:cNvSpPr txBox="1">
            <a:spLocks noChangeArrowheads="1"/>
          </p:cNvSpPr>
          <p:nvPr/>
        </p:nvSpPr>
        <p:spPr bwMode="auto">
          <a:xfrm>
            <a:off x="827088" y="2565400"/>
            <a:ext cx="25939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sz="1600">
                <a:latin typeface="Times" panose="02020603050405020304" pitchFamily="18" charset="0"/>
              </a:rPr>
              <a:t>INTERVIEWS WITH WAVE 2 ‘REMAINERS’</a:t>
            </a:r>
            <a:endParaRPr lang="en-US" sz="1600">
              <a:latin typeface="Times" panose="02020603050405020304" pitchFamily="18" charset="0"/>
            </a:endParaRPr>
          </a:p>
        </p:txBody>
      </p:sp>
      <p:sp>
        <p:nvSpPr>
          <p:cNvPr id="38926" name="Rectangle 16"/>
          <p:cNvSpPr>
            <a:spLocks noChangeArrowheads="1"/>
          </p:cNvSpPr>
          <p:nvPr/>
        </p:nvSpPr>
        <p:spPr bwMode="auto">
          <a:xfrm>
            <a:off x="6300788" y="2565400"/>
            <a:ext cx="2087562" cy="360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sz="1600">
                <a:latin typeface="Times" panose="02020603050405020304" pitchFamily="18" charset="0"/>
              </a:rPr>
              <a:t>	  n = 3811</a:t>
            </a:r>
            <a:endParaRPr lang="en-US" sz="1600">
              <a:latin typeface="Times" panose="02020603050405020304" pitchFamily="18" charset="0"/>
            </a:endParaRPr>
          </a:p>
        </p:txBody>
      </p:sp>
      <p:sp>
        <p:nvSpPr>
          <p:cNvPr id="38927" name="Text Box 17"/>
          <p:cNvSpPr txBox="1">
            <a:spLocks noChangeArrowheads="1"/>
          </p:cNvSpPr>
          <p:nvPr/>
        </p:nvSpPr>
        <p:spPr bwMode="auto">
          <a:xfrm>
            <a:off x="395288" y="3500438"/>
            <a:ext cx="3097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sz="1600">
                <a:latin typeface="Times" panose="02020603050405020304" pitchFamily="18" charset="0"/>
              </a:rPr>
              <a:t>NESTED LONGITUDINAL COHORT (IN INTERSECT)</a:t>
            </a:r>
            <a:endParaRPr lang="en-US" sz="1600">
              <a:latin typeface="Times" panose="02020603050405020304" pitchFamily="18" charset="0"/>
            </a:endParaRPr>
          </a:p>
        </p:txBody>
      </p:sp>
      <p:sp>
        <p:nvSpPr>
          <p:cNvPr id="38928" name="Rectangle 18"/>
          <p:cNvSpPr>
            <a:spLocks noChangeArrowheads="1"/>
          </p:cNvSpPr>
          <p:nvPr/>
        </p:nvSpPr>
        <p:spPr bwMode="auto">
          <a:xfrm>
            <a:off x="3995738" y="3644900"/>
            <a:ext cx="12239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400">
                <a:latin typeface="Times" panose="02020603050405020304" pitchFamily="18" charset="0"/>
              </a:rPr>
              <a:t>Wave 1 only</a:t>
            </a:r>
          </a:p>
          <a:p>
            <a:pPr eaLnBrk="1" hangingPunct="1">
              <a:spcBef>
                <a:spcPct val="0"/>
              </a:spcBef>
              <a:buFontTx/>
              <a:buNone/>
            </a:pPr>
            <a:r>
              <a:rPr lang="en-GB" sz="1400">
                <a:latin typeface="Times" panose="02020603050405020304" pitchFamily="18" charset="0"/>
              </a:rPr>
              <a:t>n = 4967</a:t>
            </a:r>
            <a:endParaRPr lang="en-US" sz="1400">
              <a:latin typeface="Times" panose="02020603050405020304" pitchFamily="18" charset="0"/>
            </a:endParaRPr>
          </a:p>
        </p:txBody>
      </p:sp>
      <p:sp>
        <p:nvSpPr>
          <p:cNvPr id="38929" name="Rectangle 19"/>
          <p:cNvSpPr>
            <a:spLocks noChangeArrowheads="1"/>
          </p:cNvSpPr>
          <p:nvPr/>
        </p:nvSpPr>
        <p:spPr bwMode="auto">
          <a:xfrm>
            <a:off x="5435600" y="3573463"/>
            <a:ext cx="1366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600" b="1">
                <a:latin typeface="Times" panose="02020603050405020304" pitchFamily="18" charset="0"/>
              </a:rPr>
              <a:t>Wave 1 &amp; 2</a:t>
            </a:r>
          </a:p>
          <a:p>
            <a:pPr eaLnBrk="1" hangingPunct="1">
              <a:spcBef>
                <a:spcPct val="0"/>
              </a:spcBef>
              <a:buFontTx/>
              <a:buNone/>
            </a:pPr>
            <a:r>
              <a:rPr lang="en-GB" sz="1600" b="1">
                <a:latin typeface="Times" panose="02020603050405020304" pitchFamily="18" charset="0"/>
              </a:rPr>
              <a:t>  n = 1041</a:t>
            </a:r>
            <a:endParaRPr lang="en-US" sz="1600" b="1">
              <a:latin typeface="Times" panose="02020603050405020304" pitchFamily="18" charset="0"/>
            </a:endParaRPr>
          </a:p>
        </p:txBody>
      </p:sp>
      <p:sp>
        <p:nvSpPr>
          <p:cNvPr id="38930" name="Rectangle 20"/>
          <p:cNvSpPr>
            <a:spLocks noChangeArrowheads="1"/>
          </p:cNvSpPr>
          <p:nvPr/>
        </p:nvSpPr>
        <p:spPr bwMode="auto">
          <a:xfrm>
            <a:off x="6948488" y="3573463"/>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400">
                <a:latin typeface="Times" panose="02020603050405020304" pitchFamily="18" charset="0"/>
              </a:rPr>
              <a:t>Wave 2 only</a:t>
            </a:r>
          </a:p>
          <a:p>
            <a:pPr eaLnBrk="1" hangingPunct="1">
              <a:spcBef>
                <a:spcPct val="0"/>
              </a:spcBef>
              <a:buFontTx/>
              <a:buNone/>
            </a:pPr>
            <a:r>
              <a:rPr lang="en-GB" sz="1400">
                <a:latin typeface="Times" panose="02020603050405020304" pitchFamily="18" charset="0"/>
              </a:rPr>
              <a:t>n = 2795</a:t>
            </a:r>
            <a:endParaRPr lang="en-US" sz="1400">
              <a:latin typeface="Times" panose="02020603050405020304" pitchFamily="18" charset="0"/>
            </a:endParaRPr>
          </a:p>
        </p:txBody>
      </p:sp>
      <p:sp>
        <p:nvSpPr>
          <p:cNvPr id="38931" name="Line 22"/>
          <p:cNvSpPr>
            <a:spLocks noChangeShapeType="1"/>
          </p:cNvSpPr>
          <p:nvPr/>
        </p:nvSpPr>
        <p:spPr bwMode="auto">
          <a:xfrm>
            <a:off x="4787900" y="9810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2" name="Line 23"/>
          <p:cNvSpPr>
            <a:spLocks noChangeShapeType="1"/>
          </p:cNvSpPr>
          <p:nvPr/>
        </p:nvSpPr>
        <p:spPr bwMode="auto">
          <a:xfrm>
            <a:off x="4787900" y="1557338"/>
            <a:ext cx="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3" name="Line 24"/>
          <p:cNvSpPr>
            <a:spLocks noChangeShapeType="1"/>
          </p:cNvSpPr>
          <p:nvPr/>
        </p:nvSpPr>
        <p:spPr bwMode="auto">
          <a:xfrm>
            <a:off x="7308850" y="98107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4" name="Line 25"/>
          <p:cNvSpPr>
            <a:spLocks noChangeShapeType="1"/>
          </p:cNvSpPr>
          <p:nvPr/>
        </p:nvSpPr>
        <p:spPr bwMode="auto">
          <a:xfrm>
            <a:off x="7308850" y="15573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5" name="Line 26"/>
          <p:cNvSpPr>
            <a:spLocks noChangeShapeType="1"/>
          </p:cNvSpPr>
          <p:nvPr/>
        </p:nvSpPr>
        <p:spPr bwMode="auto">
          <a:xfrm>
            <a:off x="7308850" y="24209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6" name="Line 27"/>
          <p:cNvSpPr>
            <a:spLocks noChangeShapeType="1"/>
          </p:cNvSpPr>
          <p:nvPr/>
        </p:nvSpPr>
        <p:spPr bwMode="auto">
          <a:xfrm>
            <a:off x="4787900" y="2420938"/>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7" name="Line 28"/>
          <p:cNvSpPr>
            <a:spLocks noChangeShapeType="1"/>
          </p:cNvSpPr>
          <p:nvPr/>
        </p:nvSpPr>
        <p:spPr bwMode="auto">
          <a:xfrm>
            <a:off x="7308850" y="2924175"/>
            <a:ext cx="0"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8" name="Line 29"/>
          <p:cNvSpPr>
            <a:spLocks noChangeShapeType="1"/>
          </p:cNvSpPr>
          <p:nvPr/>
        </p:nvSpPr>
        <p:spPr bwMode="auto">
          <a:xfrm>
            <a:off x="6011863" y="4221163"/>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39" name="Line 30"/>
          <p:cNvSpPr>
            <a:spLocks noChangeShapeType="1"/>
          </p:cNvSpPr>
          <p:nvPr/>
        </p:nvSpPr>
        <p:spPr bwMode="auto">
          <a:xfrm>
            <a:off x="4427538" y="4868863"/>
            <a:ext cx="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0" name="Line 31"/>
          <p:cNvSpPr>
            <a:spLocks noChangeShapeType="1"/>
          </p:cNvSpPr>
          <p:nvPr/>
        </p:nvSpPr>
        <p:spPr bwMode="auto">
          <a:xfrm>
            <a:off x="6011863" y="48688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1" name="Line 32"/>
          <p:cNvSpPr>
            <a:spLocks noChangeShapeType="1"/>
          </p:cNvSpPr>
          <p:nvPr/>
        </p:nvSpPr>
        <p:spPr bwMode="auto">
          <a:xfrm>
            <a:off x="7667625" y="4868863"/>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2" name="Line 33"/>
          <p:cNvSpPr>
            <a:spLocks noChangeShapeType="1"/>
          </p:cNvSpPr>
          <p:nvPr/>
        </p:nvSpPr>
        <p:spPr bwMode="auto">
          <a:xfrm>
            <a:off x="4427538" y="4868863"/>
            <a:ext cx="3240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43" name="Text Box 37"/>
          <p:cNvSpPr txBox="1">
            <a:spLocks noChangeArrowheads="1"/>
          </p:cNvSpPr>
          <p:nvPr/>
        </p:nvSpPr>
        <p:spPr bwMode="auto">
          <a:xfrm>
            <a:off x="5199063" y="5129213"/>
            <a:ext cx="1412875"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600">
                <a:latin typeface="Times" panose="02020603050405020304" pitchFamily="18" charset="0"/>
              </a:rPr>
              <a:t>Int. group 1</a:t>
            </a:r>
          </a:p>
          <a:p>
            <a:pPr eaLnBrk="1" hangingPunct="1">
              <a:spcBef>
                <a:spcPct val="0"/>
              </a:spcBef>
              <a:buFontTx/>
              <a:buNone/>
            </a:pPr>
            <a:r>
              <a:rPr lang="en-GB" sz="1600">
                <a:latin typeface="Times" panose="02020603050405020304" pitchFamily="18" charset="0"/>
              </a:rPr>
              <a:t>(demolitions):</a:t>
            </a:r>
          </a:p>
          <a:p>
            <a:pPr eaLnBrk="1" hangingPunct="1">
              <a:spcBef>
                <a:spcPct val="0"/>
              </a:spcBef>
              <a:buFontTx/>
              <a:buNone/>
            </a:pPr>
            <a:r>
              <a:rPr lang="en-GB" sz="1600">
                <a:latin typeface="Times" panose="02020603050405020304" pitchFamily="18" charset="0"/>
              </a:rPr>
              <a:t>n = 443</a:t>
            </a:r>
            <a:endParaRPr lang="en-US" sz="1600">
              <a:latin typeface="Times" panose="02020603050405020304" pitchFamily="18" charset="0"/>
            </a:endParaRPr>
          </a:p>
        </p:txBody>
      </p:sp>
      <p:sp>
        <p:nvSpPr>
          <p:cNvPr id="38944" name="Text Box 42"/>
          <p:cNvSpPr txBox="1">
            <a:spLocks noChangeArrowheads="1"/>
          </p:cNvSpPr>
          <p:nvPr/>
        </p:nvSpPr>
        <p:spPr bwMode="auto">
          <a:xfrm>
            <a:off x="7021513" y="5108575"/>
            <a:ext cx="15621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600">
                <a:latin typeface="Times" panose="02020603050405020304" pitchFamily="18" charset="0"/>
              </a:rPr>
              <a:t>Int. group 2</a:t>
            </a:r>
          </a:p>
          <a:p>
            <a:pPr eaLnBrk="1" hangingPunct="1">
              <a:spcBef>
                <a:spcPct val="0"/>
              </a:spcBef>
              <a:buFontTx/>
              <a:buNone/>
            </a:pPr>
            <a:r>
              <a:rPr lang="en-GB" sz="1600">
                <a:latin typeface="Times" panose="02020603050405020304" pitchFamily="18" charset="0"/>
              </a:rPr>
              <a:t>(improvement):</a:t>
            </a:r>
          </a:p>
          <a:p>
            <a:pPr eaLnBrk="1" hangingPunct="1">
              <a:spcBef>
                <a:spcPct val="0"/>
              </a:spcBef>
              <a:buFontTx/>
              <a:buNone/>
            </a:pPr>
            <a:r>
              <a:rPr lang="en-GB" sz="1600">
                <a:latin typeface="Times" panose="02020603050405020304" pitchFamily="18" charset="0"/>
              </a:rPr>
              <a:t>n = 315</a:t>
            </a:r>
            <a:endParaRPr lang="en-US" sz="1600">
              <a:latin typeface="Times" panose="02020603050405020304" pitchFamily="18" charset="0"/>
            </a:endParaRPr>
          </a:p>
        </p:txBody>
      </p:sp>
      <p:sp>
        <p:nvSpPr>
          <p:cNvPr id="38945" name="Text Box 43"/>
          <p:cNvSpPr txBox="1">
            <a:spLocks noChangeArrowheads="1"/>
          </p:cNvSpPr>
          <p:nvPr/>
        </p:nvSpPr>
        <p:spPr bwMode="auto">
          <a:xfrm>
            <a:off x="3495675" y="5181600"/>
            <a:ext cx="1423988" cy="773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600">
                <a:latin typeface="Times" panose="02020603050405020304" pitchFamily="18" charset="0"/>
              </a:rPr>
              <a:t>Control group</a:t>
            </a:r>
          </a:p>
          <a:p>
            <a:pPr eaLnBrk="1" hangingPunct="1">
              <a:spcBef>
                <a:spcPct val="0"/>
              </a:spcBef>
              <a:buFontTx/>
              <a:buNone/>
            </a:pPr>
            <a:endParaRPr lang="en-GB" sz="1200">
              <a:latin typeface="Times" panose="02020603050405020304" pitchFamily="18" charset="0"/>
            </a:endParaRPr>
          </a:p>
          <a:p>
            <a:pPr eaLnBrk="1" hangingPunct="1">
              <a:spcBef>
                <a:spcPct val="0"/>
              </a:spcBef>
              <a:buFontTx/>
              <a:buNone/>
            </a:pPr>
            <a:r>
              <a:rPr lang="en-GB" sz="1600">
                <a:latin typeface="Times" panose="02020603050405020304" pitchFamily="18" charset="0"/>
              </a:rPr>
              <a:t>n = 283</a:t>
            </a:r>
            <a:endParaRPr lang="en-US" sz="1600">
              <a:latin typeface="Times" panose="02020603050405020304" pitchFamily="18" charset="0"/>
            </a:endParaRPr>
          </a:p>
        </p:txBody>
      </p:sp>
      <p:sp>
        <p:nvSpPr>
          <p:cNvPr id="38946" name="Text Box 44"/>
          <p:cNvSpPr txBox="1">
            <a:spLocks noChangeArrowheads="1"/>
          </p:cNvSpPr>
          <p:nvPr/>
        </p:nvSpPr>
        <p:spPr bwMode="auto">
          <a:xfrm>
            <a:off x="323850" y="5300663"/>
            <a:ext cx="3168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sz="1600">
                <a:latin typeface="Times" panose="02020603050405020304" pitchFamily="18" charset="0"/>
              </a:rPr>
              <a:t>LONGITUDINAL CONTROL AND INTERVENTION GROUPS</a:t>
            </a:r>
            <a:endParaRPr lang="en-US" sz="1600">
              <a:latin typeface="Times" panose="02020603050405020304" pitchFamily="18" charset="0"/>
            </a:endParaRPr>
          </a:p>
        </p:txBody>
      </p:sp>
      <p:sp>
        <p:nvSpPr>
          <p:cNvPr id="38947" name="TextBox 35"/>
          <p:cNvSpPr txBox="1">
            <a:spLocks noChangeArrowheads="1"/>
          </p:cNvSpPr>
          <p:nvPr/>
        </p:nvSpPr>
        <p:spPr bwMode="auto">
          <a:xfrm>
            <a:off x="1187450" y="6237288"/>
            <a:ext cx="6742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400" b="1">
                <a:solidFill>
                  <a:srgbClr val="9A044B"/>
                </a:solidFill>
                <a:latin typeface="Verdana" panose="020B0604030504040204" pitchFamily="34" charset="0"/>
              </a:rPr>
              <a:t>GoWell Longitudinal Study Flow Chart</a:t>
            </a:r>
            <a:endParaRPr lang="en-US" sz="2400" b="1">
              <a:solidFill>
                <a:srgbClr val="9A044B"/>
              </a:solidFill>
              <a:latin typeface="Verdana" panose="020B060403050404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412875"/>
          <a:ext cx="8591552" cy="3960813"/>
        </p:xfrm>
        <a:graphic>
          <a:graphicData uri="http://schemas.openxmlformats.org/drawingml/2006/table">
            <a:tbl>
              <a:tblPr/>
              <a:tblGrid>
                <a:gridCol w="1450447"/>
                <a:gridCol w="1428221"/>
                <a:gridCol w="1428221"/>
                <a:gridCol w="1428221"/>
                <a:gridCol w="1428221"/>
                <a:gridCol w="1428221"/>
              </a:tblGrid>
              <a:tr h="496817">
                <a:tc gridSpan="2">
                  <a:txBody>
                    <a:bodyPr/>
                    <a:lstStyle/>
                    <a:p>
                      <a:pPr algn="l" fontAlgn="b"/>
                      <a:r>
                        <a:rPr lang="en-GB" sz="1800" b="1" i="0" u="none" strike="noStrike" dirty="0" smtClean="0">
                          <a:solidFill>
                            <a:srgbClr val="000000"/>
                          </a:solidFill>
                          <a:latin typeface="Calibri"/>
                        </a:rPr>
                        <a:t>SF12v2 (higher = better)</a:t>
                      </a:r>
                      <a:endParaRPr lang="en-GB" sz="1800" b="1" i="0" u="none" strike="noStrike" dirty="0">
                        <a:solidFill>
                          <a:srgbClr val="000000"/>
                        </a:solidFill>
                        <a:latin typeface="Calibri"/>
                      </a:endParaRPr>
                    </a:p>
                  </a:txBody>
                  <a:tcPr marL="9525" marR="9525" marT="9526"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GB" sz="1800" b="1" i="0" u="none" strike="noStrike" dirty="0" err="1">
                          <a:solidFill>
                            <a:srgbClr val="000000"/>
                          </a:solidFill>
                          <a:latin typeface="Calibri"/>
                        </a:rPr>
                        <a:t>Coef</a:t>
                      </a:r>
                      <a:r>
                        <a:rPr lang="en-GB" sz="1800" b="1" i="0" u="none" strike="noStrike" dirty="0">
                          <a:solidFill>
                            <a:srgbClr val="000000"/>
                          </a:solidFill>
                          <a:latin typeface="Calibri"/>
                        </a:rPr>
                        <a:t>.</a:t>
                      </a:r>
                    </a:p>
                  </a:txBody>
                  <a:tcPr marL="9525" marR="9525" marT="9526" marB="0" anchor="b">
                    <a:lnL>
                      <a:noFill/>
                    </a:lnL>
                    <a:lnR>
                      <a:noFill/>
                    </a:lnR>
                    <a:lnT>
                      <a:noFill/>
                    </a:lnT>
                    <a:lnB>
                      <a:noFill/>
                    </a:lnB>
                  </a:tcPr>
                </a:tc>
                <a:tc>
                  <a:txBody>
                    <a:bodyPr/>
                    <a:lstStyle/>
                    <a:p>
                      <a:pPr algn="ctr" fontAlgn="b"/>
                      <a:r>
                        <a:rPr lang="en-GB" sz="1800" b="1" i="0" u="none" strike="noStrike" dirty="0">
                          <a:solidFill>
                            <a:srgbClr val="000000"/>
                          </a:solidFill>
                          <a:latin typeface="Calibri"/>
                        </a:rPr>
                        <a:t>P value</a:t>
                      </a:r>
                    </a:p>
                  </a:txBody>
                  <a:tcPr marL="9525" marR="9525" marT="9526" marB="0" anchor="b">
                    <a:lnL>
                      <a:noFill/>
                    </a:lnL>
                    <a:lnR>
                      <a:noFill/>
                    </a:lnR>
                    <a:lnT>
                      <a:noFill/>
                    </a:lnT>
                    <a:lnB>
                      <a:noFill/>
                    </a:lnB>
                  </a:tcPr>
                </a:tc>
                <a:tc>
                  <a:txBody>
                    <a:bodyPr/>
                    <a:lstStyle/>
                    <a:p>
                      <a:pPr algn="r" fontAlgn="b"/>
                      <a:r>
                        <a:rPr lang="en-GB" sz="1800" b="1" i="0" u="none" strike="noStrike" dirty="0">
                          <a:solidFill>
                            <a:srgbClr val="000000"/>
                          </a:solidFill>
                          <a:latin typeface="Calibri"/>
                        </a:rPr>
                        <a:t>[95% Conf.</a:t>
                      </a:r>
                    </a:p>
                  </a:txBody>
                  <a:tcPr marL="9525" marR="9525" marT="9526" marB="0" anchor="b">
                    <a:lnL>
                      <a:noFill/>
                    </a:lnL>
                    <a:lnR>
                      <a:noFill/>
                    </a:lnR>
                    <a:lnT>
                      <a:noFill/>
                    </a:lnT>
                    <a:lnB>
                      <a:noFill/>
                    </a:lnB>
                  </a:tcPr>
                </a:tc>
                <a:tc>
                  <a:txBody>
                    <a:bodyPr/>
                    <a:lstStyle/>
                    <a:p>
                      <a:pPr algn="l" fontAlgn="b"/>
                      <a:r>
                        <a:rPr lang="en-GB" sz="1800" b="1" i="0" u="none" strike="noStrike" dirty="0">
                          <a:solidFill>
                            <a:srgbClr val="000000"/>
                          </a:solidFill>
                          <a:latin typeface="Calibri"/>
                        </a:rPr>
                        <a:t>Interval]</a:t>
                      </a:r>
                    </a:p>
                  </a:txBody>
                  <a:tcPr marL="9525" marR="9525" marT="9526" marB="0" anchor="b">
                    <a:lnL>
                      <a:noFill/>
                    </a:lnL>
                    <a:lnR>
                      <a:noFill/>
                    </a:lnR>
                    <a:lnT>
                      <a:noFill/>
                    </a:lnT>
                    <a:lnB>
                      <a:noFill/>
                    </a:lnB>
                  </a:tcPr>
                </a:tc>
              </a:tr>
              <a:tr h="496817">
                <a:tc>
                  <a:txBody>
                    <a:bodyPr/>
                    <a:lstStyle/>
                    <a:p>
                      <a:pPr algn="l" fontAlgn="b"/>
                      <a:r>
                        <a:rPr lang="en-GB" sz="1800" b="0" i="0" u="none" strike="noStrike">
                          <a:solidFill>
                            <a:srgbClr val="000000"/>
                          </a:solidFill>
                          <a:latin typeface="Calibri"/>
                        </a:rPr>
                        <a:t>Physical health </a:t>
                      </a:r>
                    </a:p>
                  </a:txBody>
                  <a:tcPr marL="9525" marR="9525" marT="9526" marB="0" anchor="b">
                    <a:lnL>
                      <a:noFill/>
                    </a:lnL>
                    <a:lnR>
                      <a:noFill/>
                    </a:lnR>
                    <a:lnT>
                      <a:noFill/>
                    </a:lnT>
                    <a:lnB>
                      <a:noFill/>
                    </a:lnB>
                  </a:tcPr>
                </a:tc>
                <a:tc>
                  <a:txBody>
                    <a:bodyPr/>
                    <a:lstStyle/>
                    <a:p>
                      <a:pPr algn="l" fontAlgn="b"/>
                      <a:r>
                        <a:rPr lang="en-GB" sz="1800" b="0" i="1" u="none" strike="noStrike">
                          <a:solidFill>
                            <a:srgbClr val="000000"/>
                          </a:solidFill>
                          <a:latin typeface="Calibri"/>
                        </a:rPr>
                        <a:t>Control group</a:t>
                      </a:r>
                    </a:p>
                  </a:txBody>
                  <a:tcPr marL="9525" marR="9525" marT="9526" marB="0" anchor="b">
                    <a:lnL>
                      <a:noFill/>
                    </a:lnL>
                    <a:lnR>
                      <a:noFill/>
                    </a:lnR>
                    <a:lnT>
                      <a:noFill/>
                    </a:lnT>
                    <a:lnB>
                      <a:noFill/>
                    </a:lnB>
                  </a:tcPr>
                </a:tc>
                <a:tc>
                  <a:txBody>
                    <a:bodyPr/>
                    <a:lstStyle/>
                    <a:p>
                      <a:pPr algn="ctr" fontAlgn="b"/>
                      <a:r>
                        <a:rPr lang="en-GB" sz="1800" b="0" i="1" u="none" strike="noStrike" dirty="0">
                          <a:solidFill>
                            <a:srgbClr val="000000"/>
                          </a:solidFill>
                          <a:latin typeface="Calibri"/>
                        </a:rPr>
                        <a:t>0.00</a:t>
                      </a:r>
                    </a:p>
                  </a:txBody>
                  <a:tcPr marL="9525" marR="9525" marT="9526" marB="0" anchor="b">
                    <a:lnL>
                      <a:noFill/>
                    </a:lnL>
                    <a:lnR>
                      <a:noFill/>
                    </a:lnR>
                    <a:lnT>
                      <a:noFill/>
                    </a:lnT>
                    <a:lnB>
                      <a:noFill/>
                    </a:lnB>
                  </a:tcPr>
                </a:tc>
                <a:tc>
                  <a:txBody>
                    <a:bodyPr/>
                    <a:lstStyle/>
                    <a:p>
                      <a:pPr algn="ctr" fontAlgn="b"/>
                      <a:endParaRPr lang="en-GB" sz="1800" b="0" i="0" u="none" strike="noStrike">
                        <a:solidFill>
                          <a:srgbClr val="000000"/>
                        </a:solidFill>
                        <a:latin typeface="Calibri"/>
                      </a:endParaRPr>
                    </a:p>
                  </a:txBody>
                  <a:tcPr marL="9525" marR="9525" marT="9526"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9525" marR="9525" marT="9526"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9525" marR="9525" marT="9526" marB="0" anchor="b">
                    <a:lnL>
                      <a:noFill/>
                    </a:lnL>
                    <a:lnR>
                      <a:noFill/>
                    </a:lnR>
                    <a:lnT>
                      <a:noFill/>
                    </a:lnT>
                    <a:lnB>
                      <a:noFill/>
                    </a:lnB>
                  </a:tcPr>
                </a:tc>
              </a:tr>
              <a:tr h="496817">
                <a:tc>
                  <a:txBody>
                    <a:bodyPr/>
                    <a:lstStyle/>
                    <a:p>
                      <a:pPr algn="l" fontAlgn="b"/>
                      <a:endParaRPr lang="en-GB" sz="1800" b="0" i="0" u="none" strike="noStrike">
                        <a:solidFill>
                          <a:srgbClr val="000000"/>
                        </a:solidFill>
                        <a:latin typeface="Calibri"/>
                      </a:endParaRPr>
                    </a:p>
                  </a:txBody>
                  <a:tcPr marL="9525" marR="9525" marT="9526" marB="0" anchor="b">
                    <a:lnL>
                      <a:noFill/>
                    </a:lnL>
                    <a:lnR>
                      <a:noFill/>
                    </a:lnR>
                    <a:lnT>
                      <a:noFill/>
                    </a:lnT>
                    <a:lnB>
                      <a:noFill/>
                    </a:lnB>
                  </a:tcPr>
                </a:tc>
                <a:tc>
                  <a:txBody>
                    <a:bodyPr/>
                    <a:lstStyle/>
                    <a:p>
                      <a:pPr algn="l" fontAlgn="b"/>
                      <a:r>
                        <a:rPr lang="en-GB" sz="1800" b="0" i="0" u="none" strike="noStrike">
                          <a:solidFill>
                            <a:srgbClr val="000000"/>
                          </a:solidFill>
                          <a:latin typeface="Calibri"/>
                        </a:rPr>
                        <a:t>Demolition</a:t>
                      </a:r>
                    </a:p>
                  </a:txBody>
                  <a:tcPr marL="9525" marR="9525" marT="9526" marB="0" anchor="b">
                    <a:lnL>
                      <a:noFill/>
                    </a:lnL>
                    <a:lnR>
                      <a:noFill/>
                    </a:lnR>
                    <a:lnT>
                      <a:noFill/>
                    </a:lnT>
                    <a:lnB>
                      <a:noFill/>
                    </a:lnB>
                  </a:tcPr>
                </a:tc>
                <a:tc>
                  <a:txBody>
                    <a:bodyPr/>
                    <a:lstStyle/>
                    <a:p>
                      <a:pPr algn="ctr" fontAlgn="b"/>
                      <a:r>
                        <a:rPr lang="en-GB" sz="1800" b="0" i="0" u="none" strike="noStrike">
                          <a:solidFill>
                            <a:srgbClr val="000000"/>
                          </a:solidFill>
                          <a:latin typeface="Calibri"/>
                        </a:rPr>
                        <a:t>-0.24</a:t>
                      </a:r>
                    </a:p>
                  </a:txBody>
                  <a:tcPr marL="9525" marR="9525" marT="9526" marB="0" anchor="b">
                    <a:lnL>
                      <a:noFill/>
                    </a:lnL>
                    <a:lnR>
                      <a:noFill/>
                    </a:lnR>
                    <a:lnT>
                      <a:noFill/>
                    </a:lnT>
                    <a:lnB>
                      <a:noFill/>
                    </a:lnB>
                  </a:tcPr>
                </a:tc>
                <a:tc>
                  <a:txBody>
                    <a:bodyPr/>
                    <a:lstStyle/>
                    <a:p>
                      <a:pPr algn="ctr" fontAlgn="b"/>
                      <a:r>
                        <a:rPr lang="en-GB" sz="1800" b="0" i="0" u="none" strike="noStrike" dirty="0">
                          <a:solidFill>
                            <a:srgbClr val="000000"/>
                          </a:solidFill>
                          <a:latin typeface="Calibri"/>
                        </a:rPr>
                        <a:t>0.859</a:t>
                      </a:r>
                    </a:p>
                  </a:txBody>
                  <a:tcPr marL="9525" marR="9525" marT="9526" marB="0" anchor="b">
                    <a:lnL>
                      <a:noFill/>
                    </a:lnL>
                    <a:lnR>
                      <a:noFill/>
                    </a:lnR>
                    <a:lnT>
                      <a:noFill/>
                    </a:lnT>
                    <a:lnB>
                      <a:noFill/>
                    </a:lnB>
                  </a:tcPr>
                </a:tc>
                <a:tc>
                  <a:txBody>
                    <a:bodyPr/>
                    <a:lstStyle/>
                    <a:p>
                      <a:pPr algn="r" fontAlgn="b"/>
                      <a:r>
                        <a:rPr lang="en-GB" sz="1800" b="0" i="0" u="none" strike="noStrike" dirty="0" smtClean="0">
                          <a:solidFill>
                            <a:srgbClr val="000000"/>
                          </a:solidFill>
                          <a:latin typeface="Calibri"/>
                        </a:rPr>
                        <a:t>(-</a:t>
                      </a:r>
                      <a:r>
                        <a:rPr lang="en-GB" sz="1800" b="0" i="0" u="none" strike="noStrike" dirty="0">
                          <a:solidFill>
                            <a:srgbClr val="000000"/>
                          </a:solidFill>
                          <a:latin typeface="Calibri"/>
                        </a:rPr>
                        <a:t>2.96</a:t>
                      </a:r>
                    </a:p>
                  </a:txBody>
                  <a:tcPr marL="9525" marR="9525" marT="9526" marB="0" anchor="b">
                    <a:lnL>
                      <a:noFill/>
                    </a:lnL>
                    <a:lnR>
                      <a:noFill/>
                    </a:lnR>
                    <a:lnT>
                      <a:noFill/>
                    </a:lnT>
                    <a:lnB>
                      <a:noFill/>
                    </a:lnB>
                  </a:tcPr>
                </a:tc>
                <a:tc>
                  <a:txBody>
                    <a:bodyPr/>
                    <a:lstStyle/>
                    <a:p>
                      <a:pPr algn="l" fontAlgn="b"/>
                      <a:r>
                        <a:rPr lang="en-GB" sz="1800" b="0" i="0" u="none" strike="noStrike" dirty="0" smtClean="0">
                          <a:solidFill>
                            <a:srgbClr val="000000"/>
                          </a:solidFill>
                          <a:latin typeface="Calibri"/>
                        </a:rPr>
                        <a:t>, 2.48</a:t>
                      </a:r>
                      <a:r>
                        <a:rPr lang="en-GB" sz="1800" b="0" i="0" u="none" strike="noStrike" dirty="0">
                          <a:solidFill>
                            <a:srgbClr val="000000"/>
                          </a:solidFill>
                          <a:latin typeface="Calibri"/>
                        </a:rPr>
                        <a:t>)</a:t>
                      </a:r>
                    </a:p>
                  </a:txBody>
                  <a:tcPr marL="9525" marR="9525" marT="9526" marB="0" anchor="b">
                    <a:lnL>
                      <a:noFill/>
                    </a:lnL>
                    <a:lnR>
                      <a:noFill/>
                    </a:lnR>
                    <a:lnT>
                      <a:noFill/>
                    </a:lnT>
                    <a:lnB>
                      <a:noFill/>
                    </a:lnB>
                  </a:tcPr>
                </a:tc>
              </a:tr>
              <a:tr h="738364">
                <a:tc>
                  <a:txBody>
                    <a:bodyPr/>
                    <a:lstStyle/>
                    <a:p>
                      <a:pPr algn="l" fontAlgn="b"/>
                      <a:endParaRPr lang="en-GB" sz="1800" b="0" i="0" u="none" strike="noStrike">
                        <a:solidFill>
                          <a:srgbClr val="000000"/>
                        </a:solidFill>
                        <a:latin typeface="Calibri"/>
                      </a:endParaRPr>
                    </a:p>
                  </a:txBody>
                  <a:tcPr marL="9525" marR="9525" marT="9526" marB="0" anchor="b">
                    <a:lnL>
                      <a:noFill/>
                    </a:lnL>
                    <a:lnR>
                      <a:noFill/>
                    </a:lnR>
                    <a:lnT>
                      <a:noFill/>
                    </a:lnT>
                    <a:lnB>
                      <a:noFill/>
                    </a:lnB>
                  </a:tcPr>
                </a:tc>
                <a:tc>
                  <a:txBody>
                    <a:bodyPr/>
                    <a:lstStyle/>
                    <a:p>
                      <a:pPr algn="l" fontAlgn="b"/>
                      <a:r>
                        <a:rPr lang="en-GB" sz="1800" b="0" i="0" u="none" strike="noStrike">
                          <a:solidFill>
                            <a:srgbClr val="000000"/>
                          </a:solidFill>
                          <a:latin typeface="Calibri"/>
                        </a:rPr>
                        <a:t>Housing improvement</a:t>
                      </a:r>
                    </a:p>
                  </a:txBody>
                  <a:tcPr marL="9525" marR="9525" marT="9526" marB="0" anchor="b">
                    <a:lnL>
                      <a:noFill/>
                    </a:lnL>
                    <a:lnR>
                      <a:noFill/>
                    </a:lnR>
                    <a:lnT>
                      <a:noFill/>
                    </a:lnT>
                    <a:lnB>
                      <a:noFill/>
                    </a:lnB>
                  </a:tcPr>
                </a:tc>
                <a:tc>
                  <a:txBody>
                    <a:bodyPr/>
                    <a:lstStyle/>
                    <a:p>
                      <a:pPr algn="ctr" fontAlgn="b"/>
                      <a:r>
                        <a:rPr lang="en-GB" sz="1800" b="0" i="0" u="none" strike="noStrike" dirty="0">
                          <a:solidFill>
                            <a:srgbClr val="000000"/>
                          </a:solidFill>
                          <a:latin typeface="Calibri"/>
                        </a:rPr>
                        <a:t>-0.66</a:t>
                      </a:r>
                    </a:p>
                  </a:txBody>
                  <a:tcPr marL="9525" marR="9525" marT="9526" marB="0" anchor="b">
                    <a:lnL>
                      <a:noFill/>
                    </a:lnL>
                    <a:lnR>
                      <a:noFill/>
                    </a:lnR>
                    <a:lnT>
                      <a:noFill/>
                    </a:lnT>
                    <a:lnB>
                      <a:noFill/>
                    </a:lnB>
                  </a:tcPr>
                </a:tc>
                <a:tc>
                  <a:txBody>
                    <a:bodyPr/>
                    <a:lstStyle/>
                    <a:p>
                      <a:pPr algn="ctr" fontAlgn="b"/>
                      <a:r>
                        <a:rPr lang="en-GB" sz="1800" b="0" i="0" u="none" strike="noStrike" dirty="0">
                          <a:solidFill>
                            <a:srgbClr val="000000"/>
                          </a:solidFill>
                          <a:latin typeface="Calibri"/>
                        </a:rPr>
                        <a:t>0.486</a:t>
                      </a:r>
                    </a:p>
                  </a:txBody>
                  <a:tcPr marL="9525" marR="9525" marT="9526" marB="0" anchor="b">
                    <a:lnL>
                      <a:noFill/>
                    </a:lnL>
                    <a:lnR>
                      <a:noFill/>
                    </a:lnR>
                    <a:lnT>
                      <a:noFill/>
                    </a:lnT>
                    <a:lnB>
                      <a:noFill/>
                    </a:lnB>
                  </a:tcPr>
                </a:tc>
                <a:tc>
                  <a:txBody>
                    <a:bodyPr/>
                    <a:lstStyle/>
                    <a:p>
                      <a:pPr algn="r" fontAlgn="b"/>
                      <a:r>
                        <a:rPr lang="en-GB" sz="1800" b="0" i="0" u="none" strike="noStrike" dirty="0" smtClean="0">
                          <a:solidFill>
                            <a:srgbClr val="000000"/>
                          </a:solidFill>
                          <a:latin typeface="Calibri"/>
                        </a:rPr>
                        <a:t>(-2.57   </a:t>
                      </a:r>
                      <a:endParaRPr lang="en-GB" sz="1800" b="0" i="0" u="none" strike="noStrike" dirty="0">
                        <a:solidFill>
                          <a:srgbClr val="000000"/>
                        </a:solidFill>
                        <a:latin typeface="Calibri"/>
                      </a:endParaRPr>
                    </a:p>
                  </a:txBody>
                  <a:tcPr marL="9525" marR="9525" marT="9526" marB="0" anchor="b">
                    <a:lnL>
                      <a:noFill/>
                    </a:lnL>
                    <a:lnR>
                      <a:noFill/>
                    </a:lnR>
                    <a:lnT>
                      <a:noFill/>
                    </a:lnT>
                    <a:lnB>
                      <a:noFill/>
                    </a:lnB>
                  </a:tcPr>
                </a:tc>
                <a:tc>
                  <a:txBody>
                    <a:bodyPr/>
                    <a:lstStyle/>
                    <a:p>
                      <a:pPr algn="l" fontAlgn="b"/>
                      <a:r>
                        <a:rPr lang="en-GB" sz="1800" b="0" i="0" u="none" strike="noStrike" dirty="0" smtClean="0">
                          <a:solidFill>
                            <a:srgbClr val="000000"/>
                          </a:solidFill>
                          <a:latin typeface="Calibri"/>
                        </a:rPr>
                        <a:t> , 1.25</a:t>
                      </a:r>
                      <a:r>
                        <a:rPr lang="en-GB" sz="1800" b="0" i="0" u="none" strike="noStrike" dirty="0">
                          <a:solidFill>
                            <a:srgbClr val="000000"/>
                          </a:solidFill>
                          <a:latin typeface="Calibri"/>
                        </a:rPr>
                        <a:t>)</a:t>
                      </a:r>
                    </a:p>
                  </a:txBody>
                  <a:tcPr marL="9525" marR="9525" marT="9526" marB="0" anchor="b">
                    <a:lnL>
                      <a:noFill/>
                    </a:lnL>
                    <a:lnR>
                      <a:noFill/>
                    </a:lnR>
                    <a:lnT>
                      <a:noFill/>
                    </a:lnT>
                    <a:lnB>
                      <a:noFill/>
                    </a:lnB>
                  </a:tcPr>
                </a:tc>
              </a:tr>
              <a:tr h="496817">
                <a:tc>
                  <a:txBody>
                    <a:bodyPr/>
                    <a:lstStyle/>
                    <a:p>
                      <a:pPr algn="l" fontAlgn="b"/>
                      <a:r>
                        <a:rPr lang="en-GB" sz="1800" b="0" i="0" u="none" strike="noStrike" dirty="0">
                          <a:solidFill>
                            <a:srgbClr val="000000"/>
                          </a:solidFill>
                          <a:latin typeface="Calibri"/>
                        </a:rPr>
                        <a:t>Mental health</a:t>
                      </a:r>
                    </a:p>
                  </a:txBody>
                  <a:tcPr marL="9525" marR="9525" marT="9526" marB="0" anchor="b">
                    <a:lnL>
                      <a:noFill/>
                    </a:lnL>
                    <a:lnR>
                      <a:noFill/>
                    </a:lnR>
                    <a:lnT>
                      <a:noFill/>
                    </a:lnT>
                    <a:lnB>
                      <a:noFill/>
                    </a:lnB>
                  </a:tcPr>
                </a:tc>
                <a:tc>
                  <a:txBody>
                    <a:bodyPr/>
                    <a:lstStyle/>
                    <a:p>
                      <a:pPr algn="l" fontAlgn="b"/>
                      <a:r>
                        <a:rPr lang="en-GB" sz="1800" b="0" i="1" u="none" strike="noStrike">
                          <a:solidFill>
                            <a:srgbClr val="000000"/>
                          </a:solidFill>
                          <a:latin typeface="Calibri"/>
                        </a:rPr>
                        <a:t>Control group</a:t>
                      </a:r>
                    </a:p>
                  </a:txBody>
                  <a:tcPr marL="9525" marR="9525" marT="9526" marB="0" anchor="b">
                    <a:lnL>
                      <a:noFill/>
                    </a:lnL>
                    <a:lnR>
                      <a:noFill/>
                    </a:lnR>
                    <a:lnT>
                      <a:noFill/>
                    </a:lnT>
                    <a:lnB>
                      <a:noFill/>
                    </a:lnB>
                  </a:tcPr>
                </a:tc>
                <a:tc>
                  <a:txBody>
                    <a:bodyPr/>
                    <a:lstStyle/>
                    <a:p>
                      <a:pPr algn="ctr" fontAlgn="b"/>
                      <a:r>
                        <a:rPr lang="en-GB" sz="1800" b="0" i="1" u="none" strike="noStrike">
                          <a:solidFill>
                            <a:srgbClr val="000000"/>
                          </a:solidFill>
                          <a:latin typeface="Calibri"/>
                        </a:rPr>
                        <a:t>0.00</a:t>
                      </a:r>
                    </a:p>
                  </a:txBody>
                  <a:tcPr marL="9525" marR="9525" marT="9526" marB="0" anchor="b">
                    <a:lnL>
                      <a:noFill/>
                    </a:lnL>
                    <a:lnR>
                      <a:noFill/>
                    </a:lnR>
                    <a:lnT>
                      <a:noFill/>
                    </a:lnT>
                    <a:lnB>
                      <a:noFill/>
                    </a:lnB>
                  </a:tcPr>
                </a:tc>
                <a:tc>
                  <a:txBody>
                    <a:bodyPr/>
                    <a:lstStyle/>
                    <a:p>
                      <a:pPr algn="ctr" fontAlgn="b"/>
                      <a:endParaRPr lang="en-GB" sz="1800" b="0" i="0" u="none" strike="noStrike" dirty="0">
                        <a:solidFill>
                          <a:srgbClr val="000000"/>
                        </a:solidFill>
                        <a:latin typeface="Calibri"/>
                      </a:endParaRPr>
                    </a:p>
                  </a:txBody>
                  <a:tcPr marL="9525" marR="9525" marT="9526" marB="0" anchor="b">
                    <a:lnL>
                      <a:noFill/>
                    </a:lnL>
                    <a:lnR>
                      <a:noFill/>
                    </a:lnR>
                    <a:lnT>
                      <a:noFill/>
                    </a:lnT>
                    <a:lnB>
                      <a:noFill/>
                    </a:lnB>
                  </a:tcPr>
                </a:tc>
                <a:tc>
                  <a:txBody>
                    <a:bodyPr/>
                    <a:lstStyle/>
                    <a:p>
                      <a:pPr algn="l" fontAlgn="b"/>
                      <a:endParaRPr lang="en-GB" sz="1800" b="0" i="0" u="none" strike="noStrike" dirty="0">
                        <a:solidFill>
                          <a:srgbClr val="000000"/>
                        </a:solidFill>
                        <a:latin typeface="Calibri"/>
                      </a:endParaRPr>
                    </a:p>
                  </a:txBody>
                  <a:tcPr marL="9525" marR="9525" marT="9526" marB="0" anchor="b">
                    <a:lnL>
                      <a:noFill/>
                    </a:lnL>
                    <a:lnR>
                      <a:noFill/>
                    </a:lnR>
                    <a:lnT>
                      <a:noFill/>
                    </a:lnT>
                    <a:lnB>
                      <a:noFill/>
                    </a:lnB>
                  </a:tcPr>
                </a:tc>
                <a:tc>
                  <a:txBody>
                    <a:bodyPr/>
                    <a:lstStyle/>
                    <a:p>
                      <a:pPr algn="l" fontAlgn="b"/>
                      <a:endParaRPr lang="en-GB" sz="1800" b="0" i="0" u="none" strike="noStrike" dirty="0">
                        <a:solidFill>
                          <a:srgbClr val="000000"/>
                        </a:solidFill>
                        <a:latin typeface="Calibri"/>
                      </a:endParaRPr>
                    </a:p>
                  </a:txBody>
                  <a:tcPr marL="9525" marR="9525" marT="9526" marB="0" anchor="b">
                    <a:lnL>
                      <a:noFill/>
                    </a:lnL>
                    <a:lnR>
                      <a:noFill/>
                    </a:lnR>
                    <a:lnT>
                      <a:noFill/>
                    </a:lnT>
                    <a:lnB>
                      <a:noFill/>
                    </a:lnB>
                  </a:tcPr>
                </a:tc>
              </a:tr>
              <a:tr h="496817">
                <a:tc>
                  <a:txBody>
                    <a:bodyPr/>
                    <a:lstStyle/>
                    <a:p>
                      <a:pPr algn="l" fontAlgn="b"/>
                      <a:endParaRPr lang="en-GB" sz="1800" b="0" i="0" u="none" strike="noStrike" dirty="0">
                        <a:solidFill>
                          <a:srgbClr val="000000"/>
                        </a:solidFill>
                        <a:latin typeface="Calibri"/>
                      </a:endParaRPr>
                    </a:p>
                  </a:txBody>
                  <a:tcPr marL="9525" marR="9525" marT="9526" marB="0" anchor="b">
                    <a:lnL>
                      <a:noFill/>
                    </a:lnL>
                    <a:lnR>
                      <a:noFill/>
                    </a:lnR>
                    <a:lnT>
                      <a:noFill/>
                    </a:lnT>
                    <a:lnB>
                      <a:noFill/>
                    </a:lnB>
                  </a:tcPr>
                </a:tc>
                <a:tc>
                  <a:txBody>
                    <a:bodyPr/>
                    <a:lstStyle/>
                    <a:p>
                      <a:pPr algn="l" fontAlgn="b"/>
                      <a:r>
                        <a:rPr lang="en-GB" sz="1800" b="0" i="0" u="none" strike="noStrike" dirty="0">
                          <a:solidFill>
                            <a:srgbClr val="000000"/>
                          </a:solidFill>
                          <a:latin typeface="Calibri"/>
                        </a:rPr>
                        <a:t>Demolition</a:t>
                      </a:r>
                    </a:p>
                  </a:txBody>
                  <a:tcPr marL="9525" marR="9525" marT="9526" marB="0" anchor="b">
                    <a:lnL>
                      <a:noFill/>
                    </a:lnL>
                    <a:lnR>
                      <a:noFill/>
                    </a:lnR>
                    <a:lnT>
                      <a:noFill/>
                    </a:lnT>
                    <a:lnB>
                      <a:noFill/>
                    </a:lnB>
                  </a:tcPr>
                </a:tc>
                <a:tc>
                  <a:txBody>
                    <a:bodyPr/>
                    <a:lstStyle/>
                    <a:p>
                      <a:pPr algn="ctr" fontAlgn="b"/>
                      <a:r>
                        <a:rPr lang="en-GB" sz="1800" b="0" i="0" u="none" strike="noStrike">
                          <a:solidFill>
                            <a:srgbClr val="000000"/>
                          </a:solidFill>
                          <a:latin typeface="Calibri"/>
                        </a:rPr>
                        <a:t>2.49</a:t>
                      </a:r>
                    </a:p>
                  </a:txBody>
                  <a:tcPr marL="9525" marR="9525" marT="9526" marB="0" anchor="b">
                    <a:lnL>
                      <a:noFill/>
                    </a:lnL>
                    <a:lnR>
                      <a:noFill/>
                    </a:lnR>
                    <a:lnT>
                      <a:noFill/>
                    </a:lnT>
                    <a:lnB>
                      <a:noFill/>
                    </a:lnB>
                  </a:tcPr>
                </a:tc>
                <a:tc>
                  <a:txBody>
                    <a:bodyPr/>
                    <a:lstStyle/>
                    <a:p>
                      <a:pPr algn="ctr" fontAlgn="b"/>
                      <a:r>
                        <a:rPr lang="en-GB" sz="1800" b="0" i="0" u="none" strike="noStrike" dirty="0">
                          <a:solidFill>
                            <a:srgbClr val="000000"/>
                          </a:solidFill>
                          <a:latin typeface="Calibri"/>
                        </a:rPr>
                        <a:t>0.185</a:t>
                      </a:r>
                    </a:p>
                  </a:txBody>
                  <a:tcPr marL="9525" marR="9525" marT="9526" marB="0" anchor="b">
                    <a:lnL>
                      <a:noFill/>
                    </a:lnL>
                    <a:lnR>
                      <a:noFill/>
                    </a:lnR>
                    <a:lnT>
                      <a:noFill/>
                    </a:lnT>
                    <a:lnB>
                      <a:noFill/>
                    </a:lnB>
                  </a:tcPr>
                </a:tc>
                <a:tc>
                  <a:txBody>
                    <a:bodyPr/>
                    <a:lstStyle/>
                    <a:p>
                      <a:pPr algn="r" fontAlgn="b"/>
                      <a:r>
                        <a:rPr lang="en-GB" sz="1800" b="0" i="0" u="none" strike="noStrike" dirty="0" smtClean="0">
                          <a:solidFill>
                            <a:srgbClr val="000000"/>
                          </a:solidFill>
                          <a:latin typeface="Calibri"/>
                        </a:rPr>
                        <a:t>(-</a:t>
                      </a:r>
                      <a:r>
                        <a:rPr lang="en-GB" sz="1800" b="0" i="0" u="none" strike="noStrike" dirty="0">
                          <a:solidFill>
                            <a:srgbClr val="000000"/>
                          </a:solidFill>
                          <a:latin typeface="Calibri"/>
                        </a:rPr>
                        <a:t>1.25</a:t>
                      </a:r>
                    </a:p>
                  </a:txBody>
                  <a:tcPr marL="9525" marR="9525" marT="9526" marB="0" anchor="b">
                    <a:lnL>
                      <a:noFill/>
                    </a:lnL>
                    <a:lnR>
                      <a:noFill/>
                    </a:lnR>
                    <a:lnT>
                      <a:noFill/>
                    </a:lnT>
                    <a:lnB>
                      <a:noFill/>
                    </a:lnB>
                  </a:tcPr>
                </a:tc>
                <a:tc>
                  <a:txBody>
                    <a:bodyPr/>
                    <a:lstStyle/>
                    <a:p>
                      <a:pPr algn="l" fontAlgn="b"/>
                      <a:r>
                        <a:rPr lang="en-GB" sz="1800" b="0" i="0" u="none" strike="noStrike" dirty="0" smtClean="0">
                          <a:solidFill>
                            <a:srgbClr val="000000"/>
                          </a:solidFill>
                          <a:latin typeface="Calibri"/>
                        </a:rPr>
                        <a:t> , 6.23</a:t>
                      </a:r>
                      <a:r>
                        <a:rPr lang="en-GB" sz="1800" b="0" i="0" u="none" strike="noStrike" dirty="0">
                          <a:solidFill>
                            <a:srgbClr val="000000"/>
                          </a:solidFill>
                          <a:latin typeface="Calibri"/>
                        </a:rPr>
                        <a:t>)</a:t>
                      </a:r>
                    </a:p>
                  </a:txBody>
                  <a:tcPr marL="9525" marR="9525" marT="9526" marB="0" anchor="b">
                    <a:lnL>
                      <a:noFill/>
                    </a:lnL>
                    <a:lnR>
                      <a:noFill/>
                    </a:lnR>
                    <a:lnT>
                      <a:noFill/>
                    </a:lnT>
                    <a:lnB>
                      <a:noFill/>
                    </a:lnB>
                  </a:tcPr>
                </a:tc>
              </a:tr>
              <a:tr h="738364">
                <a:tc>
                  <a:txBody>
                    <a:bodyPr/>
                    <a:lstStyle/>
                    <a:p>
                      <a:pPr algn="l" fontAlgn="b"/>
                      <a:endParaRPr lang="en-GB" sz="1800" b="0" i="0" u="none" strike="noStrike">
                        <a:solidFill>
                          <a:srgbClr val="000000"/>
                        </a:solidFill>
                        <a:latin typeface="Calibri"/>
                      </a:endParaRPr>
                    </a:p>
                  </a:txBody>
                  <a:tcPr marL="9525" marR="9525" marT="9526" marB="0" anchor="b">
                    <a:lnL>
                      <a:noFill/>
                    </a:lnL>
                    <a:lnR>
                      <a:noFill/>
                    </a:lnR>
                    <a:lnT>
                      <a:noFill/>
                    </a:lnT>
                    <a:lnB>
                      <a:noFill/>
                    </a:lnB>
                  </a:tcPr>
                </a:tc>
                <a:tc>
                  <a:txBody>
                    <a:bodyPr/>
                    <a:lstStyle/>
                    <a:p>
                      <a:pPr algn="l" fontAlgn="b"/>
                      <a:r>
                        <a:rPr lang="en-GB" sz="1800" b="0" i="0" u="none" strike="noStrike" dirty="0">
                          <a:solidFill>
                            <a:srgbClr val="9A044B"/>
                          </a:solidFill>
                          <a:latin typeface="Calibri"/>
                        </a:rPr>
                        <a:t>Housing improvement</a:t>
                      </a:r>
                    </a:p>
                  </a:txBody>
                  <a:tcPr marL="9525" marR="9525" marT="9526" marB="0" anchor="b">
                    <a:lnL>
                      <a:noFill/>
                    </a:lnL>
                    <a:lnR>
                      <a:noFill/>
                    </a:lnR>
                    <a:lnT>
                      <a:noFill/>
                    </a:lnT>
                    <a:lnB>
                      <a:noFill/>
                    </a:lnB>
                  </a:tcPr>
                </a:tc>
                <a:tc>
                  <a:txBody>
                    <a:bodyPr/>
                    <a:lstStyle/>
                    <a:p>
                      <a:pPr algn="ctr" fontAlgn="b"/>
                      <a:r>
                        <a:rPr lang="en-GB" sz="1800" b="0" i="0" u="none" strike="noStrike" dirty="0">
                          <a:solidFill>
                            <a:srgbClr val="9A044B"/>
                          </a:solidFill>
                          <a:latin typeface="Calibri"/>
                        </a:rPr>
                        <a:t>2.41</a:t>
                      </a:r>
                    </a:p>
                  </a:txBody>
                  <a:tcPr marL="9525" marR="9525" marT="9526" marB="0" anchor="b">
                    <a:lnL>
                      <a:noFill/>
                    </a:lnL>
                    <a:lnR>
                      <a:noFill/>
                    </a:lnR>
                    <a:lnT>
                      <a:noFill/>
                    </a:lnT>
                    <a:lnB>
                      <a:noFill/>
                    </a:lnB>
                  </a:tcPr>
                </a:tc>
                <a:tc>
                  <a:txBody>
                    <a:bodyPr/>
                    <a:lstStyle/>
                    <a:p>
                      <a:pPr algn="ctr" fontAlgn="b"/>
                      <a:r>
                        <a:rPr lang="en-GB" sz="1800" b="0" i="0" u="none" strike="noStrike" dirty="0" smtClean="0">
                          <a:solidFill>
                            <a:srgbClr val="9A044B"/>
                          </a:solidFill>
                          <a:latin typeface="Calibri"/>
                        </a:rPr>
                        <a:t>0.047*</a:t>
                      </a:r>
                      <a:endParaRPr lang="en-GB" sz="1800" b="0" i="0" u="none" strike="noStrike" dirty="0">
                        <a:solidFill>
                          <a:srgbClr val="9A044B"/>
                        </a:solidFill>
                        <a:latin typeface="Calibri"/>
                      </a:endParaRPr>
                    </a:p>
                  </a:txBody>
                  <a:tcPr marL="9525" marR="9525" marT="9526" marB="0" anchor="b">
                    <a:lnL>
                      <a:noFill/>
                    </a:lnL>
                    <a:lnR>
                      <a:noFill/>
                    </a:lnR>
                    <a:lnT>
                      <a:noFill/>
                    </a:lnT>
                    <a:lnB>
                      <a:noFill/>
                    </a:lnB>
                  </a:tcPr>
                </a:tc>
                <a:tc>
                  <a:txBody>
                    <a:bodyPr/>
                    <a:lstStyle/>
                    <a:p>
                      <a:pPr algn="r" fontAlgn="b"/>
                      <a:r>
                        <a:rPr lang="en-GB" sz="1800" b="0" i="0" u="none" strike="noStrike" dirty="0" smtClean="0">
                          <a:solidFill>
                            <a:srgbClr val="9A044B"/>
                          </a:solidFill>
                          <a:latin typeface="Calibri"/>
                        </a:rPr>
                        <a:t>(0.03</a:t>
                      </a:r>
                      <a:endParaRPr lang="en-GB" sz="1800" b="0" i="0" u="none" strike="noStrike" dirty="0">
                        <a:solidFill>
                          <a:srgbClr val="9A044B"/>
                        </a:solidFill>
                        <a:latin typeface="Calibri"/>
                      </a:endParaRPr>
                    </a:p>
                  </a:txBody>
                  <a:tcPr marL="9525" marR="9525" marT="9526" marB="0" anchor="b">
                    <a:lnL>
                      <a:noFill/>
                    </a:lnL>
                    <a:lnR>
                      <a:noFill/>
                    </a:lnR>
                    <a:lnT>
                      <a:noFill/>
                    </a:lnT>
                    <a:lnB>
                      <a:noFill/>
                    </a:lnB>
                  </a:tcPr>
                </a:tc>
                <a:tc>
                  <a:txBody>
                    <a:bodyPr/>
                    <a:lstStyle/>
                    <a:p>
                      <a:pPr algn="l" fontAlgn="b"/>
                      <a:r>
                        <a:rPr lang="en-GB" sz="1800" b="0" i="0" u="none" strike="noStrike" dirty="0" smtClean="0">
                          <a:solidFill>
                            <a:srgbClr val="9A044B"/>
                          </a:solidFill>
                          <a:latin typeface="Calibri"/>
                        </a:rPr>
                        <a:t> , 4.80</a:t>
                      </a:r>
                      <a:r>
                        <a:rPr lang="en-GB" sz="1800" b="0" i="0" u="none" strike="noStrike" dirty="0">
                          <a:solidFill>
                            <a:srgbClr val="9A044B"/>
                          </a:solidFill>
                          <a:latin typeface="Calibri"/>
                        </a:rPr>
                        <a:t>)</a:t>
                      </a:r>
                    </a:p>
                  </a:txBody>
                  <a:tcPr marL="9525" marR="9525" marT="9526" marB="0" anchor="b">
                    <a:lnL>
                      <a:noFill/>
                    </a:lnL>
                    <a:lnR>
                      <a:noFill/>
                    </a:lnR>
                    <a:lnT>
                      <a:noFill/>
                    </a:lnT>
                    <a:lnB>
                      <a:noFill/>
                    </a:lnB>
                  </a:tcPr>
                </a:tc>
              </a:tr>
            </a:tbl>
          </a:graphicData>
        </a:graphic>
      </p:graphicFrame>
      <p:graphicFrame>
        <p:nvGraphicFramePr>
          <p:cNvPr id="4" name="Table 3"/>
          <p:cNvGraphicFramePr>
            <a:graphicFrameLocks noGrp="1"/>
          </p:cNvGraphicFramePr>
          <p:nvPr/>
        </p:nvGraphicFramePr>
        <p:xfrm>
          <a:off x="323850" y="5876925"/>
          <a:ext cx="8569325" cy="558800"/>
        </p:xfrm>
        <a:graphic>
          <a:graphicData uri="http://schemas.openxmlformats.org/drawingml/2006/table">
            <a:tbl>
              <a:tblPr/>
              <a:tblGrid>
                <a:gridCol w="8569325"/>
              </a:tblGrid>
              <a:tr h="558800">
                <a:tc>
                  <a:txBody>
                    <a:bodyPr/>
                    <a:lstStyle/>
                    <a:p>
                      <a:pPr algn="l" fontAlgn="b"/>
                      <a:r>
                        <a:rPr lang="en-GB" sz="1800" b="0" i="1" u="none" strike="noStrike" dirty="0">
                          <a:solidFill>
                            <a:srgbClr val="000000"/>
                          </a:solidFill>
                          <a:latin typeface="Calibri"/>
                        </a:rPr>
                        <a:t>Adjusted for </a:t>
                      </a:r>
                      <a:endParaRPr lang="en-GB" sz="1800" b="0" i="1" u="none" strike="noStrike" dirty="0" smtClean="0">
                        <a:solidFill>
                          <a:srgbClr val="000000"/>
                        </a:solidFill>
                        <a:latin typeface="Calibri"/>
                      </a:endParaRPr>
                    </a:p>
                    <a:p>
                      <a:pPr algn="l" fontAlgn="b"/>
                      <a:r>
                        <a:rPr lang="en-GB" sz="1800" b="0" i="1" u="none" strike="noStrike" dirty="0" smtClean="0">
                          <a:solidFill>
                            <a:srgbClr val="000000"/>
                          </a:solidFill>
                          <a:latin typeface="Calibri"/>
                        </a:rPr>
                        <a:t>age</a:t>
                      </a:r>
                      <a:r>
                        <a:rPr lang="en-GB" sz="1800" b="0" i="1" u="none" strike="noStrike" dirty="0">
                          <a:solidFill>
                            <a:srgbClr val="000000"/>
                          </a:solidFill>
                          <a:latin typeface="Calibri"/>
                        </a:rPr>
                        <a:t>, gender, tenure, household, ethnicity, building type, education, baseline SF12 score</a:t>
                      </a:r>
                    </a:p>
                  </a:txBody>
                  <a:tcPr marL="9525" marR="9525" marT="9536"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6205061"/>
              </p:ext>
            </p:extLst>
          </p:nvPr>
        </p:nvGraphicFramePr>
        <p:xfrm>
          <a:off x="395288" y="333375"/>
          <a:ext cx="8280400" cy="741363"/>
        </p:xfrm>
        <a:graphic>
          <a:graphicData uri="http://schemas.openxmlformats.org/drawingml/2006/table">
            <a:tbl>
              <a:tblPr/>
              <a:tblGrid>
                <a:gridCol w="8280400"/>
              </a:tblGrid>
              <a:tr h="741363">
                <a:tc>
                  <a:txBody>
                    <a:bodyPr/>
                    <a:lstStyle/>
                    <a:p>
                      <a:pPr algn="ctr" fontAlgn="b"/>
                      <a:r>
                        <a:rPr lang="en-GB" sz="2400" b="1" i="0" u="none" strike="noStrike" dirty="0" smtClean="0">
                          <a:solidFill>
                            <a:srgbClr val="008080"/>
                          </a:solidFill>
                          <a:latin typeface="Calibri"/>
                        </a:rPr>
                        <a:t>Longitudinal</a:t>
                      </a:r>
                      <a:r>
                        <a:rPr lang="en-GB" sz="2400" b="1" i="0" u="none" strike="noStrike" baseline="0" dirty="0" smtClean="0">
                          <a:solidFill>
                            <a:srgbClr val="008080"/>
                          </a:solidFill>
                          <a:latin typeface="Calibri"/>
                        </a:rPr>
                        <a:t> h</a:t>
                      </a:r>
                      <a:r>
                        <a:rPr lang="en-GB" sz="2400" b="1" i="0" u="none" strike="noStrike" dirty="0" smtClean="0">
                          <a:solidFill>
                            <a:srgbClr val="008080"/>
                          </a:solidFill>
                          <a:latin typeface="Calibri"/>
                        </a:rPr>
                        <a:t>ealth impacts on ‘</a:t>
                      </a:r>
                      <a:r>
                        <a:rPr lang="en-GB" sz="2400" b="1" i="0" u="none" strike="noStrike" dirty="0" err="1" smtClean="0">
                          <a:solidFill>
                            <a:srgbClr val="008080"/>
                          </a:solidFill>
                          <a:latin typeface="Calibri"/>
                        </a:rPr>
                        <a:t>Remainers</a:t>
                      </a:r>
                      <a:r>
                        <a:rPr lang="en-GB" sz="2400" b="1" i="0" u="none" strike="noStrike" dirty="0" smtClean="0">
                          <a:solidFill>
                            <a:srgbClr val="008080"/>
                          </a:solidFill>
                          <a:latin typeface="Calibri"/>
                        </a:rPr>
                        <a:t>’ after 2 years</a:t>
                      </a:r>
                    </a:p>
                    <a:p>
                      <a:pPr algn="ctr" fontAlgn="b"/>
                      <a:r>
                        <a:rPr lang="en-GB" sz="2400" b="0" i="0" u="none" strike="noStrike" dirty="0" smtClean="0">
                          <a:solidFill>
                            <a:srgbClr val="008080"/>
                          </a:solidFill>
                          <a:latin typeface="Calibri"/>
                        </a:rPr>
                        <a:t>Multiple</a:t>
                      </a:r>
                      <a:r>
                        <a:rPr lang="en-GB" sz="2400" b="0" i="0" u="none" strike="noStrike" baseline="0" dirty="0" smtClean="0">
                          <a:solidFill>
                            <a:srgbClr val="008080"/>
                          </a:solidFill>
                          <a:latin typeface="Calibri"/>
                        </a:rPr>
                        <a:t> regression, m</a:t>
                      </a:r>
                      <a:r>
                        <a:rPr lang="en-GB" sz="2400" b="0" i="0" u="none" strike="noStrike" dirty="0" smtClean="0">
                          <a:solidFill>
                            <a:srgbClr val="008080"/>
                          </a:solidFill>
                          <a:latin typeface="Calibri"/>
                        </a:rPr>
                        <a:t>ean</a:t>
                      </a:r>
                      <a:r>
                        <a:rPr lang="en-GB" sz="2400" b="0" i="0" u="none" strike="noStrike" baseline="0" dirty="0" smtClean="0">
                          <a:solidFill>
                            <a:srgbClr val="008080"/>
                          </a:solidFill>
                          <a:latin typeface="Calibri"/>
                        </a:rPr>
                        <a:t> SF12v2: Higher = Better</a:t>
                      </a:r>
                      <a:endParaRPr lang="en-GB" sz="2400" b="0" i="0" u="none" strike="noStrike" dirty="0">
                        <a:solidFill>
                          <a:srgbClr val="008080"/>
                        </a:solidFill>
                        <a:latin typeface="Calibri"/>
                      </a:endParaRPr>
                    </a:p>
                  </a:txBody>
                  <a:tcPr marL="9214" marR="9214" marT="9223"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4950" y="274638"/>
            <a:ext cx="8686800" cy="1282700"/>
          </a:xfrm>
        </p:spPr>
        <p:txBody>
          <a:bodyPr/>
          <a:lstStyle/>
          <a:p>
            <a:pPr eaLnBrk="1" hangingPunct="1"/>
            <a:r>
              <a:rPr lang="en-GB" sz="2800" b="1" i="1" smtClean="0">
                <a:solidFill>
                  <a:srgbClr val="008080"/>
                </a:solidFill>
              </a:rPr>
              <a:t>What I’ll cover</a:t>
            </a:r>
            <a:endParaRPr lang="en-US" sz="2800" b="1" smtClean="0">
              <a:solidFill>
                <a:srgbClr val="008080"/>
              </a:solidFill>
            </a:endParaRPr>
          </a:p>
        </p:txBody>
      </p:sp>
      <p:sp>
        <p:nvSpPr>
          <p:cNvPr id="10243" name="Rectangle 3"/>
          <p:cNvSpPr>
            <a:spLocks noGrp="1" noChangeArrowheads="1"/>
          </p:cNvSpPr>
          <p:nvPr>
            <p:ph type="body" idx="1"/>
          </p:nvPr>
        </p:nvSpPr>
        <p:spPr>
          <a:xfrm>
            <a:off x="1219200" y="1484313"/>
            <a:ext cx="6705600" cy="5113337"/>
          </a:xfrm>
        </p:spPr>
        <p:txBody>
          <a:bodyPr/>
          <a:lstStyle/>
          <a:p>
            <a:pPr eaLnBrk="1" hangingPunct="1">
              <a:buFontTx/>
              <a:buNone/>
              <a:defRPr/>
            </a:pPr>
            <a:endParaRPr lang="en-US" sz="900" dirty="0" smtClean="0"/>
          </a:p>
          <a:p>
            <a:pPr eaLnBrk="1" hangingPunct="1">
              <a:buFontTx/>
              <a:buNone/>
              <a:defRPr/>
            </a:pPr>
            <a:endParaRPr lang="en-US" sz="1600" dirty="0" smtClean="0"/>
          </a:p>
          <a:p>
            <a:pPr marL="3175" indent="15875" eaLnBrk="1" hangingPunct="1">
              <a:defRPr/>
            </a:pPr>
            <a:r>
              <a:rPr lang="en-GB" sz="1600" dirty="0" smtClean="0"/>
              <a:t> </a:t>
            </a:r>
            <a:r>
              <a:rPr lang="en-GB" sz="1600" dirty="0" smtClean="0">
                <a:solidFill>
                  <a:schemeClr val="bg1">
                    <a:lumMod val="95000"/>
                  </a:schemeClr>
                </a:solidFill>
              </a:rPr>
              <a:t>Background: ‘little or no impact’</a:t>
            </a: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solidFill>
                  <a:schemeClr val="bg1">
                    <a:lumMod val="95000"/>
                  </a:schemeClr>
                </a:solidFill>
              </a:rPr>
              <a:t> Introduce </a:t>
            </a:r>
            <a:r>
              <a:rPr lang="en-GB" sz="1600" dirty="0" err="1" smtClean="0">
                <a:solidFill>
                  <a:schemeClr val="bg1">
                    <a:lumMod val="95000"/>
                  </a:schemeClr>
                </a:solidFill>
              </a:rPr>
              <a:t>GoWell</a:t>
            </a:r>
            <a:endParaRPr lang="en-GB" sz="1600" dirty="0" smtClean="0">
              <a:solidFill>
                <a:schemeClr val="bg1">
                  <a:lumMod val="95000"/>
                </a:schemeClr>
              </a:solidFill>
            </a:endParaRP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solidFill>
                  <a:schemeClr val="bg1">
                    <a:lumMod val="95000"/>
                  </a:schemeClr>
                </a:solidFill>
              </a:rPr>
              <a:t> Quantitative longitudinal and cross-sectional findings</a:t>
            </a: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t> Qualitative and mixed methods findings</a:t>
            </a:r>
            <a:endParaRPr lang="en-GB" sz="400" dirty="0" smtClean="0"/>
          </a:p>
          <a:p>
            <a:pPr marL="3175" indent="15875" eaLnBrk="1" hangingPunct="1">
              <a:buFontTx/>
              <a:buNone/>
              <a:defRPr/>
            </a:pPr>
            <a:endParaRPr lang="en-GB" sz="1800" dirty="0" smtClean="0"/>
          </a:p>
          <a:p>
            <a:pPr marL="3175" indent="15875" eaLnBrk="1" hangingPunct="1">
              <a:buFontTx/>
              <a:buNone/>
              <a:defRPr/>
            </a:pPr>
            <a:endParaRPr lang="en-US" sz="1800" dirty="0" smtClean="0"/>
          </a:p>
          <a:p>
            <a:pPr eaLnBrk="1" hangingPunct="1">
              <a:buFontTx/>
              <a:buNone/>
              <a:defRPr/>
            </a:pPr>
            <a:endParaRPr lang="en-GB" dirty="0" smtClean="0"/>
          </a:p>
        </p:txBody>
      </p:sp>
    </p:spTree>
    <p:extLst>
      <p:ext uri="{BB962C8B-B14F-4D97-AF65-F5344CB8AC3E}">
        <p14:creationId xmlns:p14="http://schemas.microsoft.com/office/powerpoint/2010/main" val="29007240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85800" y="1143000"/>
            <a:ext cx="7772400" cy="2133600"/>
          </a:xfrm>
        </p:spPr>
        <p:txBody>
          <a:bodyPr/>
          <a:lstStyle/>
          <a:p>
            <a:pPr eaLnBrk="1" hangingPunct="1"/>
            <a:r>
              <a:rPr lang="en-US" sz="2800" b="1" smtClean="0">
                <a:solidFill>
                  <a:srgbClr val="008080"/>
                </a:solidFill>
              </a:rPr>
              <a:t>Can neighbourhood demolition really be a low impact public health intervention? Complex findings from a UK natural experiment evaluation</a:t>
            </a:r>
            <a:endParaRPr lang="en-GB" sz="2800" b="1" smtClean="0">
              <a:solidFill>
                <a:srgbClr val="008080"/>
              </a:solidFill>
            </a:endParaRPr>
          </a:p>
        </p:txBody>
      </p:sp>
      <p:sp>
        <p:nvSpPr>
          <p:cNvPr id="5123" name="Rectangle 5"/>
          <p:cNvSpPr>
            <a:spLocks noGrp="1" noChangeArrowheads="1"/>
          </p:cNvSpPr>
          <p:nvPr>
            <p:ph type="subTitle" idx="1"/>
          </p:nvPr>
        </p:nvSpPr>
        <p:spPr>
          <a:xfrm>
            <a:off x="990600" y="4800600"/>
            <a:ext cx="7162800" cy="2057400"/>
          </a:xfrm>
        </p:spPr>
        <p:txBody>
          <a:bodyPr/>
          <a:lstStyle/>
          <a:p>
            <a:pPr eaLnBrk="1" hangingPunct="1"/>
            <a:r>
              <a:rPr lang="en-US" sz="2000" b="1" smtClean="0"/>
              <a:t>M Egan* on behalf of GoWell</a:t>
            </a:r>
            <a:endParaRPr lang="en-US" sz="1400" smtClean="0">
              <a:latin typeface="Verdana" panose="020B0604030504040204" pitchFamily="34" charset="0"/>
            </a:endParaRPr>
          </a:p>
          <a:p>
            <a:pPr eaLnBrk="1" hangingPunct="1"/>
            <a:endParaRPr lang="en-US" sz="1400" smtClean="0">
              <a:latin typeface="Verdana" panose="020B0604030504040204" pitchFamily="34" charset="0"/>
            </a:endParaRPr>
          </a:p>
          <a:p>
            <a:pPr eaLnBrk="1" hangingPunct="1"/>
            <a:r>
              <a:rPr lang="en-US" sz="1200" smtClean="0">
                <a:latin typeface="Verdana" panose="020B0604030504040204" pitchFamily="34" charset="0"/>
              </a:rPr>
              <a:t>* London School of Hygiene &amp; Tropical Medicine</a:t>
            </a:r>
            <a:endParaRPr lang="en-GB" sz="2000" b="1" smtClean="0"/>
          </a:p>
          <a:p>
            <a:pPr eaLnBrk="1" hangingPunct="1"/>
            <a:endParaRPr lang="en-GB" sz="2000" b="1" smtClean="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4950" y="274638"/>
            <a:ext cx="8686800" cy="1282700"/>
          </a:xfrm>
        </p:spPr>
        <p:txBody>
          <a:bodyPr/>
          <a:lstStyle/>
          <a:p>
            <a:pPr eaLnBrk="1" hangingPunct="1"/>
            <a:r>
              <a:rPr lang="en-GB" sz="2800" b="1" smtClean="0">
                <a:solidFill>
                  <a:srgbClr val="008080"/>
                </a:solidFill>
              </a:rPr>
              <a:t>GoWell qualitative study of residents just before relocation from demolition area (n=24)</a:t>
            </a:r>
            <a:endParaRPr lang="en-US" sz="2800" b="1" smtClean="0">
              <a:solidFill>
                <a:srgbClr val="008080"/>
              </a:solidFill>
            </a:endParaRPr>
          </a:p>
        </p:txBody>
      </p:sp>
      <p:sp>
        <p:nvSpPr>
          <p:cNvPr id="10243" name="Rectangle 3"/>
          <p:cNvSpPr>
            <a:spLocks noGrp="1" noChangeArrowheads="1"/>
          </p:cNvSpPr>
          <p:nvPr>
            <p:ph type="body" idx="1"/>
          </p:nvPr>
        </p:nvSpPr>
        <p:spPr>
          <a:xfrm>
            <a:off x="611188" y="1484313"/>
            <a:ext cx="8064500" cy="4968875"/>
          </a:xfrm>
        </p:spPr>
        <p:txBody>
          <a:bodyPr/>
          <a:lstStyle/>
          <a:p>
            <a:pPr marL="3175" indent="15875" eaLnBrk="1" hangingPunct="1">
              <a:buFontTx/>
              <a:buNone/>
            </a:pPr>
            <a:r>
              <a:rPr lang="en-GB" sz="1800" b="1" dirty="0" smtClean="0"/>
              <a:t>Residents' perceive health affected by</a:t>
            </a:r>
          </a:p>
          <a:p>
            <a:pPr marL="3175" indent="15875" eaLnBrk="1" hangingPunct="1"/>
            <a:r>
              <a:rPr lang="en-GB" sz="1800" dirty="0" smtClean="0"/>
              <a:t> Poor housing</a:t>
            </a:r>
          </a:p>
          <a:p>
            <a:pPr marL="403225" lvl="1" indent="15875" eaLnBrk="1" hangingPunct="1"/>
            <a:r>
              <a:rPr lang="en-GB" sz="1600" dirty="0" smtClean="0"/>
              <a:t> Damp</a:t>
            </a:r>
          </a:p>
          <a:p>
            <a:pPr marL="403225" lvl="1" indent="15875" eaLnBrk="1" hangingPunct="1"/>
            <a:r>
              <a:rPr lang="en-GB" sz="1600" dirty="0" smtClean="0"/>
              <a:t> Expensive to heat</a:t>
            </a:r>
          </a:p>
          <a:p>
            <a:pPr marL="403225" lvl="1" indent="15875" eaLnBrk="1" hangingPunct="1"/>
            <a:r>
              <a:rPr lang="en-GB" sz="1600" dirty="0" smtClean="0"/>
              <a:t> Lack of space</a:t>
            </a:r>
          </a:p>
          <a:p>
            <a:pPr marL="403225" lvl="1" indent="15875" eaLnBrk="1" hangingPunct="1"/>
            <a:r>
              <a:rPr lang="en-GB" sz="1600" dirty="0" smtClean="0"/>
              <a:t> Poor kitchen/cooking facilities</a:t>
            </a:r>
          </a:p>
          <a:p>
            <a:pPr marL="403225" lvl="1" indent="15875" eaLnBrk="1" hangingPunct="1"/>
            <a:r>
              <a:rPr lang="en-GB" sz="1600" dirty="0" smtClean="0"/>
              <a:t> Lack of garden</a:t>
            </a:r>
          </a:p>
          <a:p>
            <a:pPr marL="403225" lvl="1" indent="15875" eaLnBrk="1" hangingPunct="1"/>
            <a:r>
              <a:rPr lang="en-GB" sz="1600" dirty="0" smtClean="0"/>
              <a:t> Feeling ashamed</a:t>
            </a:r>
          </a:p>
          <a:p>
            <a:pPr marL="3175" indent="15875" eaLnBrk="1" hangingPunct="1"/>
            <a:endParaRPr lang="en-GB" sz="1800" dirty="0" smtClean="0"/>
          </a:p>
          <a:p>
            <a:pPr marL="3175" indent="15875" eaLnBrk="1" hangingPunct="1"/>
            <a:r>
              <a:rPr lang="en-GB" sz="1800" dirty="0" smtClean="0"/>
              <a:t> Poor neighbourhood</a:t>
            </a:r>
          </a:p>
          <a:p>
            <a:pPr marL="403225" lvl="1" indent="15875" eaLnBrk="1" hangingPunct="1"/>
            <a:r>
              <a:rPr lang="en-GB" sz="1400" dirty="0" smtClean="0"/>
              <a:t> </a:t>
            </a:r>
            <a:r>
              <a:rPr lang="en-GB" sz="1600" dirty="0" smtClean="0"/>
              <a:t>Bad reputation/shame</a:t>
            </a:r>
          </a:p>
          <a:p>
            <a:pPr marL="403225" lvl="1" indent="15875" eaLnBrk="1" hangingPunct="1"/>
            <a:r>
              <a:rPr lang="en-GB" sz="1600" dirty="0" smtClean="0"/>
              <a:t> Crime / fear of crime (including racism)</a:t>
            </a:r>
          </a:p>
          <a:p>
            <a:pPr marL="403225" lvl="1" indent="15875" eaLnBrk="1" hangingPunct="1"/>
            <a:r>
              <a:rPr lang="en-GB" sz="1600" dirty="0" smtClean="0"/>
              <a:t> Cultural norms encourage unhealthy lifestyle</a:t>
            </a:r>
            <a:endParaRPr lang="en-GB" sz="1400" dirty="0" smtClean="0"/>
          </a:p>
          <a:p>
            <a:pPr marL="3175" indent="15875" eaLnBrk="1" hangingPunct="1"/>
            <a:endParaRPr lang="en-GB" sz="1800" dirty="0" smtClean="0"/>
          </a:p>
          <a:p>
            <a:pPr marL="3175" indent="15875" eaLnBrk="1" hangingPunct="1"/>
            <a:r>
              <a:rPr lang="en-GB" sz="1800" dirty="0" smtClean="0"/>
              <a:t> </a:t>
            </a:r>
            <a:r>
              <a:rPr lang="en-GB" sz="1800" b="1" dirty="0" smtClean="0"/>
              <a:t>Other - especially childhood, family and</a:t>
            </a:r>
          </a:p>
          <a:p>
            <a:pPr marL="403225" lvl="1" indent="15875" eaLnBrk="1" hangingPunct="1">
              <a:buFontTx/>
              <a:buNone/>
            </a:pPr>
            <a:r>
              <a:rPr lang="en-GB" sz="1800" b="1" dirty="0" smtClean="0"/>
              <a:t>relationship problems (lots of these!)</a:t>
            </a:r>
          </a:p>
          <a:p>
            <a:pPr marL="3175" indent="15875" eaLnBrk="1" hangingPunct="1">
              <a:buFontTx/>
              <a:buNone/>
            </a:pPr>
            <a:endParaRPr lang="en-GB" sz="1800" dirty="0" smtClean="0"/>
          </a:p>
          <a:p>
            <a:pPr marL="3175" indent="15875" eaLnBrk="1" hangingPunct="1">
              <a:buFontTx/>
              <a:buNone/>
            </a:pPr>
            <a:endParaRPr lang="en-GB" sz="1800" dirty="0" smtClean="0"/>
          </a:p>
        </p:txBody>
      </p:sp>
      <p:sp>
        <p:nvSpPr>
          <p:cNvPr id="2" name="Rectangle 1"/>
          <p:cNvSpPr/>
          <p:nvPr/>
        </p:nvSpPr>
        <p:spPr>
          <a:xfrm>
            <a:off x="6172200" y="2133600"/>
            <a:ext cx="2503488"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24600" y="2362200"/>
            <a:ext cx="2209800" cy="646331"/>
          </a:xfrm>
          <a:prstGeom prst="rect">
            <a:avLst/>
          </a:prstGeom>
          <a:noFill/>
        </p:spPr>
        <p:txBody>
          <a:bodyPr wrap="square" rtlCol="0">
            <a:spAutoFit/>
          </a:bodyPr>
          <a:lstStyle/>
          <a:p>
            <a:r>
              <a:rPr lang="en-GB" dirty="0" err="1" smtClean="0"/>
              <a:t>Indepth</a:t>
            </a:r>
            <a:r>
              <a:rPr lang="en-GB" dirty="0" smtClean="0"/>
              <a:t> interviews with adult residents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4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34950" y="274638"/>
            <a:ext cx="8686800" cy="1282700"/>
          </a:xfrm>
        </p:spPr>
        <p:txBody>
          <a:bodyPr/>
          <a:lstStyle/>
          <a:p>
            <a:pPr eaLnBrk="1" hangingPunct="1"/>
            <a:r>
              <a:rPr lang="en-GB" sz="2800" b="1" dirty="0" err="1" smtClean="0">
                <a:solidFill>
                  <a:srgbClr val="008080"/>
                </a:solidFill>
              </a:rPr>
              <a:t>GoWell</a:t>
            </a:r>
            <a:r>
              <a:rPr lang="en-GB" sz="2800" b="1" dirty="0" smtClean="0">
                <a:solidFill>
                  <a:srgbClr val="008080"/>
                </a:solidFill>
              </a:rPr>
              <a:t> qualitative study of residents just before relocation from demolition area (n=24)</a:t>
            </a:r>
            <a:endParaRPr lang="en-US" sz="2800" b="1" dirty="0" smtClean="0">
              <a:solidFill>
                <a:srgbClr val="008080"/>
              </a:solidFill>
            </a:endParaRPr>
          </a:p>
        </p:txBody>
      </p:sp>
      <p:sp>
        <p:nvSpPr>
          <p:cNvPr id="45059" name="Rectangle 3"/>
          <p:cNvSpPr>
            <a:spLocks noGrp="1" noChangeArrowheads="1"/>
          </p:cNvSpPr>
          <p:nvPr>
            <p:ph type="body" idx="1"/>
          </p:nvPr>
        </p:nvSpPr>
        <p:spPr>
          <a:xfrm>
            <a:off x="4578350" y="1836740"/>
            <a:ext cx="3592739" cy="3624262"/>
          </a:xfrm>
        </p:spPr>
        <p:txBody>
          <a:bodyPr/>
          <a:lstStyle/>
          <a:p>
            <a:pPr marL="3175" indent="15875" eaLnBrk="1" hangingPunct="1">
              <a:buFontTx/>
              <a:buNone/>
            </a:pPr>
            <a:r>
              <a:rPr lang="en-GB" sz="2000" b="1" dirty="0" smtClean="0">
                <a:solidFill>
                  <a:srgbClr val="008080"/>
                </a:solidFill>
              </a:rPr>
              <a:t>Feedback loops</a:t>
            </a:r>
          </a:p>
          <a:p>
            <a:pPr marL="3175" indent="15875" eaLnBrk="1" hangingPunct="1">
              <a:buFontTx/>
              <a:buNone/>
            </a:pPr>
            <a:endParaRPr lang="en-GB" sz="1800" b="1" dirty="0"/>
          </a:p>
          <a:p>
            <a:pPr marL="3175" indent="15875" eaLnBrk="1" hangingPunct="1">
              <a:buFontTx/>
              <a:buNone/>
            </a:pPr>
            <a:r>
              <a:rPr lang="en-GB" sz="1800" b="1" dirty="0" smtClean="0"/>
              <a:t>Furthermore, residents believe that poor health contributes further to their poor quality of life, social isolation and lack of opportunities.</a:t>
            </a:r>
          </a:p>
          <a:p>
            <a:pPr marL="3175" indent="15875" eaLnBrk="1" hangingPunct="1">
              <a:buFontTx/>
              <a:buNone/>
            </a:pPr>
            <a:endParaRPr lang="en-GB" sz="1800" b="1" dirty="0" smtClean="0"/>
          </a:p>
          <a:p>
            <a:pPr marL="3175" indent="15875" eaLnBrk="1" hangingPunct="1">
              <a:buFontTx/>
              <a:buNone/>
            </a:pPr>
            <a:r>
              <a:rPr lang="en-GB" sz="1800" b="1" dirty="0" smtClean="0"/>
              <a:t>Health problems also lead to other health problems </a:t>
            </a:r>
          </a:p>
          <a:p>
            <a:pPr marL="3175" indent="15875" eaLnBrk="1" hangingPunct="1">
              <a:buFontTx/>
              <a:buNone/>
            </a:pPr>
            <a:endParaRPr lang="en-GB" sz="1800" b="1" dirty="0"/>
          </a:p>
          <a:p>
            <a:pPr marL="3175" indent="15875" eaLnBrk="1" hangingPunct="1">
              <a:buFontTx/>
              <a:buNone/>
            </a:pPr>
            <a:endParaRPr lang="en-GB" sz="1800" dirty="0" smtClean="0"/>
          </a:p>
          <a:p>
            <a:pPr marL="3175" indent="15875" eaLnBrk="1" hangingPunct="1">
              <a:buFontTx/>
              <a:buNone/>
            </a:pPr>
            <a:endParaRPr lang="en-GB" sz="1800" dirty="0" smtClean="0"/>
          </a:p>
        </p:txBody>
      </p:sp>
      <p:sp>
        <p:nvSpPr>
          <p:cNvPr id="4" name="Rounded Rectangle 3"/>
          <p:cNvSpPr/>
          <p:nvPr/>
        </p:nvSpPr>
        <p:spPr bwMode="auto">
          <a:xfrm>
            <a:off x="762000" y="1574347"/>
            <a:ext cx="2952750" cy="3683453"/>
          </a:xfrm>
          <a:prstGeom prst="roundRect">
            <a:avLst/>
          </a:prstGeom>
          <a:solidFill>
            <a:schemeClr val="accent2">
              <a:lumMod val="20000"/>
              <a:lumOff val="80000"/>
            </a:schemeClr>
          </a:solidFill>
          <a:ln w="50800" cap="flat" cmpd="sng" algn="ctr">
            <a:solidFill>
              <a:srgbClr val="00B0F0"/>
            </a:solidFill>
            <a:prstDash val="solid"/>
            <a:round/>
            <a:headEnd type="none" w="med" len="med"/>
            <a:tailEnd type="none" w="med" len="med"/>
          </a:ln>
          <a:effectLst/>
        </p:spPr>
        <p:txBody>
          <a:bodyPr wrap="none" anchor="ctr"/>
          <a:lstStyle/>
          <a:p>
            <a:pPr algn="ctr">
              <a:defRPr/>
            </a:pPr>
            <a:endParaRPr lang="en-US" sz="2400">
              <a:latin typeface="Times" pitchFamily="18" charset="0"/>
            </a:endParaRPr>
          </a:p>
        </p:txBody>
      </p:sp>
      <p:sp>
        <p:nvSpPr>
          <p:cNvPr id="5" name="TextBox 4"/>
          <p:cNvSpPr txBox="1"/>
          <p:nvPr/>
        </p:nvSpPr>
        <p:spPr>
          <a:xfrm>
            <a:off x="1066800" y="1836740"/>
            <a:ext cx="2736850" cy="3539430"/>
          </a:xfrm>
          <a:prstGeom prst="rect">
            <a:avLst/>
          </a:prstGeom>
          <a:noFill/>
        </p:spPr>
        <p:txBody>
          <a:bodyPr>
            <a:spAutoFit/>
          </a:bodyPr>
          <a:lstStyle/>
          <a:p>
            <a:pPr eaLnBrk="1" hangingPunct="1">
              <a:defRPr/>
            </a:pPr>
            <a:r>
              <a:rPr lang="en-GB" sz="1600" b="1" dirty="0">
                <a:latin typeface="+mn-lt"/>
              </a:rPr>
              <a:t>Health issues</a:t>
            </a:r>
          </a:p>
          <a:p>
            <a:pPr eaLnBrk="1" hangingPunct="1">
              <a:defRPr/>
            </a:pPr>
            <a:endParaRPr lang="en-GB" sz="1600" b="1" dirty="0">
              <a:latin typeface="+mn-lt"/>
            </a:endParaRPr>
          </a:p>
          <a:p>
            <a:pPr eaLnBrk="1" hangingPunct="1">
              <a:buFont typeface="Arial" pitchFamily="34" charset="0"/>
              <a:buChar char="•"/>
              <a:defRPr/>
            </a:pPr>
            <a:r>
              <a:rPr lang="en-GB" sz="1600" b="1" dirty="0">
                <a:latin typeface="+mn-lt"/>
              </a:rPr>
              <a:t> </a:t>
            </a:r>
            <a:r>
              <a:rPr lang="en-GB" sz="1600" dirty="0">
                <a:latin typeface="+mn-lt"/>
              </a:rPr>
              <a:t>Asthma/eczema</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Various chronic illness</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Depression, </a:t>
            </a:r>
            <a:r>
              <a:rPr lang="en-GB" sz="1600" dirty="0" smtClean="0">
                <a:latin typeface="+mn-lt"/>
              </a:rPr>
              <a:t>anxiety</a:t>
            </a:r>
            <a:endParaRPr lang="en-GB" sz="1600" dirty="0">
              <a:latin typeface="+mn-lt"/>
            </a:endParaRP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Health behaviours</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Injury (from assault</a:t>
            </a:r>
            <a:r>
              <a:rPr lang="en-GB" sz="1600" dirty="0" smtClean="0">
                <a:latin typeface="+mn-lt"/>
              </a:rPr>
              <a:t>)</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dirty="0">
                <a:latin typeface="+mn-lt"/>
              </a:rPr>
              <a:t> </a:t>
            </a:r>
            <a:r>
              <a:rPr lang="en-GB" sz="1600" dirty="0" smtClean="0">
                <a:latin typeface="+mn-lt"/>
              </a:rPr>
              <a:t>HIV</a:t>
            </a:r>
            <a:endParaRPr lang="en-GB" sz="1600" dirty="0">
              <a:latin typeface="+mn-lt"/>
            </a:endParaRPr>
          </a:p>
          <a:p>
            <a:pPr eaLnBrk="1" hangingPunct="1">
              <a:buFont typeface="Arial" pitchFamily="34" charset="0"/>
              <a:buChar char="•"/>
              <a:defRPr/>
            </a:pPr>
            <a:endParaRPr lang="en-US" sz="1600" b="1" dirty="0">
              <a:latin typeface="+mn-lt"/>
            </a:endParaRPr>
          </a:p>
        </p:txBody>
      </p:sp>
    </p:spTree>
    <p:extLst>
      <p:ext uri="{BB962C8B-B14F-4D97-AF65-F5344CB8AC3E}">
        <p14:creationId xmlns:p14="http://schemas.microsoft.com/office/powerpoint/2010/main" val="41934246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34950" y="274638"/>
            <a:ext cx="8686800" cy="1282700"/>
          </a:xfrm>
        </p:spPr>
        <p:txBody>
          <a:bodyPr/>
          <a:lstStyle/>
          <a:p>
            <a:pPr eaLnBrk="1" hangingPunct="1"/>
            <a:r>
              <a:rPr lang="en-GB" sz="2800" b="1" dirty="0" err="1" smtClean="0">
                <a:solidFill>
                  <a:srgbClr val="008080"/>
                </a:solidFill>
              </a:rPr>
              <a:t>GoWell</a:t>
            </a:r>
            <a:r>
              <a:rPr lang="en-GB" sz="2800" b="1" dirty="0" smtClean="0">
                <a:solidFill>
                  <a:srgbClr val="008080"/>
                </a:solidFill>
              </a:rPr>
              <a:t> qualitative study of residents just before relocation from demolition area (n=24)</a:t>
            </a:r>
            <a:endParaRPr lang="en-US" sz="2800" b="1" dirty="0" smtClean="0">
              <a:solidFill>
                <a:srgbClr val="008080"/>
              </a:solidFill>
            </a:endParaRPr>
          </a:p>
        </p:txBody>
      </p:sp>
      <p:sp>
        <p:nvSpPr>
          <p:cNvPr id="45059" name="Rectangle 3"/>
          <p:cNvSpPr>
            <a:spLocks noGrp="1" noChangeArrowheads="1"/>
          </p:cNvSpPr>
          <p:nvPr>
            <p:ph type="body" idx="1"/>
          </p:nvPr>
        </p:nvSpPr>
        <p:spPr>
          <a:xfrm>
            <a:off x="4578350" y="1836740"/>
            <a:ext cx="3592739" cy="3624262"/>
          </a:xfrm>
        </p:spPr>
        <p:txBody>
          <a:bodyPr/>
          <a:lstStyle/>
          <a:p>
            <a:pPr marL="3175" indent="15875" eaLnBrk="1" hangingPunct="1">
              <a:buFontTx/>
              <a:buNone/>
            </a:pPr>
            <a:r>
              <a:rPr lang="en-GB" sz="2000" b="1" dirty="0" smtClean="0">
                <a:solidFill>
                  <a:srgbClr val="008080"/>
                </a:solidFill>
              </a:rPr>
              <a:t>Feedback loops</a:t>
            </a:r>
          </a:p>
          <a:p>
            <a:pPr marL="3175" indent="15875" eaLnBrk="1" hangingPunct="1">
              <a:buFontTx/>
              <a:buNone/>
            </a:pPr>
            <a:endParaRPr lang="en-GB" sz="1800" b="1" dirty="0"/>
          </a:p>
          <a:p>
            <a:pPr marL="3175" indent="15875" eaLnBrk="1" hangingPunct="1">
              <a:buFontTx/>
              <a:buNone/>
            </a:pPr>
            <a:r>
              <a:rPr lang="en-GB" sz="1800" b="1" dirty="0" smtClean="0"/>
              <a:t>Furthermore, residents believe that poor health contributes further to their poor quality of life, social isolation and lack of opportunities.</a:t>
            </a:r>
          </a:p>
          <a:p>
            <a:pPr marL="3175" indent="15875" eaLnBrk="1" hangingPunct="1">
              <a:buFontTx/>
              <a:buNone/>
            </a:pPr>
            <a:endParaRPr lang="en-GB" sz="1800" b="1" dirty="0" smtClean="0"/>
          </a:p>
          <a:p>
            <a:pPr marL="3175" indent="15875" eaLnBrk="1" hangingPunct="1">
              <a:buFontTx/>
              <a:buNone/>
            </a:pPr>
            <a:r>
              <a:rPr lang="en-GB" sz="1800" b="1" dirty="0" smtClean="0"/>
              <a:t>Health problems also lead to other health problems </a:t>
            </a:r>
          </a:p>
          <a:p>
            <a:pPr marL="3175" indent="15875" eaLnBrk="1" hangingPunct="1">
              <a:buFontTx/>
              <a:buNone/>
            </a:pPr>
            <a:endParaRPr lang="en-GB" sz="1800" b="1" dirty="0"/>
          </a:p>
          <a:p>
            <a:pPr marL="3175" indent="15875" eaLnBrk="1" hangingPunct="1">
              <a:buFontTx/>
              <a:buNone/>
            </a:pPr>
            <a:endParaRPr lang="en-GB" sz="1800" dirty="0" smtClean="0"/>
          </a:p>
          <a:p>
            <a:pPr marL="3175" indent="15875" eaLnBrk="1" hangingPunct="1">
              <a:buFontTx/>
              <a:buNone/>
            </a:pPr>
            <a:endParaRPr lang="en-GB" sz="1800" dirty="0" smtClean="0"/>
          </a:p>
        </p:txBody>
      </p:sp>
      <p:sp>
        <p:nvSpPr>
          <p:cNvPr id="4" name="Rounded Rectangle 3"/>
          <p:cNvSpPr/>
          <p:nvPr/>
        </p:nvSpPr>
        <p:spPr bwMode="auto">
          <a:xfrm>
            <a:off x="762000" y="1574347"/>
            <a:ext cx="2952750" cy="3683453"/>
          </a:xfrm>
          <a:prstGeom prst="roundRect">
            <a:avLst/>
          </a:prstGeom>
          <a:solidFill>
            <a:schemeClr val="accent2">
              <a:lumMod val="20000"/>
              <a:lumOff val="80000"/>
            </a:schemeClr>
          </a:solidFill>
          <a:ln w="50800" cap="flat" cmpd="sng" algn="ctr">
            <a:solidFill>
              <a:srgbClr val="00B0F0"/>
            </a:solidFill>
            <a:prstDash val="solid"/>
            <a:round/>
            <a:headEnd type="none" w="med" len="med"/>
            <a:tailEnd type="none" w="med" len="med"/>
          </a:ln>
          <a:effectLst/>
        </p:spPr>
        <p:txBody>
          <a:bodyPr wrap="none" anchor="ctr"/>
          <a:lstStyle/>
          <a:p>
            <a:pPr algn="ctr">
              <a:defRPr/>
            </a:pPr>
            <a:endParaRPr lang="en-US" sz="2400">
              <a:latin typeface="Times" pitchFamily="18" charset="0"/>
            </a:endParaRPr>
          </a:p>
        </p:txBody>
      </p:sp>
      <p:sp>
        <p:nvSpPr>
          <p:cNvPr id="5" name="TextBox 4"/>
          <p:cNvSpPr txBox="1"/>
          <p:nvPr/>
        </p:nvSpPr>
        <p:spPr>
          <a:xfrm>
            <a:off x="1066800" y="1836740"/>
            <a:ext cx="2736850" cy="3539430"/>
          </a:xfrm>
          <a:prstGeom prst="rect">
            <a:avLst/>
          </a:prstGeom>
          <a:noFill/>
        </p:spPr>
        <p:txBody>
          <a:bodyPr>
            <a:spAutoFit/>
          </a:bodyPr>
          <a:lstStyle/>
          <a:p>
            <a:pPr eaLnBrk="1" hangingPunct="1">
              <a:defRPr/>
            </a:pPr>
            <a:r>
              <a:rPr lang="en-GB" sz="1600" b="1" dirty="0">
                <a:latin typeface="+mn-lt"/>
              </a:rPr>
              <a:t>Health issues</a:t>
            </a:r>
          </a:p>
          <a:p>
            <a:pPr eaLnBrk="1" hangingPunct="1">
              <a:defRPr/>
            </a:pPr>
            <a:endParaRPr lang="en-GB" sz="1600" b="1" dirty="0">
              <a:latin typeface="+mn-lt"/>
            </a:endParaRPr>
          </a:p>
          <a:p>
            <a:pPr eaLnBrk="1" hangingPunct="1">
              <a:buFont typeface="Arial" pitchFamily="34" charset="0"/>
              <a:buChar char="•"/>
              <a:defRPr/>
            </a:pPr>
            <a:r>
              <a:rPr lang="en-GB" sz="1600" b="1" dirty="0">
                <a:latin typeface="+mn-lt"/>
              </a:rPr>
              <a:t> </a:t>
            </a:r>
            <a:r>
              <a:rPr lang="en-GB" sz="1600" dirty="0">
                <a:latin typeface="+mn-lt"/>
              </a:rPr>
              <a:t>Asthma/eczema</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Various chronic illness</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Depression, anxiety</a:t>
            </a:r>
          </a:p>
          <a:p>
            <a:pPr eaLnBrk="1" hangingPunct="1">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Health behaviours</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b="1" dirty="0">
                <a:latin typeface="+mn-lt"/>
              </a:rPr>
              <a:t> </a:t>
            </a:r>
            <a:r>
              <a:rPr lang="en-GB" sz="1600" dirty="0">
                <a:latin typeface="+mn-lt"/>
              </a:rPr>
              <a:t>Injury (from assault</a:t>
            </a:r>
            <a:r>
              <a:rPr lang="en-GB" sz="1600" dirty="0" smtClean="0">
                <a:latin typeface="+mn-lt"/>
              </a:rPr>
              <a:t>)</a:t>
            </a:r>
          </a:p>
          <a:p>
            <a:pPr eaLnBrk="1" hangingPunct="1">
              <a:buFont typeface="Arial" pitchFamily="34" charset="0"/>
              <a:buChar char="•"/>
              <a:defRPr/>
            </a:pPr>
            <a:endParaRPr lang="en-GB" sz="1600" dirty="0">
              <a:latin typeface="+mn-lt"/>
            </a:endParaRPr>
          </a:p>
          <a:p>
            <a:pPr eaLnBrk="1" hangingPunct="1">
              <a:buFont typeface="Arial" pitchFamily="34" charset="0"/>
              <a:buChar char="•"/>
              <a:defRPr/>
            </a:pPr>
            <a:r>
              <a:rPr lang="en-GB" sz="1600" dirty="0">
                <a:latin typeface="+mn-lt"/>
              </a:rPr>
              <a:t> </a:t>
            </a:r>
            <a:r>
              <a:rPr lang="en-GB" sz="1600" dirty="0" smtClean="0">
                <a:latin typeface="+mn-lt"/>
              </a:rPr>
              <a:t>HIV</a:t>
            </a:r>
            <a:endParaRPr lang="en-GB" sz="1600" dirty="0">
              <a:latin typeface="+mn-lt"/>
            </a:endParaRPr>
          </a:p>
          <a:p>
            <a:pPr eaLnBrk="1" hangingPunct="1">
              <a:buFont typeface="Arial" pitchFamily="34" charset="0"/>
              <a:buChar char="•"/>
              <a:defRPr/>
            </a:pPr>
            <a:endParaRPr lang="en-US" sz="1600" b="1" dirty="0">
              <a:latin typeface="+mn-lt"/>
            </a:endParaRPr>
          </a:p>
        </p:txBody>
      </p:sp>
      <p:sp>
        <p:nvSpPr>
          <p:cNvPr id="2" name="TextBox 1"/>
          <p:cNvSpPr txBox="1"/>
          <p:nvPr/>
        </p:nvSpPr>
        <p:spPr>
          <a:xfrm>
            <a:off x="381000" y="5867400"/>
            <a:ext cx="8229600" cy="646331"/>
          </a:xfrm>
          <a:prstGeom prst="rect">
            <a:avLst/>
          </a:prstGeom>
          <a:noFill/>
        </p:spPr>
        <p:txBody>
          <a:bodyPr wrap="square" rtlCol="0">
            <a:spAutoFit/>
          </a:bodyPr>
          <a:lstStyle/>
          <a:p>
            <a:r>
              <a:rPr lang="en-GB" dirty="0" smtClean="0"/>
              <a:t>Childhood social and            addiction           prison         HIV          depression</a:t>
            </a:r>
          </a:p>
          <a:p>
            <a:r>
              <a:rPr lang="en-GB" dirty="0" smtClean="0"/>
              <a:t>psychological problems</a:t>
            </a:r>
            <a:endParaRPr lang="en-GB" dirty="0"/>
          </a:p>
        </p:txBody>
      </p:sp>
      <p:sp>
        <p:nvSpPr>
          <p:cNvPr id="9" name="Right Arrow 8"/>
          <p:cNvSpPr/>
          <p:nvPr/>
        </p:nvSpPr>
        <p:spPr>
          <a:xfrm>
            <a:off x="2819400" y="5856403"/>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368800" y="5826576"/>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5638800" y="5826576"/>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a:off x="6680200" y="5852311"/>
            <a:ext cx="457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sz="2800" b="1" i="1" dirty="0" smtClean="0">
                <a:solidFill>
                  <a:srgbClr val="008080"/>
                </a:solidFill>
              </a:rPr>
              <a:t>Qualitative accounts of the migrant and receiving communities </a:t>
            </a:r>
          </a:p>
        </p:txBody>
      </p:sp>
      <p:sp>
        <p:nvSpPr>
          <p:cNvPr id="51203" name="Content Placeholder 2"/>
          <p:cNvSpPr>
            <a:spLocks noGrp="1"/>
          </p:cNvSpPr>
          <p:nvPr>
            <p:ph idx="1"/>
          </p:nvPr>
        </p:nvSpPr>
        <p:spPr>
          <a:xfrm>
            <a:off x="304800" y="1600200"/>
            <a:ext cx="8382000" cy="4525963"/>
          </a:xfrm>
        </p:spPr>
        <p:txBody>
          <a:bodyPr/>
          <a:lstStyle/>
          <a:p>
            <a:pPr marL="746125" lvl="1" eaLnBrk="1" hangingPunct="1">
              <a:buFontTx/>
              <a:buAutoNum type="arabicParenR"/>
            </a:pPr>
            <a:r>
              <a:rPr lang="en-GB" sz="1800" dirty="0" smtClean="0"/>
              <a:t>Arrival of migrant communities dominates narratives more than demolition programme</a:t>
            </a:r>
          </a:p>
          <a:p>
            <a:pPr marL="746125" lvl="1" eaLnBrk="1" hangingPunct="1">
              <a:buFontTx/>
              <a:buAutoNum type="arabicParenR"/>
            </a:pPr>
            <a:endParaRPr lang="en-GB" sz="1800" dirty="0"/>
          </a:p>
          <a:p>
            <a:pPr marL="746125" lvl="1" eaLnBrk="1" hangingPunct="1">
              <a:buFontTx/>
              <a:buAutoNum type="arabicParenR"/>
            </a:pPr>
            <a:r>
              <a:rPr lang="en-GB" sz="1800" dirty="0" smtClean="0"/>
              <a:t>Migrant narratives emphasise resilience and hope for the future</a:t>
            </a:r>
          </a:p>
          <a:p>
            <a:pPr marL="746125" lvl="1" eaLnBrk="1" hangingPunct="1">
              <a:buFontTx/>
              <a:buAutoNum type="arabicParenR"/>
            </a:pPr>
            <a:endParaRPr lang="en-GB" sz="1800" dirty="0" smtClean="0"/>
          </a:p>
          <a:p>
            <a:pPr marL="746125" lvl="1" eaLnBrk="1" hangingPunct="1">
              <a:buFontTx/>
              <a:buAutoNum type="arabicParenR"/>
            </a:pPr>
            <a:r>
              <a:rPr lang="en-GB" sz="1800" dirty="0" smtClean="0"/>
              <a:t>Both migrant and receiving communities suggest that tensions between the two community sub-groups have eased over time.</a:t>
            </a:r>
          </a:p>
          <a:p>
            <a:pPr marL="746125" lvl="1" eaLnBrk="1" hangingPunct="1">
              <a:buFontTx/>
              <a:buAutoNum type="arabicParenR"/>
            </a:pPr>
            <a:endParaRPr lang="en-GB" sz="1800" dirty="0" smtClean="0"/>
          </a:p>
          <a:p>
            <a:pPr marL="746125" lvl="1" eaLnBrk="1" hangingPunct="1">
              <a:buFontTx/>
              <a:buAutoNum type="arabicParenR"/>
            </a:pPr>
            <a:r>
              <a:rPr lang="en-GB" sz="1800" dirty="0" smtClean="0"/>
              <a:t>Both sets of narratives suggest that the migrant sub-community has become stronger and more embedded within the neighbourhood over time – though the some white Scottish participants view with negatively or ambivalently. </a:t>
            </a:r>
            <a:endParaRPr lang="en-GB" sz="1800" dirty="0"/>
          </a:p>
          <a:p>
            <a:pPr marL="746125" lvl="1" eaLnBrk="1" hangingPunct="1">
              <a:buFontTx/>
              <a:buAutoNum type="arabicParenR"/>
            </a:pPr>
            <a:endParaRPr lang="en-GB" sz="1800" dirty="0" smtClean="0"/>
          </a:p>
          <a:p>
            <a:pPr marL="746125" lvl="1" eaLnBrk="1" hangingPunct="1">
              <a:buFontTx/>
              <a:buAutoNum type="arabicParenR"/>
            </a:pPr>
            <a:r>
              <a:rPr lang="en-GB" sz="1800" dirty="0" smtClean="0"/>
              <a:t>Overall impression that the local neighbourhood is main source of social capital for migrant communities, but not for white Scottish communities</a:t>
            </a:r>
            <a:r>
              <a:rPr lang="en-GB" sz="1800" dirty="0" smtClean="0">
                <a:solidFill>
                  <a:srgbClr val="008080"/>
                </a:solidFill>
              </a:rPr>
              <a:t>.</a:t>
            </a:r>
          </a:p>
          <a:p>
            <a:endParaRPr lang="en-GB"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327257"/>
              </p:ext>
            </p:extLst>
          </p:nvPr>
        </p:nvGraphicFramePr>
        <p:xfrm>
          <a:off x="11317" y="1828800"/>
          <a:ext cx="7856884" cy="1645920"/>
        </p:xfrm>
        <a:graphic>
          <a:graphicData uri="http://schemas.openxmlformats.org/drawingml/2006/table">
            <a:tbl>
              <a:tblPr firstRow="1" firstCol="1" bandRow="1" bandCol="1"/>
              <a:tblGrid>
                <a:gridCol w="2438672"/>
                <a:gridCol w="812253"/>
                <a:gridCol w="948904"/>
                <a:gridCol w="947949"/>
                <a:gridCol w="947949"/>
                <a:gridCol w="812253"/>
                <a:gridCol w="948904"/>
              </a:tblGrid>
              <a:tr h="361316">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ctr">
                        <a:lnSpc>
                          <a:spcPct val="200000"/>
                        </a:lnSpc>
                        <a:spcAft>
                          <a:spcPts val="0"/>
                        </a:spcAft>
                      </a:pPr>
                      <a:r>
                        <a:rPr lang="en-US" sz="1800" b="1" dirty="0" smtClean="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W1        W2</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n-GB"/>
                    </a:p>
                  </a:txBody>
                  <a:tcPr/>
                </a:tc>
                <a:tc>
                  <a:txBody>
                    <a:bodyPr/>
                    <a:lstStyle/>
                    <a:p>
                      <a:pPr algn="ctr">
                        <a:lnSpc>
                          <a:spcPct val="200000"/>
                        </a:lnSpc>
                        <a:spcAft>
                          <a:spcPts val="0"/>
                        </a:spcAft>
                      </a:pP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dirty="0" err="1">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Coef</a:t>
                      </a: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27940" algn="ctr">
                        <a:lnSpc>
                          <a:spcPct val="200000"/>
                        </a:lnSpc>
                        <a:spcAft>
                          <a:spcPts val="0"/>
                        </a:spcAft>
                      </a:pP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 value</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indent="68580" algn="ctr">
                        <a:lnSpc>
                          <a:spcPct val="200000"/>
                        </a:lnSpc>
                        <a:spcAft>
                          <a:spcPts val="0"/>
                        </a:spcAft>
                      </a:pP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(95% CI)</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n-GB"/>
                    </a:p>
                  </a:txBody>
                  <a:tcPr/>
                </a:tc>
              </a:tr>
              <a:tr h="517980">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UK-born (n=819)</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47.61</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48.08</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i="1">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58750"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517980">
                <a:tc>
                  <a:txBody>
                    <a:bodyPr/>
                    <a:lstStyle/>
                    <a:p>
                      <a:pPr algn="ctr">
                        <a:lnSpc>
                          <a:spcPct val="200000"/>
                        </a:lnSpc>
                        <a:spcAft>
                          <a:spcPts val="0"/>
                        </a:spcAft>
                      </a:pPr>
                      <a:r>
                        <a:rPr lang="en-US"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Migrants (n=222)</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48.82</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50.11</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4.05</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0.001</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(1.82,</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6.48)</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p:sp>
        <p:nvSpPr>
          <p:cNvPr id="52260" name="TextBox 3"/>
          <p:cNvSpPr txBox="1">
            <a:spLocks noChangeArrowheads="1"/>
          </p:cNvSpPr>
          <p:nvPr/>
        </p:nvSpPr>
        <p:spPr bwMode="auto">
          <a:xfrm>
            <a:off x="304800" y="304800"/>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b="1" i="1" dirty="0">
                <a:solidFill>
                  <a:srgbClr val="008080"/>
                </a:solidFill>
              </a:rPr>
              <a:t>Quantitative evidence </a:t>
            </a:r>
            <a:r>
              <a:rPr lang="en-GB" sz="2400" b="1" i="1" dirty="0" smtClean="0">
                <a:solidFill>
                  <a:srgbClr val="008080"/>
                </a:solidFill>
              </a:rPr>
              <a:t>that migrant ‘</a:t>
            </a:r>
            <a:r>
              <a:rPr lang="en-GB" sz="2400" b="1" i="1" dirty="0" err="1" smtClean="0">
                <a:solidFill>
                  <a:srgbClr val="008080"/>
                </a:solidFill>
              </a:rPr>
              <a:t>remainers</a:t>
            </a:r>
            <a:r>
              <a:rPr lang="en-GB" sz="2400" b="1" i="1" dirty="0" smtClean="0">
                <a:solidFill>
                  <a:srgbClr val="008080"/>
                </a:solidFill>
              </a:rPr>
              <a:t>’ started with better mental health (SF-12) - and the gap widened</a:t>
            </a:r>
            <a:endParaRPr lang="en-GB" sz="2400" dirty="0" smtClean="0"/>
          </a:p>
          <a:p>
            <a:pPr eaLnBrk="1" hangingPunct="1"/>
            <a:endParaRPr lang="en-GB"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317" y="1828800"/>
          <a:ext cx="7856884" cy="1645920"/>
        </p:xfrm>
        <a:graphic>
          <a:graphicData uri="http://schemas.openxmlformats.org/drawingml/2006/table">
            <a:tbl>
              <a:tblPr firstRow="1" firstCol="1" bandRow="1" bandCol="1"/>
              <a:tblGrid>
                <a:gridCol w="2438672"/>
                <a:gridCol w="812253"/>
                <a:gridCol w="948904"/>
                <a:gridCol w="947949"/>
                <a:gridCol w="947949"/>
                <a:gridCol w="812253"/>
                <a:gridCol w="948904"/>
              </a:tblGrid>
              <a:tr h="361316">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algn="ctr">
                        <a:lnSpc>
                          <a:spcPct val="200000"/>
                        </a:lnSpc>
                        <a:spcAft>
                          <a:spcPts val="0"/>
                        </a:spcAft>
                      </a:pPr>
                      <a:r>
                        <a:rPr lang="en-US" sz="1800" b="1" dirty="0" smtClean="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W1        W2</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n-GB"/>
                    </a:p>
                  </a:txBody>
                  <a:tcPr/>
                </a:tc>
                <a:tc>
                  <a:txBody>
                    <a:bodyPr/>
                    <a:lstStyle/>
                    <a:p>
                      <a:pPr algn="ctr">
                        <a:lnSpc>
                          <a:spcPct val="200000"/>
                        </a:lnSpc>
                        <a:spcAft>
                          <a:spcPts val="0"/>
                        </a:spcAft>
                      </a:pP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dirty="0" err="1">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Coef</a:t>
                      </a: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27940" algn="ctr">
                        <a:lnSpc>
                          <a:spcPct val="200000"/>
                        </a:lnSpc>
                        <a:spcAft>
                          <a:spcPts val="0"/>
                        </a:spcAft>
                      </a:pPr>
                      <a:r>
                        <a:rPr lang="en-US" sz="1800" b="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P value</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gridSpan="2">
                  <a:txBody>
                    <a:bodyPr/>
                    <a:lstStyle/>
                    <a:p>
                      <a:pPr indent="68580" algn="ctr">
                        <a:lnSpc>
                          <a:spcPct val="200000"/>
                        </a:lnSpc>
                        <a:spcAft>
                          <a:spcPts val="0"/>
                        </a:spcAft>
                      </a:pPr>
                      <a:r>
                        <a:rPr lang="en-US" sz="1800" b="1">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(95% CI)</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n-GB"/>
                    </a:p>
                  </a:txBody>
                  <a:tcPr/>
                </a:tc>
              </a:tr>
              <a:tr h="517980">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UK-born (n=819)</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47.61</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48.08</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i="1"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0.00</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58750"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517980">
                <a:tc>
                  <a:txBody>
                    <a:bodyPr/>
                    <a:lstStyle/>
                    <a:p>
                      <a:pPr algn="ctr">
                        <a:lnSpc>
                          <a:spcPct val="200000"/>
                        </a:lnSpc>
                        <a:spcAft>
                          <a:spcPts val="0"/>
                        </a:spcAft>
                      </a:pPr>
                      <a:r>
                        <a:rPr lang="en-US"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Migrants (n=222)</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48.82</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50.11</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4.05</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GB" sz="180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0.001</a:t>
                      </a:r>
                      <a:endParaRPr lang="en-GB" sz="180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(1.82,</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200000"/>
                        </a:lnSpc>
                        <a:spcAft>
                          <a:spcPts val="0"/>
                        </a:spcAft>
                      </a:pPr>
                      <a:r>
                        <a:rPr lang="en-US" sz="1800" dirty="0">
                          <a:solidFill>
                            <a:schemeClr val="accent1">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6.48)</a:t>
                      </a:r>
                      <a:endParaRPr lang="en-GB" sz="1800" dirty="0">
                        <a:solidFill>
                          <a:schemeClr val="accent1">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bl>
          </a:graphicData>
        </a:graphic>
      </p:graphicFrame>
      <p:sp>
        <p:nvSpPr>
          <p:cNvPr id="52260" name="TextBox 3"/>
          <p:cNvSpPr txBox="1">
            <a:spLocks noChangeArrowheads="1"/>
          </p:cNvSpPr>
          <p:nvPr/>
        </p:nvSpPr>
        <p:spPr bwMode="auto">
          <a:xfrm>
            <a:off x="304800" y="304800"/>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b="1" i="1" dirty="0">
                <a:solidFill>
                  <a:srgbClr val="008080"/>
                </a:solidFill>
              </a:rPr>
              <a:t>Quantitative evidence </a:t>
            </a:r>
            <a:r>
              <a:rPr lang="en-GB" sz="2400" b="1" i="1" dirty="0" smtClean="0">
                <a:solidFill>
                  <a:srgbClr val="008080"/>
                </a:solidFill>
              </a:rPr>
              <a:t>that migrant ‘</a:t>
            </a:r>
            <a:r>
              <a:rPr lang="en-GB" sz="2400" b="1" i="1" dirty="0" err="1" smtClean="0">
                <a:solidFill>
                  <a:srgbClr val="008080"/>
                </a:solidFill>
              </a:rPr>
              <a:t>remainers</a:t>
            </a:r>
            <a:r>
              <a:rPr lang="en-GB" sz="2400" b="1" i="1" dirty="0" smtClean="0">
                <a:solidFill>
                  <a:srgbClr val="008080"/>
                </a:solidFill>
              </a:rPr>
              <a:t>’ started with better mental health (SF-12) and the gap widened</a:t>
            </a:r>
            <a:endParaRPr lang="en-GB" sz="2400" dirty="0" smtClean="0"/>
          </a:p>
          <a:p>
            <a:pPr eaLnBrk="1" hangingPunct="1"/>
            <a:endParaRPr lang="en-GB" dirty="0"/>
          </a:p>
        </p:txBody>
      </p:sp>
      <p:sp>
        <p:nvSpPr>
          <p:cNvPr id="3" name="TextBox 2"/>
          <p:cNvSpPr txBox="1"/>
          <p:nvPr/>
        </p:nvSpPr>
        <p:spPr>
          <a:xfrm>
            <a:off x="685800" y="4876800"/>
            <a:ext cx="7848600" cy="400110"/>
          </a:xfrm>
          <a:prstGeom prst="rect">
            <a:avLst/>
          </a:prstGeom>
          <a:noFill/>
        </p:spPr>
        <p:txBody>
          <a:bodyPr wrap="square" rtlCol="0">
            <a:spAutoFit/>
          </a:bodyPr>
          <a:lstStyle/>
          <a:p>
            <a:r>
              <a:rPr lang="en-GB" sz="2000" b="1" dirty="0" smtClean="0">
                <a:solidFill>
                  <a:srgbClr val="FF0000"/>
                </a:solidFill>
              </a:rPr>
              <a:t>But what happens after the ‘</a:t>
            </a:r>
            <a:r>
              <a:rPr lang="en-GB" sz="2000" b="1" dirty="0" err="1" smtClean="0">
                <a:solidFill>
                  <a:srgbClr val="FF0000"/>
                </a:solidFill>
              </a:rPr>
              <a:t>remainers</a:t>
            </a:r>
            <a:r>
              <a:rPr lang="en-GB" sz="2000" b="1" dirty="0" smtClean="0">
                <a:solidFill>
                  <a:srgbClr val="FF0000"/>
                </a:solidFill>
              </a:rPr>
              <a:t>’ move?</a:t>
            </a:r>
            <a:endParaRPr lang="en-GB" sz="2000" b="1" dirty="0">
              <a:solidFill>
                <a:srgbClr val="FF0000"/>
              </a:solidFill>
            </a:endParaRPr>
          </a:p>
        </p:txBody>
      </p:sp>
    </p:spTree>
    <p:extLst>
      <p:ext uri="{BB962C8B-B14F-4D97-AF65-F5344CB8AC3E}">
        <p14:creationId xmlns:p14="http://schemas.microsoft.com/office/powerpoint/2010/main" val="237743275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008080"/>
                </a:solidFill>
              </a:rPr>
              <a:t>Qualitative longitudinal study: one year later</a:t>
            </a:r>
            <a:endParaRPr lang="en-GB" dirty="0"/>
          </a:p>
        </p:txBody>
      </p:sp>
      <p:sp>
        <p:nvSpPr>
          <p:cNvPr id="3" name="Content Placeholder 2"/>
          <p:cNvSpPr>
            <a:spLocks noGrp="1"/>
          </p:cNvSpPr>
          <p:nvPr>
            <p:ph idx="1"/>
          </p:nvPr>
        </p:nvSpPr>
        <p:spPr/>
        <p:txBody>
          <a:bodyPr/>
          <a:lstStyle/>
          <a:p>
            <a:pPr marL="0" indent="0">
              <a:buNone/>
            </a:pPr>
            <a:r>
              <a:rPr lang="en-GB" sz="2000" dirty="0" smtClean="0"/>
              <a:t>Three types of experience</a:t>
            </a:r>
          </a:p>
          <a:p>
            <a:pPr marL="0" indent="0">
              <a:buNone/>
            </a:pPr>
            <a:endParaRPr lang="en-GB" sz="2000" dirty="0"/>
          </a:p>
          <a:p>
            <a:r>
              <a:rPr lang="en-GB" sz="2000" dirty="0" smtClean="0"/>
              <a:t>Little or no improvement in residential environment and no perceived health benefits</a:t>
            </a:r>
          </a:p>
          <a:p>
            <a:endParaRPr lang="en-GB" sz="2000" dirty="0"/>
          </a:p>
          <a:p>
            <a:r>
              <a:rPr lang="en-GB" sz="2000" dirty="0" smtClean="0"/>
              <a:t>Improvement in residential environment and no perceived health benefits</a:t>
            </a:r>
          </a:p>
          <a:p>
            <a:endParaRPr lang="en-GB" sz="2000" dirty="0"/>
          </a:p>
          <a:p>
            <a:r>
              <a:rPr lang="en-GB" sz="2000" dirty="0" smtClean="0"/>
              <a:t>Improvement in residential environment and perceived health benefits</a:t>
            </a:r>
            <a:endParaRPr lang="en-GB" sz="2000" dirty="0"/>
          </a:p>
        </p:txBody>
      </p:sp>
    </p:spTree>
    <p:extLst>
      <p:ext uri="{BB962C8B-B14F-4D97-AF65-F5344CB8AC3E}">
        <p14:creationId xmlns:p14="http://schemas.microsoft.com/office/powerpoint/2010/main" val="422758731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p:txBody>
          <a:bodyPr/>
          <a:lstStyle/>
          <a:p>
            <a:pPr eaLnBrk="1" hangingPunct="1"/>
            <a:endParaRPr lang="en-US" smtClean="0"/>
          </a:p>
        </p:txBody>
      </p:sp>
      <p:sp>
        <p:nvSpPr>
          <p:cNvPr id="5" name="Rectangle 4"/>
          <p:cNvSpPr>
            <a:spLocks noChangeArrowheads="1"/>
          </p:cNvSpPr>
          <p:nvPr/>
        </p:nvSpPr>
        <p:spPr bwMode="auto">
          <a:xfrm>
            <a:off x="1447800" y="2209800"/>
            <a:ext cx="5788025" cy="3916363"/>
          </a:xfrm>
          <a:prstGeom prst="rect">
            <a:avLst/>
          </a:prstGeom>
          <a:solidFill>
            <a:schemeClr val="accent1"/>
          </a:solidFill>
          <a:ln w="50800" algn="ctr">
            <a:solidFill>
              <a:schemeClr val="tx1"/>
            </a:solidFill>
            <a:round/>
            <a:headEnd/>
            <a:tailEnd/>
          </a:ln>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endParaRPr lang="en-US" sz="2400">
              <a:latin typeface="Times" panose="02020603050405020304" pitchFamily="18" charset="0"/>
            </a:endParaRPr>
          </a:p>
        </p:txBody>
      </p:sp>
      <p:sp>
        <p:nvSpPr>
          <p:cNvPr id="62470" name="TextBox 1"/>
          <p:cNvSpPr txBox="1">
            <a:spLocks noChangeArrowheads="1"/>
          </p:cNvSpPr>
          <p:nvPr/>
        </p:nvSpPr>
        <p:spPr bwMode="auto">
          <a:xfrm>
            <a:off x="1981200" y="2514600"/>
            <a:ext cx="4724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dirty="0"/>
              <a:t>Migrant residents often happy with improved home but miss their old neighbourhood, continue to make regular visits back, and </a:t>
            </a:r>
            <a:r>
              <a:rPr lang="en-GB" dirty="0" smtClean="0"/>
              <a:t>experience </a:t>
            </a:r>
            <a:r>
              <a:rPr lang="en-GB" dirty="0"/>
              <a:t>more racism in the new neighbourhood.</a:t>
            </a:r>
          </a:p>
          <a:p>
            <a:pPr eaLnBrk="1" hangingPunct="1"/>
            <a:endParaRPr lang="en-GB" dirty="0"/>
          </a:p>
          <a:p>
            <a:pPr eaLnBrk="1" hangingPunct="1"/>
            <a:r>
              <a:rPr lang="en-GB" dirty="0"/>
              <a:t>White Scottish residents sometimes find that the new neighbourhood makes it easier for friends to visit (less fear), although also a strong narrative of continuing health problems being key cause of isolation.</a:t>
            </a:r>
          </a:p>
        </p:txBody>
      </p:sp>
      <p:sp>
        <p:nvSpPr>
          <p:cNvPr id="7" name="Title 1"/>
          <p:cNvSpPr txBox="1">
            <a:spLocks/>
          </p:cNvSpPr>
          <p:nvPr/>
        </p:nvSpPr>
        <p:spPr bwMode="auto">
          <a:xfrm>
            <a:off x="480219" y="1508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b="1" kern="0" smtClean="0">
                <a:solidFill>
                  <a:srgbClr val="008080"/>
                </a:solidFill>
              </a:rPr>
              <a:t>Qualitative longitudinal study: one year later</a:t>
            </a:r>
            <a:endParaRPr lang="en-GB" kern="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z="2800" b="1" smtClean="0">
                <a:solidFill>
                  <a:srgbClr val="008080"/>
                </a:solidFill>
              </a:rPr>
              <a:t>‘Weak’ population level interventions</a:t>
            </a:r>
            <a:r>
              <a:rPr lang="en-GB" sz="2400" smtClean="0">
                <a:solidFill>
                  <a:schemeClr val="tx1"/>
                </a:solidFill>
              </a:rPr>
              <a:t>	</a:t>
            </a:r>
          </a:p>
        </p:txBody>
      </p:sp>
      <p:sp>
        <p:nvSpPr>
          <p:cNvPr id="7" name="Content Placeholder 3"/>
          <p:cNvSpPr txBox="1">
            <a:spLocks/>
          </p:cNvSpPr>
          <p:nvPr/>
        </p:nvSpPr>
        <p:spPr bwMode="auto">
          <a:xfrm>
            <a:off x="179388" y="1676400"/>
            <a:ext cx="8713787" cy="4572000"/>
          </a:xfrm>
          <a:prstGeom prst="rect">
            <a:avLst/>
          </a:prstGeom>
          <a:noFill/>
          <a:ln w="9525">
            <a:noFill/>
            <a:miter lim="800000"/>
            <a:headEnd/>
            <a:tailEnd/>
          </a:ln>
        </p:spPr>
        <p:txBody>
          <a:bodyPr/>
          <a:lstStyle/>
          <a:p>
            <a:pPr marL="342900" indent="-342900" eaLnBrk="1" hangingPunct="1">
              <a:spcBef>
                <a:spcPct val="20000"/>
              </a:spcBef>
              <a:buClr>
                <a:srgbClr val="920049"/>
              </a:buClr>
              <a:buFont typeface="Arial" pitchFamily="34" charset="0"/>
              <a:buChar char="•"/>
              <a:defRPr/>
            </a:pPr>
            <a:r>
              <a:rPr lang="en-GB" kern="0" dirty="0">
                <a:latin typeface="+mn-lt"/>
              </a:rPr>
              <a:t>“…creeping into the literature about health and well-being now is a concern for what could be understood as weak prevention, that is, the recognition that modest or negligible effects have almost become the norm in any large scale programs trying to improve health.”</a:t>
            </a:r>
          </a:p>
          <a:p>
            <a:pPr lvl="8">
              <a:spcBef>
                <a:spcPct val="20000"/>
              </a:spcBef>
              <a:buClr>
                <a:srgbClr val="920049"/>
              </a:buClr>
              <a:defRPr/>
            </a:pPr>
            <a:r>
              <a:rPr lang="en-GB" i="1" kern="0" dirty="0">
                <a:latin typeface="+mn-lt"/>
              </a:rPr>
              <a:t>(</a:t>
            </a:r>
            <a:r>
              <a:rPr lang="en-GB" i="1" kern="0" dirty="0" err="1">
                <a:latin typeface="+mn-lt"/>
              </a:rPr>
              <a:t>Hawe</a:t>
            </a:r>
            <a:r>
              <a:rPr lang="en-GB" i="1" kern="0" dirty="0">
                <a:latin typeface="+mn-lt"/>
              </a:rPr>
              <a:t> et al 2009)</a:t>
            </a:r>
          </a:p>
          <a:p>
            <a:pPr lvl="8">
              <a:spcBef>
                <a:spcPct val="20000"/>
              </a:spcBef>
              <a:buClr>
                <a:srgbClr val="920049"/>
              </a:buClr>
              <a:defRPr/>
            </a:pPr>
            <a:endParaRPr lang="en-GB" i="1" kern="0" dirty="0">
              <a:latin typeface="+mn-lt"/>
            </a:endParaRPr>
          </a:p>
          <a:p>
            <a:pPr marL="285750" indent="-285750" eaLnBrk="1" hangingPunct="1">
              <a:spcBef>
                <a:spcPct val="20000"/>
              </a:spcBef>
              <a:buClr>
                <a:srgbClr val="920049"/>
              </a:buClr>
              <a:buFont typeface="Arial" panose="020B0604020202020204" pitchFamily="34" charset="0"/>
              <a:buChar char="•"/>
              <a:defRPr/>
            </a:pPr>
            <a:r>
              <a:rPr lang="en-GB" kern="0" dirty="0">
                <a:latin typeface="+mn-lt"/>
              </a:rPr>
              <a:t>Methodological shortcomings</a:t>
            </a:r>
          </a:p>
          <a:p>
            <a:pPr marL="285750" indent="-285750" eaLnBrk="1" hangingPunct="1">
              <a:spcBef>
                <a:spcPct val="20000"/>
              </a:spcBef>
              <a:buClr>
                <a:srgbClr val="920049"/>
              </a:buClr>
              <a:buFont typeface="Arial" panose="020B0604020202020204" pitchFamily="34" charset="0"/>
              <a:buChar char="•"/>
              <a:defRPr/>
            </a:pPr>
            <a:r>
              <a:rPr lang="en-GB" kern="0" dirty="0">
                <a:latin typeface="+mn-lt"/>
              </a:rPr>
              <a:t>Poorly theorised intervention </a:t>
            </a:r>
            <a:endParaRPr lang="en-GB" kern="0" dirty="0" smtClean="0">
              <a:latin typeface="+mn-lt"/>
            </a:endParaRPr>
          </a:p>
          <a:p>
            <a:pPr marL="285750" indent="-285750" eaLnBrk="1" hangingPunct="1">
              <a:spcBef>
                <a:spcPct val="20000"/>
              </a:spcBef>
              <a:buClr>
                <a:srgbClr val="920049"/>
              </a:buClr>
              <a:buFont typeface="Arial" panose="020B0604020202020204" pitchFamily="34" charset="0"/>
              <a:buChar char="•"/>
              <a:defRPr/>
            </a:pPr>
            <a:r>
              <a:rPr lang="en-GB" kern="0" dirty="0" smtClean="0"/>
              <a:t>Poorly </a:t>
            </a:r>
            <a:r>
              <a:rPr lang="en-GB" kern="0" dirty="0"/>
              <a:t>implemented intervention</a:t>
            </a:r>
          </a:p>
          <a:p>
            <a:pPr marL="285750" indent="-285750" eaLnBrk="1" hangingPunct="1">
              <a:spcBef>
                <a:spcPct val="20000"/>
              </a:spcBef>
              <a:buClr>
                <a:srgbClr val="920049"/>
              </a:buClr>
              <a:buFont typeface="Arial" panose="020B0604020202020204" pitchFamily="34" charset="0"/>
              <a:buChar char="•"/>
              <a:defRPr/>
            </a:pPr>
            <a:r>
              <a:rPr lang="en-GB" kern="0" dirty="0">
                <a:latin typeface="+mn-lt"/>
              </a:rPr>
              <a:t>Lack of community </a:t>
            </a:r>
            <a:r>
              <a:rPr lang="en-GB" kern="0" dirty="0" smtClean="0">
                <a:latin typeface="+mn-lt"/>
              </a:rPr>
              <a:t>involvement</a:t>
            </a:r>
          </a:p>
          <a:p>
            <a:pPr marL="285750" indent="-285750" eaLnBrk="1" hangingPunct="1">
              <a:spcBef>
                <a:spcPct val="20000"/>
              </a:spcBef>
              <a:buClr>
                <a:srgbClr val="920049"/>
              </a:buClr>
              <a:buFont typeface="Arial" panose="020B0604020202020204" pitchFamily="34" charset="0"/>
              <a:buChar char="•"/>
              <a:defRPr/>
            </a:pPr>
            <a:r>
              <a:rPr lang="en-GB" kern="0" dirty="0" smtClean="0">
                <a:latin typeface="+mn-lt"/>
              </a:rPr>
              <a:t>Communities are complex - (multiple and multi-directional outcomes, unexpected consequences)</a:t>
            </a:r>
            <a:endParaRPr lang="en-GB" kern="0" dirty="0">
              <a:latin typeface="+mn-lt"/>
            </a:endParaRPr>
          </a:p>
          <a:p>
            <a:pPr marL="285750" indent="-285750" eaLnBrk="1" hangingPunct="1">
              <a:spcBef>
                <a:spcPct val="20000"/>
              </a:spcBef>
              <a:buClr>
                <a:srgbClr val="920049"/>
              </a:buClr>
              <a:buFont typeface="Arial" panose="020B0604020202020204" pitchFamily="34" charset="0"/>
              <a:buChar char="•"/>
              <a:defRPr/>
            </a:pPr>
            <a:r>
              <a:rPr lang="en-GB" kern="0" dirty="0" smtClean="0">
                <a:latin typeface="+mn-lt"/>
              </a:rPr>
              <a:t>Rather than focus on outcomes, evaluators should try to identify key theoretical principles that explain successes and failures that tend to occur simultaneously with complex interventions</a:t>
            </a:r>
            <a:endParaRPr lang="en-GB" kern="0" dirty="0">
              <a:latin typeface="+mn-lt"/>
            </a:endParaRPr>
          </a:p>
          <a:p>
            <a:pPr marL="285750" indent="-285750" eaLnBrk="1" hangingPunct="1">
              <a:spcBef>
                <a:spcPct val="20000"/>
              </a:spcBef>
              <a:buClr>
                <a:srgbClr val="920049"/>
              </a:buClr>
              <a:buFont typeface="Arial" panose="020B0604020202020204" pitchFamily="34" charset="0"/>
              <a:buChar char="•"/>
              <a:defRPr/>
            </a:pPr>
            <a:endParaRPr lang="en-GB" kern="0" dirty="0">
              <a:latin typeface="+mn-lt"/>
            </a:endParaRPr>
          </a:p>
        </p:txBody>
      </p:sp>
    </p:spTree>
    <p:extLst>
      <p:ext uri="{BB962C8B-B14F-4D97-AF65-F5344CB8AC3E}">
        <p14:creationId xmlns:p14="http://schemas.microsoft.com/office/powerpoint/2010/main" val="26193399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34950" y="274638"/>
            <a:ext cx="8686800" cy="1282700"/>
          </a:xfrm>
        </p:spPr>
        <p:txBody>
          <a:bodyPr/>
          <a:lstStyle/>
          <a:p>
            <a:pPr eaLnBrk="1" hangingPunct="1"/>
            <a:r>
              <a:rPr lang="en-GB" sz="2800" b="1" dirty="0" smtClean="0">
                <a:solidFill>
                  <a:srgbClr val="008080"/>
                </a:solidFill>
              </a:rPr>
              <a:t>Methodological</a:t>
            </a:r>
            <a:endParaRPr lang="en-US" sz="2800" b="1" dirty="0" smtClean="0">
              <a:solidFill>
                <a:srgbClr val="008080"/>
              </a:solidFill>
            </a:endParaRPr>
          </a:p>
        </p:txBody>
      </p:sp>
      <p:sp>
        <p:nvSpPr>
          <p:cNvPr id="10243" name="Rectangle 3"/>
          <p:cNvSpPr>
            <a:spLocks noGrp="1" noChangeArrowheads="1"/>
          </p:cNvSpPr>
          <p:nvPr>
            <p:ph type="body" idx="1"/>
          </p:nvPr>
        </p:nvSpPr>
        <p:spPr>
          <a:xfrm>
            <a:off x="611188" y="1557338"/>
            <a:ext cx="7705725" cy="5040312"/>
          </a:xfrm>
        </p:spPr>
        <p:txBody>
          <a:bodyPr/>
          <a:lstStyle/>
          <a:p>
            <a:pPr marL="3175" indent="15875" eaLnBrk="1" hangingPunct="1">
              <a:buFontTx/>
              <a:buNone/>
            </a:pPr>
            <a:r>
              <a:rPr lang="en-GB" sz="1800" b="1" dirty="0" smtClean="0"/>
              <a:t>What kind of bias might reduce positive or negative effect sizes?</a:t>
            </a:r>
          </a:p>
          <a:p>
            <a:pPr marL="3175" indent="15875" eaLnBrk="1" hangingPunct="1">
              <a:buFontTx/>
              <a:buNone/>
            </a:pPr>
            <a:endParaRPr lang="en-GB" sz="1800" dirty="0" smtClean="0"/>
          </a:p>
          <a:p>
            <a:pPr marL="288925" indent="-285750" eaLnBrk="1" hangingPunct="1"/>
            <a:r>
              <a:rPr lang="en-GB" sz="2000" dirty="0" smtClean="0"/>
              <a:t>Selection bias?</a:t>
            </a:r>
          </a:p>
          <a:p>
            <a:pPr marL="403225" lvl="1" indent="15875" eaLnBrk="1" hangingPunct="1"/>
            <a:r>
              <a:rPr lang="en-GB" sz="1600" dirty="0" smtClean="0"/>
              <a:t>  50% response rate, quantitative focus on ‘</a:t>
            </a:r>
            <a:r>
              <a:rPr lang="en-GB" sz="1600" dirty="0" err="1" smtClean="0"/>
              <a:t>remainers</a:t>
            </a:r>
            <a:r>
              <a:rPr lang="en-GB" sz="1600" dirty="0" smtClean="0"/>
              <a:t>’ </a:t>
            </a:r>
          </a:p>
          <a:p>
            <a:pPr marL="403225" lvl="1" indent="15875" eaLnBrk="1" hangingPunct="1"/>
            <a:r>
              <a:rPr lang="en-GB" sz="1600" dirty="0"/>
              <a:t> </a:t>
            </a:r>
            <a:r>
              <a:rPr lang="en-GB" sz="1600" dirty="0" smtClean="0"/>
              <a:t>Do the people we’ve missed out have more changeable health (somehow)?</a:t>
            </a:r>
          </a:p>
          <a:p>
            <a:pPr marL="3175" indent="15875" eaLnBrk="1" hangingPunct="1"/>
            <a:endParaRPr lang="en-GB" sz="2000" dirty="0" smtClean="0"/>
          </a:p>
          <a:p>
            <a:pPr marL="3175" indent="15875" eaLnBrk="1" hangingPunct="1"/>
            <a:r>
              <a:rPr lang="en-GB" sz="2000" dirty="0" smtClean="0"/>
              <a:t>  Health outcomes?</a:t>
            </a:r>
          </a:p>
          <a:p>
            <a:pPr marL="403225" lvl="1" indent="15875" eaLnBrk="1" hangingPunct="1"/>
            <a:r>
              <a:rPr lang="en-GB" sz="1600" dirty="0" smtClean="0"/>
              <a:t>Too short term</a:t>
            </a:r>
          </a:p>
          <a:p>
            <a:pPr marL="403225" lvl="1" indent="15875" eaLnBrk="1" hangingPunct="1"/>
            <a:r>
              <a:rPr lang="en-GB" sz="1600" dirty="0" smtClean="0"/>
              <a:t>  Problem with SF-12?</a:t>
            </a:r>
            <a:endParaRPr lang="en-GB" sz="1600" dirty="0" smtClean="0">
              <a:solidFill>
                <a:srgbClr val="008080"/>
              </a:solidFill>
            </a:endParaRPr>
          </a:p>
          <a:p>
            <a:pPr marL="403225" lvl="1" indent="15875" eaLnBrk="1" hangingPunct="1"/>
            <a:endParaRPr lang="en-GB" sz="1800" dirty="0" smtClean="0"/>
          </a:p>
          <a:p>
            <a:pPr marL="3175" indent="15875" eaLnBrk="1" hangingPunct="1">
              <a:buFontTx/>
              <a:buNone/>
            </a:pPr>
            <a:endParaRPr lang="en-GB" sz="1800" dirty="0" smtClean="0"/>
          </a:p>
          <a:p>
            <a:pPr marL="3175" indent="15875" eaLnBrk="1" hangingPunct="1">
              <a:buFontTx/>
              <a:buNone/>
            </a:pPr>
            <a:endParaRPr lang="en-GB" sz="1800" dirty="0" smtClean="0"/>
          </a:p>
        </p:txBody>
      </p:sp>
    </p:spTree>
    <p:extLst>
      <p:ext uri="{BB962C8B-B14F-4D97-AF65-F5344CB8AC3E}">
        <p14:creationId xmlns:p14="http://schemas.microsoft.com/office/powerpoint/2010/main" val="555794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4950" y="274638"/>
            <a:ext cx="8686800" cy="1282700"/>
          </a:xfrm>
        </p:spPr>
        <p:txBody>
          <a:bodyPr/>
          <a:lstStyle/>
          <a:p>
            <a:pPr eaLnBrk="1" hangingPunct="1"/>
            <a:r>
              <a:rPr lang="en-GB" sz="2800" b="1" i="1" smtClean="0">
                <a:solidFill>
                  <a:srgbClr val="008080"/>
                </a:solidFill>
              </a:rPr>
              <a:t>What I’ll cover</a:t>
            </a:r>
            <a:endParaRPr lang="en-US" sz="2800" b="1" smtClean="0">
              <a:solidFill>
                <a:srgbClr val="008080"/>
              </a:solidFill>
            </a:endParaRPr>
          </a:p>
        </p:txBody>
      </p:sp>
      <p:sp>
        <p:nvSpPr>
          <p:cNvPr id="10243" name="Rectangle 3"/>
          <p:cNvSpPr>
            <a:spLocks noGrp="1" noChangeArrowheads="1"/>
          </p:cNvSpPr>
          <p:nvPr>
            <p:ph type="body" idx="1"/>
          </p:nvPr>
        </p:nvSpPr>
        <p:spPr>
          <a:xfrm>
            <a:off x="1219200" y="1484313"/>
            <a:ext cx="6705600" cy="5113337"/>
          </a:xfrm>
        </p:spPr>
        <p:txBody>
          <a:bodyPr/>
          <a:lstStyle/>
          <a:p>
            <a:pPr eaLnBrk="1" hangingPunct="1">
              <a:buFontTx/>
              <a:buNone/>
              <a:defRPr/>
            </a:pPr>
            <a:endParaRPr lang="en-US" sz="900" dirty="0" smtClean="0"/>
          </a:p>
          <a:p>
            <a:pPr eaLnBrk="1" hangingPunct="1">
              <a:buFontTx/>
              <a:buNone/>
              <a:defRPr/>
            </a:pPr>
            <a:endParaRPr lang="en-US" sz="1600" dirty="0" smtClean="0"/>
          </a:p>
          <a:p>
            <a:pPr marL="3175" indent="15875" eaLnBrk="1" hangingPunct="1">
              <a:defRPr/>
            </a:pPr>
            <a:r>
              <a:rPr lang="en-GB" sz="1600" dirty="0" smtClean="0"/>
              <a:t> Background</a:t>
            </a:r>
          </a:p>
          <a:p>
            <a:pPr marL="3175" indent="15875" eaLnBrk="1" hangingPunct="1">
              <a:defRPr/>
            </a:pPr>
            <a:endParaRPr lang="en-GB" sz="1600" dirty="0"/>
          </a:p>
          <a:p>
            <a:pPr marL="3175" indent="15875" eaLnBrk="1" hangingPunct="1">
              <a:defRPr/>
            </a:pPr>
            <a:r>
              <a:rPr lang="en-GB" sz="1600" dirty="0" smtClean="0"/>
              <a:t> Introduce </a:t>
            </a:r>
            <a:r>
              <a:rPr lang="en-GB" sz="1600" dirty="0" err="1" smtClean="0"/>
              <a:t>GoWell</a:t>
            </a:r>
            <a:endParaRPr lang="en-GB" sz="1600" dirty="0" smtClean="0"/>
          </a:p>
          <a:p>
            <a:pPr marL="3175" indent="15875" eaLnBrk="1" hangingPunct="1">
              <a:defRPr/>
            </a:pPr>
            <a:endParaRPr lang="en-GB" sz="1600" dirty="0"/>
          </a:p>
          <a:p>
            <a:pPr marL="3175" indent="15875" eaLnBrk="1" hangingPunct="1">
              <a:defRPr/>
            </a:pPr>
            <a:r>
              <a:rPr lang="en-GB" sz="1600" dirty="0" smtClean="0"/>
              <a:t> Quantitative longitudinal findings</a:t>
            </a:r>
          </a:p>
          <a:p>
            <a:pPr marL="3175" indent="15875" eaLnBrk="1" hangingPunct="1">
              <a:defRPr/>
            </a:pPr>
            <a:endParaRPr lang="en-GB" sz="1600" dirty="0"/>
          </a:p>
          <a:p>
            <a:pPr marL="3175" indent="15875" eaLnBrk="1" hangingPunct="1">
              <a:defRPr/>
            </a:pPr>
            <a:r>
              <a:rPr lang="en-GB" sz="1600" dirty="0" smtClean="0"/>
              <a:t> Qualitative and mixed methods findings</a:t>
            </a:r>
            <a:endParaRPr lang="en-GB" sz="400" dirty="0" smtClean="0"/>
          </a:p>
          <a:p>
            <a:pPr marL="3175" indent="15875" eaLnBrk="1" hangingPunct="1">
              <a:buFontTx/>
              <a:buNone/>
              <a:defRPr/>
            </a:pPr>
            <a:endParaRPr lang="en-GB" sz="1800" dirty="0" smtClean="0"/>
          </a:p>
          <a:p>
            <a:pPr marL="3175" indent="15875" eaLnBrk="1" hangingPunct="1">
              <a:buFontTx/>
              <a:buNone/>
              <a:defRPr/>
            </a:pPr>
            <a:endParaRPr lang="en-US" sz="1800" dirty="0" smtClean="0"/>
          </a:p>
          <a:p>
            <a:pPr eaLnBrk="1" hangingPunct="1">
              <a:buFontTx/>
              <a:buNone/>
              <a:defRPr/>
            </a:pPr>
            <a:endParaRPr lang="en-GB"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34950" y="274638"/>
            <a:ext cx="8686800" cy="1282700"/>
          </a:xfrm>
        </p:spPr>
        <p:txBody>
          <a:bodyPr/>
          <a:lstStyle/>
          <a:p>
            <a:pPr eaLnBrk="1" hangingPunct="1"/>
            <a:r>
              <a:rPr lang="en-GB" sz="2800" b="1" dirty="0" smtClean="0">
                <a:solidFill>
                  <a:srgbClr val="008080"/>
                </a:solidFill>
              </a:rPr>
              <a:t>Implementation</a:t>
            </a:r>
            <a:endParaRPr lang="en-US" sz="2800" b="1" dirty="0" smtClean="0">
              <a:solidFill>
                <a:srgbClr val="008080"/>
              </a:solidFill>
            </a:endParaRPr>
          </a:p>
        </p:txBody>
      </p:sp>
      <p:sp>
        <p:nvSpPr>
          <p:cNvPr id="10243" name="Rectangle 3"/>
          <p:cNvSpPr>
            <a:spLocks noGrp="1" noChangeArrowheads="1"/>
          </p:cNvSpPr>
          <p:nvPr>
            <p:ph type="body" idx="1"/>
          </p:nvPr>
        </p:nvSpPr>
        <p:spPr>
          <a:xfrm>
            <a:off x="611188" y="1557338"/>
            <a:ext cx="7705725" cy="5040312"/>
          </a:xfrm>
        </p:spPr>
        <p:txBody>
          <a:bodyPr/>
          <a:lstStyle/>
          <a:p>
            <a:pPr marL="3175" indent="15875" eaLnBrk="1" hangingPunct="1">
              <a:buFontTx/>
              <a:buNone/>
            </a:pPr>
            <a:endParaRPr lang="en-GB" sz="1800" dirty="0" smtClean="0"/>
          </a:p>
          <a:p>
            <a:pPr marL="3175" indent="15875" eaLnBrk="1" hangingPunct="1"/>
            <a:r>
              <a:rPr lang="en-GB" sz="1800" dirty="0" smtClean="0"/>
              <a:t> Scale of intervention</a:t>
            </a:r>
            <a:endParaRPr lang="en-GB" sz="1400" dirty="0" smtClean="0"/>
          </a:p>
          <a:p>
            <a:pPr marL="403225" lvl="1" indent="15875" eaLnBrk="1" hangingPunct="1"/>
            <a:r>
              <a:rPr lang="en-GB" sz="1800" dirty="0" smtClean="0"/>
              <a:t> Destroying entire neighbourhoods must be considered ‘large scale’ </a:t>
            </a:r>
          </a:p>
          <a:p>
            <a:pPr marL="403225" lvl="1" indent="15875" eaLnBrk="1" hangingPunct="1"/>
            <a:r>
              <a:rPr lang="en-GB" sz="1800" dirty="0"/>
              <a:t> </a:t>
            </a:r>
            <a:r>
              <a:rPr lang="en-GB" sz="1800" dirty="0" smtClean="0"/>
              <a:t>but perhaps pre-existing social and environmental problems lessened the impact of partial demolition.</a:t>
            </a:r>
          </a:p>
          <a:p>
            <a:pPr marL="403225" lvl="1" indent="15875" eaLnBrk="1" hangingPunct="1">
              <a:buFontTx/>
              <a:buNone/>
            </a:pPr>
            <a:endParaRPr lang="en-GB" sz="1800" dirty="0" smtClean="0"/>
          </a:p>
          <a:p>
            <a:pPr marL="3175" indent="15875" eaLnBrk="1" hangingPunct="1"/>
            <a:r>
              <a:rPr lang="en-GB" sz="1800" dirty="0" smtClean="0"/>
              <a:t> Deliberate attempts to limit harm when delivering intervention</a:t>
            </a:r>
          </a:p>
          <a:p>
            <a:pPr marL="403225" lvl="1" indent="15875" eaLnBrk="1" hangingPunct="1"/>
            <a:r>
              <a:rPr lang="en-GB" sz="1800" dirty="0" smtClean="0"/>
              <a:t> Some basic housing improvement works were carried out on ‘</a:t>
            </a:r>
            <a:r>
              <a:rPr lang="en-GB" sz="1800" dirty="0" err="1" smtClean="0"/>
              <a:t>remainer</a:t>
            </a:r>
            <a:r>
              <a:rPr lang="en-GB" sz="1800" dirty="0" smtClean="0"/>
              <a:t>’ homes even though they were scheduled for demolition</a:t>
            </a:r>
          </a:p>
          <a:p>
            <a:pPr marL="3175" indent="15875" eaLnBrk="1" hangingPunct="1">
              <a:buFontTx/>
              <a:buNone/>
            </a:pPr>
            <a:endParaRPr lang="en-GB" sz="1800" dirty="0" smtClean="0"/>
          </a:p>
          <a:p>
            <a:pPr marL="3175" indent="15875" eaLnBrk="1" hangingPunct="1"/>
            <a:r>
              <a:rPr lang="en-GB" sz="1800" dirty="0" smtClean="0"/>
              <a:t> New housing focused on improving physical environments. Less focus on social and economic regeneration.</a:t>
            </a:r>
          </a:p>
          <a:p>
            <a:pPr marL="3175" indent="15875" eaLnBrk="1" hangingPunct="1">
              <a:buFontTx/>
              <a:buNone/>
            </a:pPr>
            <a:endParaRPr lang="en-GB" sz="1800" dirty="0" smtClean="0"/>
          </a:p>
          <a:p>
            <a:pPr marL="3175" indent="15875" eaLnBrk="1" hangingPunct="1">
              <a:buFontTx/>
              <a:buNone/>
            </a:pPr>
            <a:endParaRPr lang="en-GB" sz="1800" dirty="0" smtClean="0"/>
          </a:p>
        </p:txBody>
      </p:sp>
    </p:spTree>
    <p:extLst>
      <p:ext uri="{BB962C8B-B14F-4D97-AF65-F5344CB8AC3E}">
        <p14:creationId xmlns:p14="http://schemas.microsoft.com/office/powerpoint/2010/main" val="40420475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34950" y="274638"/>
            <a:ext cx="8686800" cy="1282700"/>
          </a:xfrm>
        </p:spPr>
        <p:txBody>
          <a:bodyPr/>
          <a:lstStyle/>
          <a:p>
            <a:pPr eaLnBrk="1" hangingPunct="1"/>
            <a:r>
              <a:rPr lang="en-GB" sz="2800" b="1" smtClean="0">
                <a:solidFill>
                  <a:srgbClr val="008080"/>
                </a:solidFill>
              </a:rPr>
              <a:t>Lack of community involvement</a:t>
            </a:r>
            <a:endParaRPr lang="en-US" sz="2800" b="1" smtClean="0">
              <a:solidFill>
                <a:srgbClr val="008080"/>
              </a:solidFill>
            </a:endParaRPr>
          </a:p>
        </p:txBody>
      </p:sp>
      <p:sp>
        <p:nvSpPr>
          <p:cNvPr id="10243" name="Rectangle 3"/>
          <p:cNvSpPr>
            <a:spLocks noGrp="1" noChangeArrowheads="1"/>
          </p:cNvSpPr>
          <p:nvPr>
            <p:ph type="body" idx="1"/>
          </p:nvPr>
        </p:nvSpPr>
        <p:spPr>
          <a:xfrm>
            <a:off x="611188" y="1557338"/>
            <a:ext cx="7705725" cy="5040312"/>
          </a:xfrm>
        </p:spPr>
        <p:txBody>
          <a:bodyPr/>
          <a:lstStyle/>
          <a:p>
            <a:pPr marL="3175" indent="15875" eaLnBrk="1" hangingPunct="1">
              <a:buFontTx/>
              <a:buNone/>
              <a:defRPr/>
            </a:pPr>
            <a:endParaRPr lang="en-GB" sz="1800" dirty="0" smtClean="0"/>
          </a:p>
          <a:p>
            <a:pPr marL="288925" indent="-285750" eaLnBrk="1" hangingPunct="1">
              <a:defRPr/>
            </a:pPr>
            <a:r>
              <a:rPr lang="en-GB" sz="1800" dirty="0" err="1" smtClean="0"/>
              <a:t>Approx</a:t>
            </a:r>
            <a:r>
              <a:rPr lang="en-GB" sz="1800" dirty="0" smtClean="0"/>
              <a:t> 3 in 4 residents support demolition of neighbourhood</a:t>
            </a:r>
          </a:p>
          <a:p>
            <a:pPr marL="288925" indent="-285750" eaLnBrk="1" hangingPunct="1">
              <a:defRPr/>
            </a:pPr>
            <a:endParaRPr lang="en-GB" sz="1800" dirty="0" smtClean="0"/>
          </a:p>
          <a:p>
            <a:pPr marL="288925" indent="-285750" eaLnBrk="1" hangingPunct="1">
              <a:defRPr/>
            </a:pPr>
            <a:r>
              <a:rPr lang="en-GB" sz="1800" dirty="0" smtClean="0"/>
              <a:t>Both the housing association and the researchers have engaged and consulted with residents before, during and after the period being studied.</a:t>
            </a:r>
          </a:p>
          <a:p>
            <a:pPr marL="288925" indent="-285750" eaLnBrk="1" hangingPunct="1">
              <a:defRPr/>
            </a:pPr>
            <a:endParaRPr lang="en-GB" sz="1800" dirty="0"/>
          </a:p>
          <a:p>
            <a:pPr marL="288925" indent="-285750" eaLnBrk="1" hangingPunct="1">
              <a:defRPr/>
            </a:pPr>
            <a:r>
              <a:rPr lang="en-GB" sz="1800" dirty="0" smtClean="0"/>
              <a:t>Only a minority of residents want to engage</a:t>
            </a:r>
          </a:p>
          <a:p>
            <a:pPr marL="288925" indent="-285750" eaLnBrk="1" hangingPunct="1">
              <a:defRPr/>
            </a:pPr>
            <a:endParaRPr lang="en-GB" sz="1800" dirty="0"/>
          </a:p>
          <a:p>
            <a:pPr marL="288925" indent="-285750" eaLnBrk="1" hangingPunct="1">
              <a:defRPr/>
            </a:pPr>
            <a:r>
              <a:rPr lang="en-GB" sz="1800" dirty="0" smtClean="0"/>
              <a:t>Those who engage can be unrepresentative (‘save our homes!’)</a:t>
            </a:r>
          </a:p>
          <a:p>
            <a:pPr marL="288925" indent="-285750" eaLnBrk="1" hangingPunct="1">
              <a:defRPr/>
            </a:pPr>
            <a:endParaRPr lang="en-GB" sz="1800" dirty="0"/>
          </a:p>
          <a:p>
            <a:pPr marL="288925" indent="-285750" eaLnBrk="1" hangingPunct="1">
              <a:defRPr/>
            </a:pPr>
            <a:r>
              <a:rPr lang="en-GB" sz="1800" dirty="0" smtClean="0"/>
              <a:t>How much community involvement is enough?</a:t>
            </a:r>
          </a:p>
          <a:p>
            <a:pPr marL="3175" indent="15875" eaLnBrk="1" hangingPunct="1">
              <a:buFontTx/>
              <a:buNone/>
              <a:defRPr/>
            </a:pPr>
            <a:endParaRPr lang="en-GB" sz="1800" dirty="0" smtClean="0"/>
          </a:p>
          <a:p>
            <a:pPr marL="3175" indent="15875" eaLnBrk="1" hangingPunct="1">
              <a:buFontTx/>
              <a:buNone/>
              <a:defRPr/>
            </a:pPr>
            <a:endParaRPr lang="en-GB" sz="1800" dirty="0" smtClean="0"/>
          </a:p>
        </p:txBody>
      </p:sp>
    </p:spTree>
    <p:extLst>
      <p:ext uri="{BB962C8B-B14F-4D97-AF65-F5344CB8AC3E}">
        <p14:creationId xmlns:p14="http://schemas.microsoft.com/office/powerpoint/2010/main" val="2462038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34950" y="274638"/>
            <a:ext cx="8686800" cy="1282700"/>
          </a:xfrm>
        </p:spPr>
        <p:txBody>
          <a:bodyPr/>
          <a:lstStyle/>
          <a:p>
            <a:pPr eaLnBrk="1" hangingPunct="1"/>
            <a:r>
              <a:rPr lang="en-GB" sz="2800" b="1" dirty="0" smtClean="0">
                <a:solidFill>
                  <a:srgbClr val="008080"/>
                </a:solidFill>
              </a:rPr>
              <a:t>Theory</a:t>
            </a:r>
            <a:endParaRPr lang="en-US" sz="2800" b="1" dirty="0" smtClean="0">
              <a:solidFill>
                <a:srgbClr val="008080"/>
              </a:solidFill>
            </a:endParaRPr>
          </a:p>
        </p:txBody>
      </p:sp>
      <p:sp>
        <p:nvSpPr>
          <p:cNvPr id="10243" name="Rectangle 3"/>
          <p:cNvSpPr>
            <a:spLocks noGrp="1" noChangeArrowheads="1"/>
          </p:cNvSpPr>
          <p:nvPr>
            <p:ph type="body" idx="1"/>
          </p:nvPr>
        </p:nvSpPr>
        <p:spPr>
          <a:xfrm>
            <a:off x="685800" y="1295400"/>
            <a:ext cx="7705725" cy="5040313"/>
          </a:xfrm>
        </p:spPr>
        <p:txBody>
          <a:bodyPr/>
          <a:lstStyle/>
          <a:p>
            <a:pPr marL="3175" indent="15875" eaLnBrk="1" hangingPunct="1">
              <a:buFontTx/>
              <a:buNone/>
            </a:pPr>
            <a:r>
              <a:rPr lang="en-GB" sz="1800" b="1" dirty="0" smtClean="0"/>
              <a:t>These might include:</a:t>
            </a:r>
          </a:p>
          <a:p>
            <a:pPr marL="3175" indent="15875" eaLnBrk="1" hangingPunct="1">
              <a:buFontTx/>
              <a:buNone/>
            </a:pPr>
            <a:endParaRPr lang="en-GB" sz="1800" dirty="0" smtClean="0"/>
          </a:p>
          <a:p>
            <a:pPr marL="3175" indent="15875" eaLnBrk="1" hangingPunct="1"/>
            <a:r>
              <a:rPr lang="en-GB" sz="1800" dirty="0" smtClean="0"/>
              <a:t> Causal association between place and health </a:t>
            </a:r>
          </a:p>
          <a:p>
            <a:pPr marL="403225" lvl="1" indent="15875" eaLnBrk="1" hangingPunct="1"/>
            <a:r>
              <a:rPr lang="en-GB" sz="1800" dirty="0" smtClean="0">
                <a:solidFill>
                  <a:srgbClr val="008080"/>
                </a:solidFill>
              </a:rPr>
              <a:t> Is association strong enough for ‘place’ based interventions to either worsen or improve health?</a:t>
            </a:r>
          </a:p>
          <a:p>
            <a:pPr marL="403225" lvl="1" indent="15875" eaLnBrk="1" hangingPunct="1"/>
            <a:endParaRPr lang="en-GB" sz="1800" dirty="0" smtClean="0"/>
          </a:p>
          <a:p>
            <a:pPr marL="3175" indent="15875" eaLnBrk="1" hangingPunct="1"/>
            <a:r>
              <a:rPr lang="en-GB" sz="1800" dirty="0" smtClean="0"/>
              <a:t> Does modifying social determinants of health lead to health outcomes?</a:t>
            </a:r>
          </a:p>
          <a:p>
            <a:pPr marL="403225" lvl="1" indent="15875" eaLnBrk="1" hangingPunct="1"/>
            <a:r>
              <a:rPr lang="en-GB" sz="1800" dirty="0" smtClean="0">
                <a:solidFill>
                  <a:srgbClr val="008080"/>
                </a:solidFill>
              </a:rPr>
              <a:t> Not always</a:t>
            </a:r>
          </a:p>
          <a:p>
            <a:pPr marL="403225" lvl="1" indent="15875" eaLnBrk="1" hangingPunct="1"/>
            <a:r>
              <a:rPr lang="en-GB" sz="1800" dirty="0">
                <a:solidFill>
                  <a:srgbClr val="008080"/>
                </a:solidFill>
              </a:rPr>
              <a:t> </a:t>
            </a:r>
            <a:r>
              <a:rPr lang="en-GB" sz="1800" dirty="0" smtClean="0">
                <a:solidFill>
                  <a:srgbClr val="008080"/>
                </a:solidFill>
              </a:rPr>
              <a:t>Depends on type and scale of modification</a:t>
            </a:r>
          </a:p>
          <a:p>
            <a:pPr marL="403225" lvl="1" indent="15875" eaLnBrk="1" hangingPunct="1"/>
            <a:r>
              <a:rPr lang="en-GB" sz="1800" dirty="0">
                <a:solidFill>
                  <a:srgbClr val="008080"/>
                </a:solidFill>
              </a:rPr>
              <a:t> </a:t>
            </a:r>
            <a:r>
              <a:rPr lang="en-GB" sz="1800" dirty="0" smtClean="0">
                <a:solidFill>
                  <a:srgbClr val="008080"/>
                </a:solidFill>
              </a:rPr>
              <a:t>Also depends on the population (see next slide)</a:t>
            </a:r>
          </a:p>
          <a:p>
            <a:pPr marL="403225" lvl="1" indent="15875" eaLnBrk="1" hangingPunct="1"/>
            <a:endParaRPr lang="en-GB" sz="1800" dirty="0" smtClean="0"/>
          </a:p>
          <a:p>
            <a:pPr marL="3175" indent="15875" eaLnBrk="1" hangingPunct="1"/>
            <a:endParaRPr lang="en-GB" sz="1800" dirty="0" smtClean="0"/>
          </a:p>
          <a:p>
            <a:pPr marL="3175" indent="15875" eaLnBrk="1" hangingPunct="1">
              <a:buFontTx/>
              <a:buNone/>
            </a:pPr>
            <a:endParaRPr lang="en-GB" sz="1800" dirty="0" smtClean="0"/>
          </a:p>
          <a:p>
            <a:pPr marL="3175" indent="15875" eaLnBrk="1" hangingPunct="1">
              <a:buFontTx/>
              <a:buNone/>
            </a:pPr>
            <a:endParaRPr lang="en-GB" sz="1800" dirty="0" smtClean="0"/>
          </a:p>
        </p:txBody>
      </p:sp>
    </p:spTree>
    <p:extLst>
      <p:ext uri="{BB962C8B-B14F-4D97-AF65-F5344CB8AC3E}">
        <p14:creationId xmlns:p14="http://schemas.microsoft.com/office/powerpoint/2010/main" val="2140744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i="1" dirty="0" smtClean="0">
                <a:solidFill>
                  <a:srgbClr val="008080"/>
                </a:solidFill>
              </a:rPr>
              <a:t>How the intervention affects a complex community: some key messages</a:t>
            </a:r>
            <a:endParaRPr lang="en-GB" sz="2800" b="1" i="1" dirty="0">
              <a:solidFill>
                <a:srgbClr val="008080"/>
              </a:solidFill>
            </a:endParaRPr>
          </a:p>
        </p:txBody>
      </p:sp>
      <p:sp>
        <p:nvSpPr>
          <p:cNvPr id="3" name="Content Placeholder 2"/>
          <p:cNvSpPr>
            <a:spLocks noGrp="1"/>
          </p:cNvSpPr>
          <p:nvPr>
            <p:ph idx="1"/>
          </p:nvPr>
        </p:nvSpPr>
        <p:spPr/>
        <p:txBody>
          <a:bodyPr/>
          <a:lstStyle/>
          <a:p>
            <a:r>
              <a:rPr lang="en-GB" sz="2000" dirty="0" smtClean="0"/>
              <a:t>Aggregated quantitative means in a single outcome may fail to pick up on wildly different experiences across many outcomes.</a:t>
            </a:r>
          </a:p>
          <a:p>
            <a:endParaRPr lang="en-GB" sz="2000" dirty="0"/>
          </a:p>
          <a:p>
            <a:r>
              <a:rPr lang="en-GB" sz="2000" dirty="0" smtClean="0"/>
              <a:t>Do residents rely on their neighbourhood for social capital?</a:t>
            </a:r>
          </a:p>
          <a:p>
            <a:pPr lvl="1"/>
            <a:r>
              <a:rPr lang="en-GB" sz="1600" dirty="0" smtClean="0"/>
              <a:t>A source of resilience for ‘</a:t>
            </a:r>
            <a:r>
              <a:rPr lang="en-GB" sz="1600" dirty="0" err="1" smtClean="0"/>
              <a:t>remainers</a:t>
            </a:r>
            <a:r>
              <a:rPr lang="en-GB" sz="1600" dirty="0" smtClean="0"/>
              <a:t>’</a:t>
            </a:r>
          </a:p>
          <a:p>
            <a:pPr lvl="1"/>
            <a:r>
              <a:rPr lang="en-GB" sz="1600" dirty="0" smtClean="0"/>
              <a:t>A risk for those who are relocated.</a:t>
            </a:r>
          </a:p>
          <a:p>
            <a:pPr lvl="1"/>
            <a:r>
              <a:rPr lang="en-GB" sz="1600" dirty="0" smtClean="0">
                <a:solidFill>
                  <a:srgbClr val="FF0000"/>
                </a:solidFill>
              </a:rPr>
              <a:t>Demolition programmes should seek to identify and provide tailored support to those community sub-groups that rely most on their neighbourhood </a:t>
            </a:r>
          </a:p>
          <a:p>
            <a:pPr lvl="1"/>
            <a:endParaRPr lang="en-GB" sz="1600" dirty="0"/>
          </a:p>
          <a:p>
            <a:r>
              <a:rPr lang="en-GB" sz="2000" dirty="0" smtClean="0"/>
              <a:t>Targeting communities with extreme levels of poor health presents challenges for ‘preventative’ public health strategies.</a:t>
            </a:r>
          </a:p>
          <a:p>
            <a:pPr lvl="1"/>
            <a:r>
              <a:rPr lang="en-GB" sz="1600" dirty="0" smtClean="0"/>
              <a:t>Illness undermines potential to benefit from residential improvements</a:t>
            </a:r>
          </a:p>
          <a:p>
            <a:pPr lvl="1"/>
            <a:r>
              <a:rPr lang="en-GB" sz="1600" dirty="0" smtClean="0"/>
              <a:t>High prevalence of illness complicates our view of prevention.</a:t>
            </a:r>
          </a:p>
          <a:p>
            <a:pPr lvl="1"/>
            <a:r>
              <a:rPr lang="en-GB" sz="1600" dirty="0" smtClean="0"/>
              <a:t>Should our main health outcomes be centred round managing ill health rather than preventing it?</a:t>
            </a:r>
          </a:p>
          <a:p>
            <a:pPr lvl="1"/>
            <a:r>
              <a:rPr lang="en-GB" sz="1600" dirty="0" smtClean="0">
                <a:solidFill>
                  <a:srgbClr val="FF0000"/>
                </a:solidFill>
              </a:rPr>
              <a:t>Health service support could usefully accompany such interventions</a:t>
            </a:r>
          </a:p>
        </p:txBody>
      </p:sp>
    </p:spTree>
    <p:extLst>
      <p:ext uri="{BB962C8B-B14F-4D97-AF65-F5344CB8AC3E}">
        <p14:creationId xmlns:p14="http://schemas.microsoft.com/office/powerpoint/2010/main" val="129739324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points</a:t>
            </a:r>
            <a:endParaRPr lang="en-GB" dirty="0"/>
          </a:p>
        </p:txBody>
      </p:sp>
      <p:sp>
        <p:nvSpPr>
          <p:cNvPr id="3" name="Content Placeholder 2"/>
          <p:cNvSpPr>
            <a:spLocks noGrp="1"/>
          </p:cNvSpPr>
          <p:nvPr>
            <p:ph idx="1"/>
          </p:nvPr>
        </p:nvSpPr>
        <p:spPr/>
        <p:txBody>
          <a:bodyPr/>
          <a:lstStyle/>
          <a:p>
            <a:r>
              <a:rPr lang="en-GB" sz="2800" dirty="0" err="1" smtClean="0"/>
              <a:t>GoWell</a:t>
            </a:r>
            <a:r>
              <a:rPr lang="en-GB" sz="2800" dirty="0" smtClean="0"/>
              <a:t> produces lots of ‘findings’ – assembling them into meaningful narratives is a challenge.</a:t>
            </a:r>
          </a:p>
          <a:p>
            <a:endParaRPr lang="en-GB" sz="2800" dirty="0"/>
          </a:p>
          <a:p>
            <a:r>
              <a:rPr lang="en-GB" sz="2800" dirty="0" smtClean="0"/>
              <a:t>We think that attempting to identify overarching theories is probably more useful than focusing on specific (small) effect sizes – </a:t>
            </a:r>
            <a:r>
              <a:rPr lang="en-GB" sz="2800" smtClean="0"/>
              <a:t>although one </a:t>
            </a:r>
            <a:r>
              <a:rPr lang="en-GB" sz="2800" dirty="0" smtClean="0"/>
              <a:t>informs the other.</a:t>
            </a:r>
            <a:endParaRPr lang="en-GB" sz="2800" dirty="0"/>
          </a:p>
        </p:txBody>
      </p:sp>
    </p:spTree>
    <p:extLst>
      <p:ext uri="{BB962C8B-B14F-4D97-AF65-F5344CB8AC3E}">
        <p14:creationId xmlns:p14="http://schemas.microsoft.com/office/powerpoint/2010/main" val="3942308826"/>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gh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949950"/>
            <a:ext cx="10080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3" descr="NHS HealthScot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5949950"/>
            <a:ext cx="7207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descr="GCPH logo_high reso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6021388"/>
            <a:ext cx="107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descr="MR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6021388"/>
            <a:ext cx="10795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8" descr="NHSGG&amp;C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5949950"/>
            <a:ext cx="939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9" descr="Final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813" y="620713"/>
            <a:ext cx="580548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10"/>
          <p:cNvSpPr txBox="1">
            <a:spLocks noChangeArrowheads="1"/>
          </p:cNvSpPr>
          <p:nvPr/>
        </p:nvSpPr>
        <p:spPr bwMode="auto">
          <a:xfrm>
            <a:off x="1763713" y="4076700"/>
            <a:ext cx="56165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sz="4000">
                <a:hlinkClick r:id="rId8"/>
              </a:rPr>
              <a:t>www.gowellonline.com</a:t>
            </a:r>
            <a:endParaRPr lang="en-GB" sz="4000"/>
          </a:p>
          <a:p>
            <a:pPr algn="ctr" eaLnBrk="1" hangingPunct="1">
              <a:spcBef>
                <a:spcPct val="50000"/>
              </a:spcBef>
              <a:buFontTx/>
              <a:buNone/>
            </a:pPr>
            <a:endParaRPr lang="en-GB" sz="4000"/>
          </a:p>
        </p:txBody>
      </p:sp>
      <p:pic>
        <p:nvPicPr>
          <p:cNvPr id="74761" name="Picture 11" descr="UniofGlasgow_Jan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1913" y="6092825"/>
            <a:ext cx="13128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2" name="Picture 12" descr="ScottishGovern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0225" y="5805488"/>
            <a:ext cx="9937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3" name="Picture 14" descr="CSO 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2950" y="6092825"/>
            <a:ext cx="10810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4950" y="274638"/>
            <a:ext cx="8686800" cy="1282700"/>
          </a:xfrm>
        </p:spPr>
        <p:txBody>
          <a:bodyPr/>
          <a:lstStyle/>
          <a:p>
            <a:pPr eaLnBrk="1" hangingPunct="1"/>
            <a:r>
              <a:rPr lang="en-GB" sz="2800" b="1" i="1" smtClean="0">
                <a:solidFill>
                  <a:srgbClr val="008080"/>
                </a:solidFill>
              </a:rPr>
              <a:t>What I’ll cover</a:t>
            </a:r>
            <a:endParaRPr lang="en-US" sz="2800" b="1" smtClean="0">
              <a:solidFill>
                <a:srgbClr val="008080"/>
              </a:solidFill>
            </a:endParaRPr>
          </a:p>
        </p:txBody>
      </p:sp>
      <p:sp>
        <p:nvSpPr>
          <p:cNvPr id="10243" name="Rectangle 3"/>
          <p:cNvSpPr>
            <a:spLocks noGrp="1" noChangeArrowheads="1"/>
          </p:cNvSpPr>
          <p:nvPr>
            <p:ph type="body" idx="1"/>
          </p:nvPr>
        </p:nvSpPr>
        <p:spPr>
          <a:xfrm>
            <a:off x="1219200" y="1484313"/>
            <a:ext cx="6705600" cy="5113337"/>
          </a:xfrm>
        </p:spPr>
        <p:txBody>
          <a:bodyPr/>
          <a:lstStyle/>
          <a:p>
            <a:pPr eaLnBrk="1" hangingPunct="1">
              <a:buFontTx/>
              <a:buNone/>
              <a:defRPr/>
            </a:pPr>
            <a:endParaRPr lang="en-US" sz="900" dirty="0" smtClean="0"/>
          </a:p>
          <a:p>
            <a:pPr eaLnBrk="1" hangingPunct="1">
              <a:buFontTx/>
              <a:buNone/>
              <a:defRPr/>
            </a:pPr>
            <a:endParaRPr lang="en-US" sz="1600" dirty="0" smtClean="0"/>
          </a:p>
          <a:p>
            <a:pPr marL="3175" indent="15875" eaLnBrk="1" hangingPunct="1">
              <a:defRPr/>
            </a:pPr>
            <a:r>
              <a:rPr lang="en-GB" sz="1600" dirty="0" smtClean="0"/>
              <a:t> Background</a:t>
            </a: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err="1" smtClean="0">
                <a:solidFill>
                  <a:schemeClr val="bg1">
                    <a:lumMod val="95000"/>
                  </a:schemeClr>
                </a:solidFill>
              </a:rPr>
              <a:t>troduce</a:t>
            </a:r>
            <a:r>
              <a:rPr lang="en-GB" sz="1600" dirty="0" smtClean="0">
                <a:solidFill>
                  <a:schemeClr val="bg1">
                    <a:lumMod val="95000"/>
                  </a:schemeClr>
                </a:solidFill>
              </a:rPr>
              <a:t> </a:t>
            </a:r>
            <a:r>
              <a:rPr lang="en-GB" sz="1600" dirty="0" err="1" smtClean="0">
                <a:solidFill>
                  <a:schemeClr val="bg1">
                    <a:lumMod val="95000"/>
                  </a:schemeClr>
                </a:solidFill>
              </a:rPr>
              <a:t>GoWell</a:t>
            </a:r>
            <a:endParaRPr lang="en-GB" sz="1600" dirty="0" smtClean="0">
              <a:solidFill>
                <a:schemeClr val="bg1">
                  <a:lumMod val="95000"/>
                </a:schemeClr>
              </a:solidFill>
            </a:endParaRP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solidFill>
                  <a:schemeClr val="bg1">
                    <a:lumMod val="95000"/>
                  </a:schemeClr>
                </a:solidFill>
              </a:rPr>
              <a:t> Quantitative longitudinal and cross-sectional findings</a:t>
            </a:r>
          </a:p>
          <a:p>
            <a:pPr marL="3175" indent="15875" eaLnBrk="1" hangingPunct="1">
              <a:defRPr/>
            </a:pPr>
            <a:endParaRPr lang="en-GB" sz="1600" dirty="0">
              <a:solidFill>
                <a:schemeClr val="bg1">
                  <a:lumMod val="95000"/>
                </a:schemeClr>
              </a:solidFill>
            </a:endParaRPr>
          </a:p>
          <a:p>
            <a:pPr marL="3175" indent="15875" eaLnBrk="1" hangingPunct="1">
              <a:defRPr/>
            </a:pPr>
            <a:r>
              <a:rPr lang="en-GB" sz="1600" dirty="0" smtClean="0">
                <a:solidFill>
                  <a:schemeClr val="bg1">
                    <a:lumMod val="95000"/>
                  </a:schemeClr>
                </a:solidFill>
              </a:rPr>
              <a:t> Qualitative cross-sectional and longitudinal findings</a:t>
            </a:r>
            <a:endParaRPr lang="en-GB" sz="400" dirty="0" smtClean="0">
              <a:solidFill>
                <a:schemeClr val="bg1">
                  <a:lumMod val="95000"/>
                </a:schemeClr>
              </a:solidFill>
            </a:endParaRPr>
          </a:p>
          <a:p>
            <a:pPr marL="3175" indent="15875" eaLnBrk="1" hangingPunct="1">
              <a:buFontTx/>
              <a:buNone/>
              <a:defRPr/>
            </a:pPr>
            <a:endParaRPr lang="en-GB" sz="1800" dirty="0" smtClean="0"/>
          </a:p>
          <a:p>
            <a:pPr marL="3175" indent="15875" eaLnBrk="1" hangingPunct="1">
              <a:buFontTx/>
              <a:buNone/>
              <a:defRPr/>
            </a:pPr>
            <a:endParaRPr lang="en-US" sz="1800" dirty="0" smtClean="0"/>
          </a:p>
          <a:p>
            <a:pPr eaLnBrk="1" hangingPunct="1">
              <a:buFontTx/>
              <a:buNone/>
              <a:defRPr/>
            </a:pPr>
            <a:endParaRPr lang="en-GB" dirty="0" smtClean="0"/>
          </a:p>
        </p:txBody>
      </p:sp>
    </p:spTree>
    <p:extLst>
      <p:ext uri="{BB962C8B-B14F-4D97-AF65-F5344CB8AC3E}">
        <p14:creationId xmlns:p14="http://schemas.microsoft.com/office/powerpoint/2010/main" val="29921470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What is urban regeneration?</a:t>
            </a:r>
            <a:br>
              <a:rPr lang="en-GB" smtClean="0"/>
            </a:br>
            <a:endParaRPr lang="en-US" smtClean="0"/>
          </a:p>
        </p:txBody>
      </p:sp>
      <p:sp>
        <p:nvSpPr>
          <p:cNvPr id="10243" name="TextBox 8"/>
          <p:cNvSpPr txBox="1">
            <a:spLocks noChangeArrowheads="1"/>
          </p:cNvSpPr>
          <p:nvPr/>
        </p:nvSpPr>
        <p:spPr bwMode="auto">
          <a:xfrm>
            <a:off x="179388" y="1628775"/>
            <a:ext cx="86407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200">
                <a:latin typeface="Verdana" panose="020B0604030504040204" pitchFamily="34" charset="0"/>
              </a:rPr>
              <a:t>Regeneration, renewal, improvement, area-based initiatives</a:t>
            </a:r>
            <a:endParaRPr lang="en-US" sz="2200">
              <a:latin typeface="Verdana" panose="020B0604030504040204" pitchFamily="34" charset="0"/>
            </a:endParaRPr>
          </a:p>
        </p:txBody>
      </p:sp>
      <p:sp>
        <p:nvSpPr>
          <p:cNvPr id="10244" name="TextBox 3"/>
          <p:cNvSpPr txBox="1">
            <a:spLocks noChangeArrowheads="1"/>
          </p:cNvSpPr>
          <p:nvPr/>
        </p:nvSpPr>
        <p:spPr bwMode="auto">
          <a:xfrm>
            <a:off x="539750" y="2349500"/>
            <a:ext cx="540067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sz="2000" dirty="0">
                <a:latin typeface="Verdana" panose="020B0604030504040204" pitchFamily="34" charset="0"/>
              </a:rPr>
              <a:t> </a:t>
            </a:r>
            <a:r>
              <a:rPr lang="en-GB" sz="2000" dirty="0" smtClean="0">
                <a:latin typeface="Verdana" panose="020B0604030504040204" pitchFamily="34" charset="0"/>
              </a:rPr>
              <a:t>Neighbourhood Demolition</a:t>
            </a:r>
            <a:endParaRPr lang="en-GB" sz="2000" dirty="0">
              <a:latin typeface="Verdana" panose="020B0604030504040204" pitchFamily="34" charset="0"/>
            </a:endParaRPr>
          </a:p>
          <a:p>
            <a:pPr eaLnBrk="1" hangingPunct="1">
              <a:spcBef>
                <a:spcPct val="0"/>
              </a:spcBef>
            </a:pPr>
            <a:r>
              <a:rPr lang="en-GB" sz="2000" dirty="0">
                <a:latin typeface="Verdana" panose="020B0604030504040204" pitchFamily="34" charset="0"/>
              </a:rPr>
              <a:t> New build</a:t>
            </a:r>
          </a:p>
          <a:p>
            <a:pPr eaLnBrk="1" hangingPunct="1">
              <a:spcBef>
                <a:spcPct val="0"/>
              </a:spcBef>
            </a:pPr>
            <a:r>
              <a:rPr lang="en-GB" sz="2000" dirty="0">
                <a:latin typeface="Verdana" panose="020B0604030504040204" pitchFamily="34" charset="0"/>
              </a:rPr>
              <a:t> Housing improvement / refurbishment</a:t>
            </a:r>
          </a:p>
          <a:p>
            <a:pPr eaLnBrk="1" hangingPunct="1">
              <a:spcBef>
                <a:spcPct val="0"/>
              </a:spcBef>
            </a:pPr>
            <a:r>
              <a:rPr lang="en-GB" sz="2000" dirty="0" smtClean="0">
                <a:latin typeface="Verdana" panose="020B0604030504040204" pitchFamily="34" charset="0"/>
              </a:rPr>
              <a:t> Economic regeneration</a:t>
            </a:r>
            <a:endParaRPr lang="en-GB" sz="2000" dirty="0">
              <a:latin typeface="Verdana" panose="020B0604030504040204" pitchFamily="34" charset="0"/>
            </a:endParaRPr>
          </a:p>
          <a:p>
            <a:pPr eaLnBrk="1" hangingPunct="1">
              <a:spcBef>
                <a:spcPct val="0"/>
              </a:spcBef>
            </a:pPr>
            <a:r>
              <a:rPr lang="en-GB" sz="2000" dirty="0">
                <a:latin typeface="Verdana" panose="020B0604030504040204" pitchFamily="34" charset="0"/>
              </a:rPr>
              <a:t> Community empowerment</a:t>
            </a:r>
          </a:p>
          <a:p>
            <a:pPr eaLnBrk="1" hangingPunct="1">
              <a:spcBef>
                <a:spcPct val="0"/>
              </a:spcBef>
            </a:pPr>
            <a:r>
              <a:rPr lang="en-GB" sz="2000" dirty="0">
                <a:latin typeface="Verdana" panose="020B0604030504040204" pitchFamily="34" charset="0"/>
              </a:rPr>
              <a:t> Tackle social problems</a:t>
            </a:r>
          </a:p>
          <a:p>
            <a:pPr eaLnBrk="1" hangingPunct="1">
              <a:spcBef>
                <a:spcPct val="0"/>
              </a:spcBef>
            </a:pPr>
            <a:r>
              <a:rPr lang="en-GB" sz="2000" dirty="0">
                <a:latin typeface="Verdana" panose="020B0604030504040204" pitchFamily="34" charset="0"/>
              </a:rPr>
              <a:t> Support vulnerable residents</a:t>
            </a:r>
          </a:p>
          <a:p>
            <a:pPr eaLnBrk="1" hangingPunct="1">
              <a:spcBef>
                <a:spcPct val="0"/>
              </a:spcBef>
            </a:pPr>
            <a:endParaRPr lang="en-GB" sz="2000" dirty="0">
              <a:latin typeface="Verdana" panose="020B0604030504040204" pitchFamily="34" charset="0"/>
            </a:endParaRPr>
          </a:p>
          <a:p>
            <a:pPr eaLnBrk="1" hangingPunct="1">
              <a:spcBef>
                <a:spcPct val="0"/>
              </a:spcBef>
              <a:buFontTx/>
              <a:buNone/>
            </a:pPr>
            <a:endParaRPr lang="en-US" sz="2200" dirty="0">
              <a:latin typeface="Verdana" panose="020B0604030504040204" pitchFamily="34" charset="0"/>
            </a:endParaRPr>
          </a:p>
        </p:txBody>
      </p:sp>
      <p:sp>
        <p:nvSpPr>
          <p:cNvPr id="10245" name="Left-Right Arrow 4"/>
          <p:cNvSpPr>
            <a:spLocks noChangeArrowheads="1"/>
          </p:cNvSpPr>
          <p:nvPr/>
        </p:nvSpPr>
        <p:spPr bwMode="auto">
          <a:xfrm rot="16200000">
            <a:off x="4956177" y="3332162"/>
            <a:ext cx="2151062" cy="328613"/>
          </a:xfrm>
          <a:prstGeom prst="leftRightArrow">
            <a:avLst>
              <a:gd name="adj1" fmla="val 0"/>
              <a:gd name="adj2" fmla="val 50030"/>
            </a:avLst>
          </a:prstGeom>
          <a:solidFill>
            <a:schemeClr val="accent1"/>
          </a:solidFill>
          <a:ln w="50800"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2400">
              <a:latin typeface="Times" panose="02020603050405020304" pitchFamily="18" charset="0"/>
            </a:endParaRPr>
          </a:p>
        </p:txBody>
      </p:sp>
      <p:sp>
        <p:nvSpPr>
          <p:cNvPr id="10246" name="TextBox 5"/>
          <p:cNvSpPr txBox="1">
            <a:spLocks noChangeArrowheads="1"/>
          </p:cNvSpPr>
          <p:nvPr/>
        </p:nvSpPr>
        <p:spPr bwMode="auto">
          <a:xfrm>
            <a:off x="6477000" y="4267200"/>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000" dirty="0">
                <a:latin typeface="Verdana" panose="020B0604030504040204" pitchFamily="34" charset="0"/>
              </a:rPr>
              <a:t>Social</a:t>
            </a:r>
            <a:endParaRPr lang="en-US" sz="2000" dirty="0">
              <a:latin typeface="Verdana" panose="020B0604030504040204" pitchFamily="34" charset="0"/>
            </a:endParaRPr>
          </a:p>
        </p:txBody>
      </p:sp>
      <p:sp>
        <p:nvSpPr>
          <p:cNvPr id="10247" name="TextBox 6"/>
          <p:cNvSpPr txBox="1">
            <a:spLocks noChangeArrowheads="1"/>
          </p:cNvSpPr>
          <p:nvPr/>
        </p:nvSpPr>
        <p:spPr bwMode="auto">
          <a:xfrm>
            <a:off x="6324600" y="2349500"/>
            <a:ext cx="1439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000" dirty="0">
                <a:latin typeface="Verdana" panose="020B0604030504040204" pitchFamily="34" charset="0"/>
              </a:rPr>
              <a:t>Physical</a:t>
            </a:r>
            <a:endParaRPr lang="en-US" sz="2000" dirty="0">
              <a:latin typeface="Verdana" panose="020B060403050404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34950" y="274638"/>
            <a:ext cx="8686800" cy="1282700"/>
          </a:xfrm>
        </p:spPr>
        <p:txBody>
          <a:bodyPr/>
          <a:lstStyle/>
          <a:p>
            <a:pPr eaLnBrk="1" hangingPunct="1"/>
            <a:r>
              <a:rPr lang="en-GB" sz="2800" b="1" i="1" smtClean="0">
                <a:solidFill>
                  <a:srgbClr val="008080"/>
                </a:solidFill>
              </a:rPr>
              <a:t>Assumption: improving homes and neighbourhoods benefits health (&amp; inequalities)</a:t>
            </a:r>
            <a:endParaRPr lang="en-US" sz="2800" b="1" smtClean="0">
              <a:solidFill>
                <a:srgbClr val="008080"/>
              </a:solidFill>
            </a:endParaRPr>
          </a:p>
        </p:txBody>
      </p:sp>
      <p:sp>
        <p:nvSpPr>
          <p:cNvPr id="10243" name="Rectangle 3"/>
          <p:cNvSpPr>
            <a:spLocks noGrp="1" noChangeArrowheads="1"/>
          </p:cNvSpPr>
          <p:nvPr>
            <p:ph type="body" idx="1"/>
          </p:nvPr>
        </p:nvSpPr>
        <p:spPr>
          <a:xfrm>
            <a:off x="1219200" y="1484313"/>
            <a:ext cx="6705600" cy="5113337"/>
          </a:xfrm>
        </p:spPr>
        <p:txBody>
          <a:bodyPr/>
          <a:lstStyle/>
          <a:p>
            <a:pPr eaLnBrk="1" hangingPunct="1">
              <a:buFontTx/>
              <a:buNone/>
              <a:defRPr/>
            </a:pPr>
            <a:endParaRPr lang="en-US" sz="900" dirty="0" smtClean="0"/>
          </a:p>
          <a:p>
            <a:pPr eaLnBrk="1" hangingPunct="1">
              <a:buFontTx/>
              <a:buNone/>
              <a:defRPr/>
            </a:pPr>
            <a:endParaRPr lang="en-US" sz="1600" dirty="0" smtClean="0"/>
          </a:p>
          <a:p>
            <a:pPr marL="3175" indent="15875" eaLnBrk="1" hangingPunct="1">
              <a:defRPr/>
            </a:pPr>
            <a:r>
              <a:rPr lang="en-GB" sz="1600" dirty="0" smtClean="0"/>
              <a:t> </a:t>
            </a:r>
            <a:r>
              <a:rPr lang="en-GB" sz="1600" b="1" dirty="0" smtClean="0"/>
              <a:t>WHO</a:t>
            </a:r>
            <a:r>
              <a:rPr lang="en-GB" sz="1600" dirty="0" smtClean="0"/>
              <a:t> Commission on the Social Determinants of Health (2008) includes sections on housing improvement and urban regeneration.</a:t>
            </a:r>
          </a:p>
          <a:p>
            <a:pPr marL="3175" indent="15875" eaLnBrk="1" hangingPunct="1">
              <a:defRPr/>
            </a:pPr>
            <a:endParaRPr lang="en-GB" sz="1600" dirty="0"/>
          </a:p>
          <a:p>
            <a:pPr marL="3175" indent="15875" eaLnBrk="1" hangingPunct="1">
              <a:defRPr/>
            </a:pPr>
            <a:endParaRPr lang="en-GB" sz="1600" dirty="0" smtClean="0"/>
          </a:p>
          <a:p>
            <a:pPr marL="3175" indent="15875" eaLnBrk="1" hangingPunct="1">
              <a:defRPr/>
            </a:pPr>
            <a:r>
              <a:rPr lang="en-GB" sz="1600" dirty="0"/>
              <a:t> </a:t>
            </a:r>
            <a:r>
              <a:rPr lang="en-GB" sz="1600" b="1" dirty="0" smtClean="0"/>
              <a:t>Marmot review </a:t>
            </a:r>
            <a:r>
              <a:rPr lang="en-GB" sz="1600" dirty="0" smtClean="0"/>
              <a:t>(2010) links regeneration to social determinants  and preventative approach to improving health (though mentions possible adverse impacts)</a:t>
            </a:r>
          </a:p>
          <a:p>
            <a:pPr marL="3175" indent="15875" eaLnBrk="1" hangingPunct="1">
              <a:defRPr/>
            </a:pPr>
            <a:endParaRPr lang="en-GB" sz="1600" dirty="0"/>
          </a:p>
          <a:p>
            <a:pPr marL="3175" indent="15875" eaLnBrk="1" hangingPunct="1">
              <a:defRPr/>
            </a:pPr>
            <a:endParaRPr lang="en-GB" sz="1600" dirty="0" smtClean="0"/>
          </a:p>
          <a:p>
            <a:pPr marL="3175" indent="15875" eaLnBrk="1" hangingPunct="1">
              <a:defRPr/>
            </a:pPr>
            <a:r>
              <a:rPr lang="en-GB" sz="1600" dirty="0"/>
              <a:t> </a:t>
            </a:r>
            <a:r>
              <a:rPr lang="en-GB" sz="1600" b="1" dirty="0" smtClean="0"/>
              <a:t>Equally Well (2008) </a:t>
            </a:r>
            <a:r>
              <a:rPr lang="en-GB" sz="1600" dirty="0" smtClean="0"/>
              <a:t>recommends regeneration as part of strategy for reducing health inequalities - and refers specifically to </a:t>
            </a:r>
            <a:r>
              <a:rPr lang="en-GB" sz="1600" dirty="0" err="1" smtClean="0"/>
              <a:t>GoWell</a:t>
            </a:r>
            <a:r>
              <a:rPr lang="en-GB" sz="1600" dirty="0" smtClean="0"/>
              <a:t>.</a:t>
            </a:r>
          </a:p>
          <a:p>
            <a:pPr marL="3175" indent="15875" eaLnBrk="1" hangingPunct="1">
              <a:defRPr/>
            </a:pPr>
            <a:endParaRPr lang="en-GB" sz="1600" dirty="0" smtClean="0"/>
          </a:p>
          <a:p>
            <a:pPr marL="3175" indent="15875" eaLnBrk="1" hangingPunct="1">
              <a:buFontTx/>
              <a:buNone/>
              <a:defRPr/>
            </a:pPr>
            <a:endParaRPr lang="en-US" sz="1800" dirty="0" smtClean="0"/>
          </a:p>
          <a:p>
            <a:pPr eaLnBrk="1" hangingPunct="1">
              <a:buFontTx/>
              <a:buNone/>
              <a:defRPr/>
            </a:pPr>
            <a:endParaRPr lang="en-GB"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3" descr="save our hom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836613"/>
            <a:ext cx="4386263" cy="5538787"/>
          </a:xfrm>
        </p:spPr>
      </p:pic>
      <p:sp>
        <p:nvSpPr>
          <p:cNvPr id="18436" name="TextBox 4"/>
          <p:cNvSpPr txBox="1">
            <a:spLocks noChangeArrowheads="1"/>
          </p:cNvSpPr>
          <p:nvPr/>
        </p:nvSpPr>
        <p:spPr bwMode="auto">
          <a:xfrm>
            <a:off x="5105400" y="1143000"/>
            <a:ext cx="3240088"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1800" dirty="0">
                <a:latin typeface="+mj-lt"/>
              </a:rPr>
              <a:t>“</a:t>
            </a:r>
            <a:r>
              <a:rPr lang="en-GB" sz="1800" i="1" dirty="0">
                <a:latin typeface="+mj-lt"/>
              </a:rPr>
              <a:t>What the majority of tenants in Pinkston fear is demolition. Our community would be ripped apart and neighbours of 40 years would be separated</a:t>
            </a:r>
            <a:r>
              <a:rPr lang="en-GB" sz="1800" dirty="0" smtClean="0">
                <a:latin typeface="+mj-lt"/>
              </a:rPr>
              <a:t>.”</a:t>
            </a:r>
            <a:endParaRPr lang="en-GB" sz="1800" dirty="0">
              <a:latin typeface="+mj-lt"/>
            </a:endParaRPr>
          </a:p>
          <a:p>
            <a:pPr eaLnBrk="1" hangingPunct="1">
              <a:spcBef>
                <a:spcPct val="0"/>
              </a:spcBef>
              <a:buFontTx/>
              <a:buNone/>
            </a:pPr>
            <a:endParaRPr lang="en-GB" sz="1800" dirty="0" smtClean="0">
              <a:latin typeface="+mj-lt"/>
            </a:endParaRPr>
          </a:p>
          <a:p>
            <a:pPr>
              <a:buNone/>
              <a:defRPr/>
            </a:pPr>
            <a:r>
              <a:rPr lang="en-GB" sz="1800" dirty="0">
                <a:latin typeface="+mj-lt"/>
              </a:rPr>
              <a:t>Paris &amp; </a:t>
            </a:r>
            <a:r>
              <a:rPr lang="en-GB" sz="1800" dirty="0" err="1">
                <a:latin typeface="+mj-lt"/>
              </a:rPr>
              <a:t>Blackaby</a:t>
            </a:r>
            <a:r>
              <a:rPr lang="en-GB" sz="1800" dirty="0">
                <a:latin typeface="+mj-lt"/>
              </a:rPr>
              <a:t> (1979) note that ”</a:t>
            </a:r>
            <a:r>
              <a:rPr lang="en-GB" sz="1800" i="1" dirty="0">
                <a:latin typeface="+mj-lt"/>
              </a:rPr>
              <a:t>comprehensive redevelopment has frequently been accused of the ‘destruction of communities’ and established neighbourhoods</a:t>
            </a:r>
            <a:r>
              <a:rPr lang="en-GB" sz="1800" dirty="0" smtClean="0">
                <a:latin typeface="+mj-lt"/>
              </a:rPr>
              <a:t>”.</a:t>
            </a:r>
          </a:p>
          <a:p>
            <a:pPr>
              <a:buNone/>
              <a:defRPr/>
            </a:pPr>
            <a:endParaRPr lang="en-GB" sz="1800" dirty="0">
              <a:latin typeface="+mj-lt"/>
            </a:endParaRPr>
          </a:p>
          <a:p>
            <a:pPr>
              <a:buNone/>
              <a:defRPr/>
            </a:pPr>
            <a:r>
              <a:rPr lang="en-GB" sz="1800" b="1" dirty="0" smtClean="0">
                <a:latin typeface="+mj-lt"/>
              </a:rPr>
              <a:t>‘</a:t>
            </a:r>
            <a:r>
              <a:rPr lang="en-GB" sz="1800" b="1" dirty="0" err="1" smtClean="0">
                <a:latin typeface="+mj-lt"/>
              </a:rPr>
              <a:t>Remainers</a:t>
            </a:r>
            <a:r>
              <a:rPr lang="en-GB" sz="1800" b="1" dirty="0" smtClean="0">
                <a:latin typeface="+mj-lt"/>
              </a:rPr>
              <a:t>’ spend years living in partially destroyed, emptying neighbourhoods</a:t>
            </a:r>
            <a:endParaRPr lang="en-GB" sz="2400" b="1" dirty="0">
              <a:latin typeface="Verdana" panose="020B0604030504040204" pitchFamily="34" charset="0"/>
            </a:endParaRPr>
          </a:p>
        </p:txBody>
      </p:sp>
      <p:sp>
        <p:nvSpPr>
          <p:cNvPr id="2" name="TextBox 1"/>
          <p:cNvSpPr txBox="1"/>
          <p:nvPr/>
        </p:nvSpPr>
        <p:spPr>
          <a:xfrm>
            <a:off x="3124200" y="152400"/>
            <a:ext cx="4724400" cy="461665"/>
          </a:xfrm>
          <a:prstGeom prst="rect">
            <a:avLst/>
          </a:prstGeom>
          <a:noFill/>
        </p:spPr>
        <p:txBody>
          <a:bodyPr wrap="square" rtlCol="0">
            <a:spAutoFit/>
          </a:bodyPr>
          <a:lstStyle/>
          <a:p>
            <a:r>
              <a:rPr lang="en-GB" sz="2400" b="1" dirty="0" smtClean="0"/>
              <a:t>Social harms?</a:t>
            </a:r>
            <a:endParaRPr lang="en-GB"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4950" y="274638"/>
            <a:ext cx="8686800" cy="1282700"/>
          </a:xfrm>
        </p:spPr>
        <p:txBody>
          <a:bodyPr/>
          <a:lstStyle/>
          <a:p>
            <a:pPr eaLnBrk="1" hangingPunct="1"/>
            <a:r>
              <a:rPr lang="en-GB" sz="2800" b="1" smtClean="0">
                <a:solidFill>
                  <a:srgbClr val="008080"/>
                </a:solidFill>
              </a:rPr>
              <a:t>But evaluation evidence often suggests little impact either way (positive or negative)</a:t>
            </a:r>
            <a:endParaRPr lang="en-US" sz="2800" b="1" smtClean="0">
              <a:solidFill>
                <a:srgbClr val="008080"/>
              </a:solidFill>
            </a:endParaRPr>
          </a:p>
        </p:txBody>
      </p:sp>
      <p:sp>
        <p:nvSpPr>
          <p:cNvPr id="10243" name="Rectangle 3"/>
          <p:cNvSpPr>
            <a:spLocks noGrp="1" noChangeArrowheads="1"/>
          </p:cNvSpPr>
          <p:nvPr>
            <p:ph type="body" idx="1"/>
          </p:nvPr>
        </p:nvSpPr>
        <p:spPr>
          <a:xfrm>
            <a:off x="611188" y="1484313"/>
            <a:ext cx="7705725" cy="5373687"/>
          </a:xfrm>
        </p:spPr>
        <p:txBody>
          <a:bodyPr/>
          <a:lstStyle/>
          <a:p>
            <a:pPr eaLnBrk="1" hangingPunct="1">
              <a:buFontTx/>
              <a:buNone/>
              <a:defRPr/>
            </a:pPr>
            <a:r>
              <a:rPr lang="en-GB" sz="1800" b="1" dirty="0" smtClean="0">
                <a:ea typeface="Verdana" pitchFamily="34" charset="0"/>
                <a:cs typeface="Verdana" pitchFamily="34" charset="0"/>
              </a:rPr>
              <a:t>Systematic review of housing improvement/relocation</a:t>
            </a:r>
            <a:r>
              <a:rPr lang="en-GB" sz="1800" dirty="0">
                <a:ea typeface="Verdana" pitchFamily="34" charset="0"/>
                <a:cs typeface="Verdana" pitchFamily="34" charset="0"/>
              </a:rPr>
              <a:t> (</a:t>
            </a:r>
            <a:r>
              <a:rPr lang="en-GB" sz="1800" i="1" dirty="0">
                <a:ea typeface="Verdana" pitchFamily="34" charset="0"/>
                <a:cs typeface="Verdana" pitchFamily="34" charset="0"/>
              </a:rPr>
              <a:t>Thomson et al, 2013)</a:t>
            </a:r>
          </a:p>
          <a:p>
            <a:pPr eaLnBrk="1" hangingPunct="1">
              <a:buFont typeface="Arial" charset="0"/>
              <a:buChar char="•"/>
              <a:defRPr/>
            </a:pPr>
            <a:r>
              <a:rPr lang="en-GB" sz="1600" dirty="0" smtClean="0">
                <a:ea typeface="Verdana" pitchFamily="34" charset="0"/>
                <a:cs typeface="Verdana" pitchFamily="34" charset="0"/>
              </a:rPr>
              <a:t>Health benefits strongest for improvements in affordable warmth.</a:t>
            </a:r>
          </a:p>
          <a:p>
            <a:pPr eaLnBrk="1" hangingPunct="1">
              <a:buFont typeface="Arial" charset="0"/>
              <a:buChar char="•"/>
              <a:defRPr/>
            </a:pPr>
            <a:r>
              <a:rPr lang="en-GB" sz="1600" dirty="0" smtClean="0">
                <a:ea typeface="Verdana" pitchFamily="34" charset="0"/>
                <a:cs typeface="Verdana" pitchFamily="34" charset="0"/>
              </a:rPr>
              <a:t>Improvements in respiratory, general and mental health</a:t>
            </a:r>
          </a:p>
          <a:p>
            <a:pPr eaLnBrk="1" hangingPunct="1">
              <a:buFont typeface="Arial" charset="0"/>
              <a:buChar char="•"/>
              <a:defRPr/>
            </a:pPr>
            <a:r>
              <a:rPr lang="en-GB" sz="1600" dirty="0" smtClean="0">
                <a:ea typeface="Verdana" pitchFamily="34" charset="0"/>
                <a:cs typeface="Verdana" pitchFamily="34" charset="0"/>
              </a:rPr>
              <a:t>But effects vary by intervention and study</a:t>
            </a:r>
          </a:p>
          <a:p>
            <a:pPr eaLnBrk="1" hangingPunct="1">
              <a:buFont typeface="Arial" charset="0"/>
              <a:buChar char="•"/>
              <a:defRPr/>
            </a:pPr>
            <a:r>
              <a:rPr lang="en-US" sz="1600" dirty="0" smtClean="0">
                <a:ea typeface="Verdana" pitchFamily="34" charset="0"/>
                <a:cs typeface="Verdana" pitchFamily="34" charset="0"/>
              </a:rPr>
              <a:t>"potential for health benefits [from housing improvement] may depend on baseline housing conditions and careful targeting of the intervention.”</a:t>
            </a:r>
          </a:p>
          <a:p>
            <a:pPr eaLnBrk="1" hangingPunct="1">
              <a:buFontTx/>
              <a:buNone/>
              <a:defRPr/>
            </a:pPr>
            <a:endParaRPr lang="en-GB" sz="1600" i="1" dirty="0" smtClean="0">
              <a:ea typeface="Verdana" pitchFamily="34" charset="0"/>
              <a:cs typeface="Verdana" pitchFamily="34" charset="0"/>
            </a:endParaRPr>
          </a:p>
          <a:p>
            <a:pPr eaLnBrk="1" hangingPunct="1">
              <a:buFontTx/>
              <a:buNone/>
              <a:defRPr/>
            </a:pPr>
            <a:r>
              <a:rPr lang="en-US" sz="1600" b="1" dirty="0" smtClean="0">
                <a:ea typeface="Verdana" pitchFamily="34" charset="0"/>
                <a:cs typeface="Verdana" pitchFamily="34" charset="0"/>
              </a:rPr>
              <a:t>Systematic review of UK </a:t>
            </a:r>
            <a:r>
              <a:rPr lang="en-US" sz="1600" b="1" dirty="0" err="1" smtClean="0">
                <a:ea typeface="Verdana" pitchFamily="34" charset="0"/>
                <a:cs typeface="Verdana" pitchFamily="34" charset="0"/>
              </a:rPr>
              <a:t>neighbourhood</a:t>
            </a:r>
            <a:r>
              <a:rPr lang="en-US" sz="1600" b="1" dirty="0" smtClean="0">
                <a:ea typeface="Verdana" pitchFamily="34" charset="0"/>
                <a:cs typeface="Verdana" pitchFamily="34" charset="0"/>
              </a:rPr>
              <a:t> regeneration </a:t>
            </a:r>
            <a:r>
              <a:rPr lang="en-US" sz="1600" dirty="0">
                <a:ea typeface="Verdana" pitchFamily="34" charset="0"/>
                <a:cs typeface="Verdana" pitchFamily="34" charset="0"/>
              </a:rPr>
              <a:t>(</a:t>
            </a:r>
            <a:r>
              <a:rPr lang="en-US" sz="1600" i="1" dirty="0">
                <a:ea typeface="Verdana" pitchFamily="34" charset="0"/>
                <a:cs typeface="Verdana" pitchFamily="34" charset="0"/>
              </a:rPr>
              <a:t>Thomson et al, 2006</a:t>
            </a:r>
            <a:r>
              <a:rPr lang="en-US" sz="1600" dirty="0">
                <a:ea typeface="Verdana" pitchFamily="34" charset="0"/>
                <a:cs typeface="Verdana" pitchFamily="34" charset="0"/>
              </a:rPr>
              <a:t>).</a:t>
            </a:r>
          </a:p>
          <a:p>
            <a:pPr eaLnBrk="1" hangingPunct="1">
              <a:defRPr/>
            </a:pPr>
            <a:r>
              <a:rPr lang="en-US" sz="1600" dirty="0" smtClean="0">
                <a:ea typeface="Verdana" pitchFamily="34" charset="0"/>
                <a:cs typeface="Verdana" pitchFamily="34" charset="0"/>
              </a:rPr>
              <a:t>Little/inconsistent evidence re-health effects, some adverse impacts</a:t>
            </a:r>
          </a:p>
          <a:p>
            <a:pPr eaLnBrk="1" hangingPunct="1">
              <a:buFontTx/>
              <a:buNone/>
              <a:defRPr/>
            </a:pPr>
            <a:endParaRPr lang="en-US" sz="1600" dirty="0" smtClean="0">
              <a:ea typeface="Verdana" pitchFamily="34" charset="0"/>
              <a:cs typeface="Verdana" pitchFamily="34" charset="0"/>
            </a:endParaRPr>
          </a:p>
          <a:p>
            <a:pPr eaLnBrk="1" hangingPunct="1">
              <a:buFontTx/>
              <a:buNone/>
              <a:defRPr/>
            </a:pPr>
            <a:r>
              <a:rPr lang="en-US" sz="1600" b="1" dirty="0" smtClean="0">
                <a:ea typeface="Verdana" pitchFamily="34" charset="0"/>
                <a:cs typeface="Verdana" pitchFamily="34" charset="0"/>
              </a:rPr>
              <a:t>Expert Review: USA </a:t>
            </a:r>
            <a:r>
              <a:rPr lang="en-US" sz="1600" i="1" dirty="0" smtClean="0">
                <a:ea typeface="Verdana" pitchFamily="34" charset="0"/>
                <a:cs typeface="Verdana" pitchFamily="34" charset="0"/>
              </a:rPr>
              <a:t>(Lindberg 2010, Jacobs 2010)</a:t>
            </a:r>
          </a:p>
          <a:p>
            <a:pPr eaLnBrk="1" hangingPunct="1">
              <a:defRPr/>
            </a:pPr>
            <a:r>
              <a:rPr lang="en-US" sz="1600" dirty="0" smtClean="0">
                <a:ea typeface="Verdana" pitchFamily="34" charset="0"/>
                <a:cs typeface="Verdana" pitchFamily="34" charset="0"/>
              </a:rPr>
              <a:t> 11 evaluations of effective interventions (1 </a:t>
            </a:r>
            <a:r>
              <a:rPr lang="en-US" sz="1600" dirty="0" err="1" smtClean="0">
                <a:ea typeface="Verdana" pitchFamily="34" charset="0"/>
                <a:cs typeface="Verdana" pitchFamily="34" charset="0"/>
              </a:rPr>
              <a:t>neighbourhood</a:t>
            </a:r>
            <a:r>
              <a:rPr lang="en-US" sz="1600" dirty="0" smtClean="0">
                <a:ea typeface="Verdana" pitchFamily="34" charset="0"/>
                <a:cs typeface="Verdana" pitchFamily="34" charset="0"/>
              </a:rPr>
              <a:t> level)</a:t>
            </a:r>
          </a:p>
          <a:p>
            <a:pPr eaLnBrk="1" hangingPunct="1">
              <a:defRPr/>
            </a:pPr>
            <a:r>
              <a:rPr lang="en-US" sz="1600" dirty="0" smtClean="0">
                <a:ea typeface="Verdana" pitchFamily="34" charset="0"/>
                <a:cs typeface="Verdana" pitchFamily="34" charset="0"/>
              </a:rPr>
              <a:t> 7 ineffective</a:t>
            </a:r>
          </a:p>
          <a:p>
            <a:pPr eaLnBrk="1" hangingPunct="1">
              <a:defRPr/>
            </a:pPr>
            <a:r>
              <a:rPr lang="en-US" sz="1600" dirty="0" smtClean="0">
                <a:ea typeface="Verdana" pitchFamily="34" charset="0"/>
                <a:cs typeface="Verdana" pitchFamily="34" charset="0"/>
              </a:rPr>
              <a:t> 34 poorly evidenced/inconclusive</a:t>
            </a:r>
            <a:endParaRPr lang="en-GB" sz="1600" dirty="0" smtClean="0">
              <a:ea typeface="Verdana" pitchFamily="34" charset="0"/>
              <a:cs typeface="Verdana" pitchFamily="34" charset="0"/>
            </a:endParaRPr>
          </a:p>
          <a:p>
            <a:pPr marL="3175" indent="15875" eaLnBrk="1" hangingPunct="1">
              <a:buFontTx/>
              <a:buNone/>
              <a:defRPr/>
            </a:pPr>
            <a:endParaRPr lang="en-GB" sz="1800" dirty="0" smtClean="0"/>
          </a:p>
          <a:p>
            <a:pPr marL="3175" indent="15875" eaLnBrk="1" hangingPunct="1">
              <a:buFontTx/>
              <a:buNone/>
              <a:defRPr/>
            </a:pPr>
            <a:endParaRPr lang="en-US" sz="1800" dirty="0" smtClean="0"/>
          </a:p>
          <a:p>
            <a:pPr eaLnBrk="1" hangingPunct="1">
              <a:buFontTx/>
              <a:buNone/>
              <a:defRPr/>
            </a:pPr>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4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z="2800" b="1" smtClean="0">
                <a:solidFill>
                  <a:srgbClr val="008080"/>
                </a:solidFill>
              </a:rPr>
              <a:t>‘Weak’ population level interventions</a:t>
            </a:r>
            <a:r>
              <a:rPr lang="en-GB" sz="2400" smtClean="0">
                <a:solidFill>
                  <a:schemeClr val="tx1"/>
                </a:solidFill>
              </a:rPr>
              <a:t>	</a:t>
            </a:r>
          </a:p>
        </p:txBody>
      </p:sp>
      <p:sp>
        <p:nvSpPr>
          <p:cNvPr id="7" name="Content Placeholder 3"/>
          <p:cNvSpPr txBox="1">
            <a:spLocks/>
          </p:cNvSpPr>
          <p:nvPr/>
        </p:nvSpPr>
        <p:spPr bwMode="auto">
          <a:xfrm>
            <a:off x="179388" y="1676400"/>
            <a:ext cx="8713787" cy="4572000"/>
          </a:xfrm>
          <a:prstGeom prst="rect">
            <a:avLst/>
          </a:prstGeom>
          <a:noFill/>
          <a:ln w="9525">
            <a:noFill/>
            <a:miter lim="800000"/>
            <a:headEnd/>
            <a:tailEnd/>
          </a:ln>
        </p:spPr>
        <p:txBody>
          <a:bodyPr/>
          <a:lstStyle/>
          <a:p>
            <a:pPr marL="342900" indent="-342900" eaLnBrk="1" hangingPunct="1">
              <a:spcBef>
                <a:spcPct val="20000"/>
              </a:spcBef>
              <a:buClr>
                <a:srgbClr val="920049"/>
              </a:buClr>
              <a:buFont typeface="Arial" pitchFamily="34" charset="0"/>
              <a:buChar char="•"/>
              <a:defRPr/>
            </a:pPr>
            <a:r>
              <a:rPr lang="en-GB" kern="0" dirty="0">
                <a:latin typeface="+mn-lt"/>
              </a:rPr>
              <a:t>“…creeping into the literature about health and well-being now is a concern for what could be understood as weak prevention, that is, the recognition that modest or negligible effects have almost become the norm in any large scale programs trying to improve health.”</a:t>
            </a:r>
          </a:p>
          <a:p>
            <a:pPr lvl="8">
              <a:spcBef>
                <a:spcPct val="20000"/>
              </a:spcBef>
              <a:buClr>
                <a:srgbClr val="920049"/>
              </a:buClr>
              <a:defRPr/>
            </a:pPr>
            <a:r>
              <a:rPr lang="en-GB" i="1" kern="0" dirty="0">
                <a:latin typeface="+mn-lt"/>
              </a:rPr>
              <a:t>(</a:t>
            </a:r>
            <a:r>
              <a:rPr lang="en-GB" i="1" kern="0" dirty="0" err="1">
                <a:latin typeface="+mn-lt"/>
              </a:rPr>
              <a:t>Hawe</a:t>
            </a:r>
            <a:r>
              <a:rPr lang="en-GB" i="1" kern="0" dirty="0">
                <a:latin typeface="+mn-lt"/>
              </a:rPr>
              <a:t> et al 2009)</a:t>
            </a:r>
          </a:p>
          <a:p>
            <a:pPr lvl="8">
              <a:spcBef>
                <a:spcPct val="20000"/>
              </a:spcBef>
              <a:buClr>
                <a:srgbClr val="920049"/>
              </a:buClr>
              <a:defRPr/>
            </a:pPr>
            <a:endParaRPr lang="en-GB" i="1" kern="0" dirty="0">
              <a:latin typeface="+mn-lt"/>
            </a:endParaRPr>
          </a:p>
          <a:p>
            <a:pPr marL="285750" indent="-285750" eaLnBrk="1" hangingPunct="1">
              <a:spcBef>
                <a:spcPct val="20000"/>
              </a:spcBef>
              <a:buClr>
                <a:srgbClr val="920049"/>
              </a:buClr>
              <a:buFont typeface="Arial" panose="020B0604020202020204" pitchFamily="34" charset="0"/>
              <a:buChar char="•"/>
              <a:defRPr/>
            </a:pPr>
            <a:r>
              <a:rPr lang="en-GB" kern="0" dirty="0">
                <a:latin typeface="+mn-lt"/>
              </a:rPr>
              <a:t>Methodological shortcomings</a:t>
            </a:r>
          </a:p>
          <a:p>
            <a:pPr marL="285750" indent="-285750" eaLnBrk="1" hangingPunct="1">
              <a:spcBef>
                <a:spcPct val="20000"/>
              </a:spcBef>
              <a:buClr>
                <a:srgbClr val="920049"/>
              </a:buClr>
              <a:buFont typeface="Arial" panose="020B0604020202020204" pitchFamily="34" charset="0"/>
              <a:buChar char="•"/>
              <a:defRPr/>
            </a:pPr>
            <a:r>
              <a:rPr lang="en-GB" kern="0" dirty="0">
                <a:latin typeface="+mn-lt"/>
              </a:rPr>
              <a:t>Poorly theorised intervention </a:t>
            </a:r>
            <a:endParaRPr lang="en-GB" kern="0" dirty="0" smtClean="0">
              <a:latin typeface="+mn-lt"/>
            </a:endParaRPr>
          </a:p>
          <a:p>
            <a:pPr marL="285750" indent="-285750" eaLnBrk="1" hangingPunct="1">
              <a:spcBef>
                <a:spcPct val="20000"/>
              </a:spcBef>
              <a:buClr>
                <a:srgbClr val="920049"/>
              </a:buClr>
              <a:buFont typeface="Arial" panose="020B0604020202020204" pitchFamily="34" charset="0"/>
              <a:buChar char="•"/>
              <a:defRPr/>
            </a:pPr>
            <a:r>
              <a:rPr lang="en-GB" kern="0" dirty="0" smtClean="0"/>
              <a:t>Poorly </a:t>
            </a:r>
            <a:r>
              <a:rPr lang="en-GB" kern="0" dirty="0"/>
              <a:t>implemented intervention</a:t>
            </a:r>
          </a:p>
          <a:p>
            <a:pPr marL="285750" indent="-285750" eaLnBrk="1" hangingPunct="1">
              <a:spcBef>
                <a:spcPct val="20000"/>
              </a:spcBef>
              <a:buClr>
                <a:srgbClr val="920049"/>
              </a:buClr>
              <a:buFont typeface="Arial" panose="020B0604020202020204" pitchFamily="34" charset="0"/>
              <a:buChar char="•"/>
              <a:defRPr/>
            </a:pPr>
            <a:r>
              <a:rPr lang="en-GB" kern="0" dirty="0">
                <a:latin typeface="+mn-lt"/>
              </a:rPr>
              <a:t>Lack of community </a:t>
            </a:r>
            <a:r>
              <a:rPr lang="en-GB" kern="0" dirty="0" smtClean="0">
                <a:latin typeface="+mn-lt"/>
              </a:rPr>
              <a:t>involvement</a:t>
            </a:r>
          </a:p>
          <a:p>
            <a:pPr marL="285750" indent="-285750" eaLnBrk="1" hangingPunct="1">
              <a:spcBef>
                <a:spcPct val="20000"/>
              </a:spcBef>
              <a:buClr>
                <a:srgbClr val="920049"/>
              </a:buClr>
              <a:buFont typeface="Arial" panose="020B0604020202020204" pitchFamily="34" charset="0"/>
              <a:buChar char="•"/>
              <a:defRPr/>
            </a:pPr>
            <a:r>
              <a:rPr lang="en-GB" kern="0" dirty="0" smtClean="0">
                <a:latin typeface="+mn-lt"/>
              </a:rPr>
              <a:t>Communities are complex - (multiple and multi-directional outcomes, unexpected consequences)</a:t>
            </a:r>
            <a:endParaRPr lang="en-GB" kern="0" dirty="0">
              <a:latin typeface="+mn-lt"/>
            </a:endParaRPr>
          </a:p>
          <a:p>
            <a:pPr marL="285750" indent="-285750" eaLnBrk="1" hangingPunct="1">
              <a:spcBef>
                <a:spcPct val="20000"/>
              </a:spcBef>
              <a:buClr>
                <a:srgbClr val="920049"/>
              </a:buClr>
              <a:buFont typeface="Arial" panose="020B0604020202020204" pitchFamily="34" charset="0"/>
              <a:buChar char="•"/>
              <a:defRPr/>
            </a:pPr>
            <a:r>
              <a:rPr lang="en-GB" kern="0" dirty="0" smtClean="0">
                <a:latin typeface="+mn-lt"/>
              </a:rPr>
              <a:t>Rather than focus on outcomes, evaluators should try to identify key theoretical principles that explain successes and failures that tend to occur simultaneously with complex interventions</a:t>
            </a:r>
            <a:endParaRPr lang="en-GB" kern="0" dirty="0">
              <a:latin typeface="+mn-lt"/>
            </a:endParaRPr>
          </a:p>
          <a:p>
            <a:pPr marL="285750" indent="-285750" eaLnBrk="1" hangingPunct="1">
              <a:spcBef>
                <a:spcPct val="20000"/>
              </a:spcBef>
              <a:buClr>
                <a:srgbClr val="920049"/>
              </a:buClr>
              <a:buFont typeface="Arial" panose="020B0604020202020204" pitchFamily="34" charset="0"/>
              <a:buChar char="•"/>
              <a:defRPr/>
            </a:pPr>
            <a:endParaRPr lang="en-GB" kern="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794</TotalTime>
  <Words>2229</Words>
  <Application>Microsoft Office PowerPoint</Application>
  <PresentationFormat>On-screen Show (4:3)</PresentationFormat>
  <Paragraphs>434</Paragraphs>
  <Slides>35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Microsoft YaHei</vt:lpstr>
      <vt:lpstr>Arial</vt:lpstr>
      <vt:lpstr>Calibri</vt:lpstr>
      <vt:lpstr>Times</vt:lpstr>
      <vt:lpstr>Times New Roman</vt:lpstr>
      <vt:lpstr>Verdana</vt:lpstr>
      <vt:lpstr>Default Design</vt:lpstr>
      <vt:lpstr>PowerPoint Presentation</vt:lpstr>
      <vt:lpstr>Can neighbourhood demolition really be a low impact public health intervention? Complex findings from a UK natural experiment evaluation</vt:lpstr>
      <vt:lpstr>What I’ll cover</vt:lpstr>
      <vt:lpstr>What I’ll cover</vt:lpstr>
      <vt:lpstr>What is urban regeneration? </vt:lpstr>
      <vt:lpstr>Assumption: improving homes and neighbourhoods benefits health (&amp; inequalities)</vt:lpstr>
      <vt:lpstr>PowerPoint Presentation</vt:lpstr>
      <vt:lpstr>But evaluation evidence often suggests little impact either way (positive or negative)</vt:lpstr>
      <vt:lpstr>‘Weak’ population level interventions </vt:lpstr>
      <vt:lpstr>What I’ll cover</vt:lpstr>
      <vt:lpstr>PowerPoint Presentation</vt:lpstr>
      <vt:lpstr>PowerPoint Presentation</vt:lpstr>
      <vt:lpstr>GoWell Study Areas</vt:lpstr>
      <vt:lpstr>Transformational regeneration areas (TRAs) 20 year programme of clearance, demolition and rebuilding</vt:lpstr>
      <vt:lpstr>  </vt:lpstr>
      <vt:lpstr>What I’ll cover</vt:lpstr>
      <vt:lpstr>PowerPoint Presentation</vt:lpstr>
      <vt:lpstr>PowerPoint Presentation</vt:lpstr>
      <vt:lpstr>What I’ll cover</vt:lpstr>
      <vt:lpstr>GoWell qualitative study of residents just before relocation from demolition area (n=24)</vt:lpstr>
      <vt:lpstr>GoWell qualitative study of residents just before relocation from demolition area (n=24)</vt:lpstr>
      <vt:lpstr>GoWell qualitative study of residents just before relocation from demolition area (n=24)</vt:lpstr>
      <vt:lpstr>Qualitative accounts of the migrant and receiving communities </vt:lpstr>
      <vt:lpstr>PowerPoint Presentation</vt:lpstr>
      <vt:lpstr>PowerPoint Presentation</vt:lpstr>
      <vt:lpstr>Qualitative longitudinal study: one year later</vt:lpstr>
      <vt:lpstr>PowerPoint Presentation</vt:lpstr>
      <vt:lpstr>‘Weak’ population level interventions </vt:lpstr>
      <vt:lpstr>Methodological</vt:lpstr>
      <vt:lpstr>Implementation</vt:lpstr>
      <vt:lpstr>Lack of community involvement</vt:lpstr>
      <vt:lpstr>Theory</vt:lpstr>
      <vt:lpstr>How the intervention affects a complex community: some key messages</vt:lpstr>
      <vt:lpstr>Concluding points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Egan</dc:creator>
  <cp:lastModifiedBy>Matt Egan</cp:lastModifiedBy>
  <cp:revision>78</cp:revision>
  <cp:lastPrinted>2014-02-25T12:32:38Z</cp:lastPrinted>
  <dcterms:created xsi:type="dcterms:W3CDTF">1601-01-01T00:00:00Z</dcterms:created>
  <dcterms:modified xsi:type="dcterms:W3CDTF">2014-02-25T16:07:37Z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