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0"/>
  </p:handoutMasterIdLst>
  <p:sldIdLst>
    <p:sldId id="256" r:id="rId2"/>
    <p:sldId id="272" r:id="rId3"/>
    <p:sldId id="258" r:id="rId4"/>
    <p:sldId id="262" r:id="rId5"/>
    <p:sldId id="295" r:id="rId6"/>
    <p:sldId id="282" r:id="rId7"/>
    <p:sldId id="328" r:id="rId8"/>
    <p:sldId id="327" r:id="rId9"/>
    <p:sldId id="281" r:id="rId10"/>
    <p:sldId id="263" r:id="rId11"/>
    <p:sldId id="264" r:id="rId12"/>
    <p:sldId id="296" r:id="rId13"/>
    <p:sldId id="304" r:id="rId14"/>
    <p:sldId id="318" r:id="rId15"/>
    <p:sldId id="309" r:id="rId16"/>
    <p:sldId id="308" r:id="rId17"/>
    <p:sldId id="317" r:id="rId18"/>
    <p:sldId id="332" r:id="rId19"/>
    <p:sldId id="324" r:id="rId20"/>
    <p:sldId id="311" r:id="rId21"/>
    <p:sldId id="322" r:id="rId22"/>
    <p:sldId id="319" r:id="rId23"/>
    <p:sldId id="314" r:id="rId24"/>
    <p:sldId id="320" r:id="rId25"/>
    <p:sldId id="329" r:id="rId26"/>
    <p:sldId id="326" r:id="rId27"/>
    <p:sldId id="351" r:id="rId28"/>
    <p:sldId id="333" r:id="rId29"/>
    <p:sldId id="335" r:id="rId30"/>
    <p:sldId id="336" r:id="rId31"/>
    <p:sldId id="337" r:id="rId32"/>
    <p:sldId id="334" r:id="rId33"/>
    <p:sldId id="343" r:id="rId34"/>
    <p:sldId id="344" r:id="rId35"/>
    <p:sldId id="345" r:id="rId36"/>
    <p:sldId id="346" r:id="rId37"/>
    <p:sldId id="330" r:id="rId38"/>
    <p:sldId id="331" r:id="rId39"/>
    <p:sldId id="338" r:id="rId40"/>
    <p:sldId id="339" r:id="rId41"/>
    <p:sldId id="340" r:id="rId42"/>
    <p:sldId id="341" r:id="rId43"/>
    <p:sldId id="300" r:id="rId44"/>
    <p:sldId id="342" r:id="rId45"/>
    <p:sldId id="347" r:id="rId46"/>
    <p:sldId id="348" r:id="rId47"/>
    <p:sldId id="349" r:id="rId48"/>
    <p:sldId id="350" r:id="rId49"/>
  </p:sldIdLst>
  <p:sldSz cx="17273588" cy="87518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E9FD"/>
    <a:srgbClr val="8DC63F"/>
    <a:srgbClr val="3CCC92"/>
    <a:srgbClr val="FF5000"/>
    <a:srgbClr val="D11242"/>
    <a:srgbClr val="FF6400"/>
    <a:srgbClr val="5BAD8C"/>
    <a:srgbClr val="933EC5"/>
    <a:srgbClr val="09FF9B"/>
    <a:srgbClr val="F26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/>
  </p:normalViewPr>
  <p:slideViewPr>
    <p:cSldViewPr snapToGrid="0">
      <p:cViewPr>
        <p:scale>
          <a:sx n="71" d="100"/>
          <a:sy n="71" d="100"/>
        </p:scale>
        <p:origin x="46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E5879-F493-41A0-BA58-8302F1889485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CB82-78CA-4781-BD7F-CCD0C8ED6C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71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199" y="1432312"/>
            <a:ext cx="12955191" cy="3046954"/>
          </a:xfrm>
        </p:spPr>
        <p:txBody>
          <a:bodyPr anchor="b"/>
          <a:lstStyle>
            <a:lvl1pPr algn="ctr">
              <a:defRPr sz="76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199" y="4596768"/>
            <a:ext cx="12955191" cy="2113013"/>
          </a:xfrm>
        </p:spPr>
        <p:txBody>
          <a:bodyPr/>
          <a:lstStyle>
            <a:lvl1pPr marL="0" indent="0" algn="ctr">
              <a:buNone/>
              <a:defRPr sz="3063"/>
            </a:lvl1pPr>
            <a:lvl2pPr marL="583479" indent="0" algn="ctr">
              <a:buNone/>
              <a:defRPr sz="2552"/>
            </a:lvl2pPr>
            <a:lvl3pPr marL="1166957" indent="0" algn="ctr">
              <a:buNone/>
              <a:defRPr sz="2297"/>
            </a:lvl3pPr>
            <a:lvl4pPr marL="1750436" indent="0" algn="ctr">
              <a:buNone/>
              <a:defRPr sz="2042"/>
            </a:lvl4pPr>
            <a:lvl5pPr marL="2333915" indent="0" algn="ctr">
              <a:buNone/>
              <a:defRPr sz="2042"/>
            </a:lvl5pPr>
            <a:lvl6pPr marL="2917393" indent="0" algn="ctr">
              <a:buNone/>
              <a:defRPr sz="2042"/>
            </a:lvl6pPr>
            <a:lvl7pPr marL="3500872" indent="0" algn="ctr">
              <a:buNone/>
              <a:defRPr sz="2042"/>
            </a:lvl7pPr>
            <a:lvl8pPr marL="4084350" indent="0" algn="ctr">
              <a:buNone/>
              <a:defRPr sz="2042"/>
            </a:lvl8pPr>
            <a:lvl9pPr marL="4667829" indent="0" algn="ctr">
              <a:buNone/>
              <a:defRPr sz="204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7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8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61412" y="465957"/>
            <a:ext cx="3724617" cy="74168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559" y="465957"/>
            <a:ext cx="10957932" cy="741682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4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17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562" y="2181895"/>
            <a:ext cx="14898470" cy="3640542"/>
          </a:xfrm>
        </p:spPr>
        <p:txBody>
          <a:bodyPr anchor="b"/>
          <a:lstStyle>
            <a:lvl1pPr>
              <a:defRPr sz="76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562" y="5856878"/>
            <a:ext cx="14898470" cy="1914475"/>
          </a:xfrm>
        </p:spPr>
        <p:txBody>
          <a:bodyPr/>
          <a:lstStyle>
            <a:lvl1pPr marL="0" indent="0">
              <a:buNone/>
              <a:defRPr sz="3063">
                <a:solidFill>
                  <a:schemeClr val="tx1">
                    <a:tint val="75000"/>
                  </a:schemeClr>
                </a:solidFill>
              </a:defRPr>
            </a:lvl1pPr>
            <a:lvl2pPr marL="583479" indent="0">
              <a:buNone/>
              <a:defRPr sz="2552">
                <a:solidFill>
                  <a:schemeClr val="tx1">
                    <a:tint val="75000"/>
                  </a:schemeClr>
                </a:solidFill>
              </a:defRPr>
            </a:lvl2pPr>
            <a:lvl3pPr marL="1166957" indent="0">
              <a:buNone/>
              <a:defRPr sz="2297">
                <a:solidFill>
                  <a:schemeClr val="tx1">
                    <a:tint val="75000"/>
                  </a:schemeClr>
                </a:solidFill>
              </a:defRPr>
            </a:lvl3pPr>
            <a:lvl4pPr marL="1750436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4pPr>
            <a:lvl5pPr marL="2333915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5pPr>
            <a:lvl6pPr marL="2917393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6pPr>
            <a:lvl7pPr marL="3500872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7pPr>
            <a:lvl8pPr marL="4084350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8pPr>
            <a:lvl9pPr marL="4667829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46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559" y="2329785"/>
            <a:ext cx="7341275" cy="55529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4754" y="2329785"/>
            <a:ext cx="7341275" cy="55529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9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809" y="465958"/>
            <a:ext cx="14898470" cy="16916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810" y="2145429"/>
            <a:ext cx="7307537" cy="1051441"/>
          </a:xfrm>
        </p:spPr>
        <p:txBody>
          <a:bodyPr anchor="b"/>
          <a:lstStyle>
            <a:lvl1pPr marL="0" indent="0">
              <a:buNone/>
              <a:defRPr sz="3063" b="1"/>
            </a:lvl1pPr>
            <a:lvl2pPr marL="583479" indent="0">
              <a:buNone/>
              <a:defRPr sz="2552" b="1"/>
            </a:lvl2pPr>
            <a:lvl3pPr marL="1166957" indent="0">
              <a:buNone/>
              <a:defRPr sz="2297" b="1"/>
            </a:lvl3pPr>
            <a:lvl4pPr marL="1750436" indent="0">
              <a:buNone/>
              <a:defRPr sz="2042" b="1"/>
            </a:lvl4pPr>
            <a:lvl5pPr marL="2333915" indent="0">
              <a:buNone/>
              <a:defRPr sz="2042" b="1"/>
            </a:lvl5pPr>
            <a:lvl6pPr marL="2917393" indent="0">
              <a:buNone/>
              <a:defRPr sz="2042" b="1"/>
            </a:lvl6pPr>
            <a:lvl7pPr marL="3500872" indent="0">
              <a:buNone/>
              <a:defRPr sz="2042" b="1"/>
            </a:lvl7pPr>
            <a:lvl8pPr marL="4084350" indent="0">
              <a:buNone/>
              <a:defRPr sz="2042" b="1"/>
            </a:lvl8pPr>
            <a:lvl9pPr marL="4667829" indent="0">
              <a:buNone/>
              <a:defRPr sz="204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9810" y="3196870"/>
            <a:ext cx="7307537" cy="47021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4754" y="2145429"/>
            <a:ext cx="7343525" cy="1051441"/>
          </a:xfrm>
        </p:spPr>
        <p:txBody>
          <a:bodyPr anchor="b"/>
          <a:lstStyle>
            <a:lvl1pPr marL="0" indent="0">
              <a:buNone/>
              <a:defRPr sz="3063" b="1"/>
            </a:lvl1pPr>
            <a:lvl2pPr marL="583479" indent="0">
              <a:buNone/>
              <a:defRPr sz="2552" b="1"/>
            </a:lvl2pPr>
            <a:lvl3pPr marL="1166957" indent="0">
              <a:buNone/>
              <a:defRPr sz="2297" b="1"/>
            </a:lvl3pPr>
            <a:lvl4pPr marL="1750436" indent="0">
              <a:buNone/>
              <a:defRPr sz="2042" b="1"/>
            </a:lvl4pPr>
            <a:lvl5pPr marL="2333915" indent="0">
              <a:buNone/>
              <a:defRPr sz="2042" b="1"/>
            </a:lvl5pPr>
            <a:lvl6pPr marL="2917393" indent="0">
              <a:buNone/>
              <a:defRPr sz="2042" b="1"/>
            </a:lvl6pPr>
            <a:lvl7pPr marL="3500872" indent="0">
              <a:buNone/>
              <a:defRPr sz="2042" b="1"/>
            </a:lvl7pPr>
            <a:lvl8pPr marL="4084350" indent="0">
              <a:buNone/>
              <a:defRPr sz="2042" b="1"/>
            </a:lvl8pPr>
            <a:lvl9pPr marL="4667829" indent="0">
              <a:buNone/>
              <a:defRPr sz="204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44754" y="3196870"/>
            <a:ext cx="7343525" cy="47021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23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67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0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810" y="583459"/>
            <a:ext cx="5571181" cy="2042107"/>
          </a:xfrm>
        </p:spPr>
        <p:txBody>
          <a:bodyPr anchor="b"/>
          <a:lstStyle>
            <a:lvl1pPr>
              <a:defRPr sz="40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3525" y="1260110"/>
            <a:ext cx="8744754" cy="6219513"/>
          </a:xfrm>
        </p:spPr>
        <p:txBody>
          <a:bodyPr/>
          <a:lstStyle>
            <a:lvl1pPr>
              <a:defRPr sz="4084"/>
            </a:lvl1pPr>
            <a:lvl2pPr>
              <a:defRPr sz="3573"/>
            </a:lvl2pPr>
            <a:lvl3pPr>
              <a:defRPr sz="3063"/>
            </a:lvl3pPr>
            <a:lvl4pPr>
              <a:defRPr sz="2552"/>
            </a:lvl4pPr>
            <a:lvl5pPr>
              <a:defRPr sz="2552"/>
            </a:lvl5pPr>
            <a:lvl6pPr>
              <a:defRPr sz="2552"/>
            </a:lvl6pPr>
            <a:lvl7pPr>
              <a:defRPr sz="2552"/>
            </a:lvl7pPr>
            <a:lvl8pPr>
              <a:defRPr sz="2552"/>
            </a:lvl8pPr>
            <a:lvl9pPr>
              <a:defRPr sz="255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9810" y="2625566"/>
            <a:ext cx="5571181" cy="4864187"/>
          </a:xfrm>
        </p:spPr>
        <p:txBody>
          <a:bodyPr/>
          <a:lstStyle>
            <a:lvl1pPr marL="0" indent="0">
              <a:buNone/>
              <a:defRPr sz="2042"/>
            </a:lvl1pPr>
            <a:lvl2pPr marL="583479" indent="0">
              <a:buNone/>
              <a:defRPr sz="1787"/>
            </a:lvl2pPr>
            <a:lvl3pPr marL="1166957" indent="0">
              <a:buNone/>
              <a:defRPr sz="1531"/>
            </a:lvl3pPr>
            <a:lvl4pPr marL="1750436" indent="0">
              <a:buNone/>
              <a:defRPr sz="1276"/>
            </a:lvl4pPr>
            <a:lvl5pPr marL="2333915" indent="0">
              <a:buNone/>
              <a:defRPr sz="1276"/>
            </a:lvl5pPr>
            <a:lvl6pPr marL="2917393" indent="0">
              <a:buNone/>
              <a:defRPr sz="1276"/>
            </a:lvl6pPr>
            <a:lvl7pPr marL="3500872" indent="0">
              <a:buNone/>
              <a:defRPr sz="1276"/>
            </a:lvl7pPr>
            <a:lvl8pPr marL="4084350" indent="0">
              <a:buNone/>
              <a:defRPr sz="1276"/>
            </a:lvl8pPr>
            <a:lvl9pPr marL="4667829" indent="0">
              <a:buNone/>
              <a:defRPr sz="127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48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810" y="583459"/>
            <a:ext cx="5571181" cy="2042107"/>
          </a:xfrm>
        </p:spPr>
        <p:txBody>
          <a:bodyPr anchor="b"/>
          <a:lstStyle>
            <a:lvl1pPr>
              <a:defRPr sz="40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43525" y="1260110"/>
            <a:ext cx="8744754" cy="6219513"/>
          </a:xfrm>
        </p:spPr>
        <p:txBody>
          <a:bodyPr anchor="t"/>
          <a:lstStyle>
            <a:lvl1pPr marL="0" indent="0">
              <a:buNone/>
              <a:defRPr sz="4084"/>
            </a:lvl1pPr>
            <a:lvl2pPr marL="583479" indent="0">
              <a:buNone/>
              <a:defRPr sz="3573"/>
            </a:lvl2pPr>
            <a:lvl3pPr marL="1166957" indent="0">
              <a:buNone/>
              <a:defRPr sz="3063"/>
            </a:lvl3pPr>
            <a:lvl4pPr marL="1750436" indent="0">
              <a:buNone/>
              <a:defRPr sz="2552"/>
            </a:lvl4pPr>
            <a:lvl5pPr marL="2333915" indent="0">
              <a:buNone/>
              <a:defRPr sz="2552"/>
            </a:lvl5pPr>
            <a:lvl6pPr marL="2917393" indent="0">
              <a:buNone/>
              <a:defRPr sz="2552"/>
            </a:lvl6pPr>
            <a:lvl7pPr marL="3500872" indent="0">
              <a:buNone/>
              <a:defRPr sz="2552"/>
            </a:lvl7pPr>
            <a:lvl8pPr marL="4084350" indent="0">
              <a:buNone/>
              <a:defRPr sz="2552"/>
            </a:lvl8pPr>
            <a:lvl9pPr marL="4667829" indent="0">
              <a:buNone/>
              <a:defRPr sz="255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9810" y="2625566"/>
            <a:ext cx="5571181" cy="4864187"/>
          </a:xfrm>
        </p:spPr>
        <p:txBody>
          <a:bodyPr/>
          <a:lstStyle>
            <a:lvl1pPr marL="0" indent="0">
              <a:buNone/>
              <a:defRPr sz="2042"/>
            </a:lvl1pPr>
            <a:lvl2pPr marL="583479" indent="0">
              <a:buNone/>
              <a:defRPr sz="1787"/>
            </a:lvl2pPr>
            <a:lvl3pPr marL="1166957" indent="0">
              <a:buNone/>
              <a:defRPr sz="1531"/>
            </a:lvl3pPr>
            <a:lvl4pPr marL="1750436" indent="0">
              <a:buNone/>
              <a:defRPr sz="1276"/>
            </a:lvl4pPr>
            <a:lvl5pPr marL="2333915" indent="0">
              <a:buNone/>
              <a:defRPr sz="1276"/>
            </a:lvl5pPr>
            <a:lvl6pPr marL="2917393" indent="0">
              <a:buNone/>
              <a:defRPr sz="1276"/>
            </a:lvl6pPr>
            <a:lvl7pPr marL="3500872" indent="0">
              <a:buNone/>
              <a:defRPr sz="1276"/>
            </a:lvl7pPr>
            <a:lvl8pPr marL="4084350" indent="0">
              <a:buNone/>
              <a:defRPr sz="1276"/>
            </a:lvl8pPr>
            <a:lvl9pPr marL="4667829" indent="0">
              <a:buNone/>
              <a:defRPr sz="127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2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7559" y="465958"/>
            <a:ext cx="14898470" cy="169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59" y="2329785"/>
            <a:ext cx="14898470" cy="555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7559" y="8111704"/>
            <a:ext cx="3886557" cy="465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9D79-2E35-462B-9F2B-4C0ED6512CE1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1876" y="8111704"/>
            <a:ext cx="5829836" cy="465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99472" y="8111704"/>
            <a:ext cx="3886557" cy="465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EAC3-ED40-404F-B8D5-671125227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12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66957" rtl="0" eaLnBrk="1" latinLnBrk="0" hangingPunct="1">
        <a:lnSpc>
          <a:spcPct val="90000"/>
        </a:lnSpc>
        <a:spcBef>
          <a:spcPct val="0"/>
        </a:spcBef>
        <a:buNone/>
        <a:defRPr sz="56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739" indent="-291739" algn="l" defTabSz="1166957" rtl="0" eaLnBrk="1" latinLnBrk="0" hangingPunct="1">
        <a:lnSpc>
          <a:spcPct val="90000"/>
        </a:lnSpc>
        <a:spcBef>
          <a:spcPts val="1276"/>
        </a:spcBef>
        <a:buFont typeface="Arial" panose="020B0604020202020204" pitchFamily="34" charset="0"/>
        <a:buChar char="•"/>
        <a:defRPr sz="3573" kern="1200">
          <a:solidFill>
            <a:schemeClr val="tx1"/>
          </a:solidFill>
          <a:latin typeface="+mn-lt"/>
          <a:ea typeface="+mn-ea"/>
          <a:cs typeface="+mn-cs"/>
        </a:defRPr>
      </a:lvl1pPr>
      <a:lvl2pPr marL="875218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3" kern="1200">
          <a:solidFill>
            <a:schemeClr val="tx1"/>
          </a:solidFill>
          <a:latin typeface="+mn-lt"/>
          <a:ea typeface="+mn-ea"/>
          <a:cs typeface="+mn-cs"/>
        </a:defRPr>
      </a:lvl2pPr>
      <a:lvl3pPr marL="1458697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2042175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4pPr>
      <a:lvl5pPr marL="2625654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5pPr>
      <a:lvl6pPr marL="3209133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6pPr>
      <a:lvl7pPr marL="3792611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7pPr>
      <a:lvl8pPr marL="4376090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8pPr>
      <a:lvl9pPr marL="4959568" indent="-291739" algn="l" defTabSz="1166957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1pPr>
      <a:lvl2pPr marL="583479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2pPr>
      <a:lvl3pPr marL="1166957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3pPr>
      <a:lvl4pPr marL="1750436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4pPr>
      <a:lvl5pPr marL="2333915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5pPr>
      <a:lvl6pPr marL="2917393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6pPr>
      <a:lvl7pPr marL="3500872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7pPr>
      <a:lvl8pPr marL="4084350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8pPr>
      <a:lvl9pPr marL="4667829" algn="l" defTabSz="1166957" rtl="0" eaLnBrk="1" latinLnBrk="0" hangingPunct="1">
        <a:defRPr sz="22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70521" y="1"/>
            <a:ext cx="8213104" cy="8751889"/>
          </a:xfrm>
          <a:prstGeom prst="rect">
            <a:avLst/>
          </a:prstGeom>
          <a:solidFill>
            <a:srgbClr val="F8F8F8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6692" tIns="58346" rIns="116692" bIns="583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138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573" y="134500"/>
            <a:ext cx="2441914" cy="1400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3499" y="1299755"/>
            <a:ext cx="9695939" cy="2213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891" dirty="0"/>
              <a:t>Instructions and Templates</a:t>
            </a:r>
          </a:p>
        </p:txBody>
      </p:sp>
      <p:sp>
        <p:nvSpPr>
          <p:cNvPr id="8" name="Down Arrow 7"/>
          <p:cNvSpPr/>
          <p:nvPr/>
        </p:nvSpPr>
        <p:spPr>
          <a:xfrm>
            <a:off x="7608794" y="4223134"/>
            <a:ext cx="1847621" cy="325070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38"/>
          </a:p>
        </p:txBody>
      </p:sp>
    </p:spTree>
    <p:extLst>
      <p:ext uri="{BB962C8B-B14F-4D97-AF65-F5344CB8AC3E}">
        <p14:creationId xmlns:p14="http://schemas.microsoft.com/office/powerpoint/2010/main" val="31351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75"/>
                    </a14:imgEffect>
                    <a14:imgEffect>
                      <a14:saturation sat="105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</a:extLst>
          </a:blip>
          <a:srcRect l="-178" t="6930" b="17465"/>
          <a:stretch/>
        </p:blipFill>
        <p:spPr>
          <a:xfrm>
            <a:off x="-108727" y="-553452"/>
            <a:ext cx="17408987" cy="981776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8421371" cy="14025880"/>
          </a:xfrm>
          <a:prstGeom prst="rect">
            <a:avLst/>
          </a:prstGeom>
          <a:solidFill>
            <a:srgbClr val="F8F8F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61477" y="911055"/>
            <a:ext cx="8189596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150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Lockers</a:t>
            </a:r>
            <a:endParaRPr lang="en-GB" sz="6600" dirty="0">
              <a:ln w="444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Borrow a laptop or bag locker for the day. </a:t>
            </a:r>
            <a:endParaRPr lang="en-US" sz="2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Library staff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 more </a:t>
            </a:r>
            <a:r>
              <a:rPr lang="en-US" sz="3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en-US" sz="32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899446" y="3569165"/>
            <a:ext cx="6573640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138" dirty="0"/>
          </a:p>
        </p:txBody>
      </p:sp>
      <p:sp>
        <p:nvSpPr>
          <p:cNvPr id="9" name="TextBox 8"/>
          <p:cNvSpPr txBox="1"/>
          <p:nvPr/>
        </p:nvSpPr>
        <p:spPr>
          <a:xfrm>
            <a:off x="12550282" y="8412051"/>
            <a:ext cx="4639889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Freeimages.com/</a:t>
            </a:r>
            <a:r>
              <a:rPr lang="en-US" sz="12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HolgerDieterich</a:t>
            </a:r>
            <a:endParaRPr lang="en-GB" sz="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7339" y="1"/>
            <a:ext cx="15558911" cy="87518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38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89" b="19203"/>
          <a:stretch/>
        </p:blipFill>
        <p:spPr>
          <a:xfrm>
            <a:off x="-217057" y="-1074568"/>
            <a:ext cx="17490645" cy="9838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33699" y="8430099"/>
            <a:ext cx="4639889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Freeimages.com/</a:t>
            </a:r>
            <a:r>
              <a:rPr lang="en-US" sz="12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LukaRister</a:t>
            </a:r>
            <a:endParaRPr lang="en-GB" sz="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61476" y="657699"/>
            <a:ext cx="9118601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0"/>
              </a:lnSpc>
            </a:pPr>
            <a:r>
              <a:rPr lang="en-US" sz="150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6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Bike Tool Library</a:t>
            </a:r>
            <a:r>
              <a:rPr lang="en-US" sz="8800" b="1" dirty="0">
                <a:ln w="31750">
                  <a:solidFill>
                    <a:schemeClr val="tx1"/>
                  </a:solidFill>
                </a:ln>
                <a:solidFill>
                  <a:srgbClr val="8DC6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7200" dirty="0">
              <a:ln w="31750">
                <a:solidFill>
                  <a:schemeClr val="tx1"/>
                </a:solidFill>
              </a:ln>
              <a:solidFill>
                <a:srgbClr val="8DC63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0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Short loans of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bicycle tools and repair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  <a:endParaRPr lang="en-US" sz="30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Kindly donated by LSHTM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cyclists.</a:t>
            </a:r>
            <a:endParaRPr lang="en-US" sz="30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-192" r="6004"/>
          <a:stretch/>
        </p:blipFill>
        <p:spPr>
          <a:xfrm>
            <a:off x="-222422" y="-146303"/>
            <a:ext cx="17490515" cy="9272718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5751" y="3331574"/>
            <a:ext cx="7516153" cy="603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9600" b="1" spc="400" dirty="0" smtClean="0">
                <a:ln w="57150" cap="rnd" cmpd="sng" algn="ctr">
                  <a:noFill/>
                  <a:prstDash val="solid"/>
                  <a:beve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Follow us on Twitter</a:t>
            </a:r>
            <a:endParaRPr lang="en-GB" sz="5400" dirty="0">
              <a:ln w="57150" cap="rnd" cmpd="sng" algn="ctr">
                <a:noFill/>
                <a:prstDash val="solid"/>
                <a:bevel/>
              </a:ln>
              <a:solidFill>
                <a:schemeClr val="bg1">
                  <a:lumMod val="8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800" b="1" i="1" spc="200" dirty="0" smtClean="0">
                <a:solidFill>
                  <a:schemeClr val="bg1">
                    <a:lumMod val="8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4800" b="1" i="1" spc="200" dirty="0" err="1" smtClean="0">
                <a:solidFill>
                  <a:schemeClr val="bg1">
                    <a:lumMod val="8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LSHTMlibrary</a:t>
            </a:r>
            <a:endParaRPr lang="en-US" sz="4800" b="1" i="1" spc="200" dirty="0">
              <a:solidFill>
                <a:schemeClr val="bg1">
                  <a:lumMod val="8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3071"/>
            <a:ext cx="17273588" cy="114791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88" y="-1753218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2" y="1248931"/>
            <a:ext cx="888682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GB" sz="96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Follow us on Facebook</a:t>
            </a:r>
            <a:endParaRPr lang="en-GB" sz="4800" dirty="0">
              <a:ln w="444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rgbClr val="FFC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2637827" y="8382556"/>
            <a:ext cx="4635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2"/>
                </a:solidFill>
              </a:rPr>
              <a:t>Sunrise by Nigel Howe. CC BY-NC. Flickr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0223" y="7507192"/>
            <a:ext cx="5915915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GB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fb.me/</a:t>
            </a:r>
            <a:r>
              <a:rPr lang="en-GB" sz="4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LSHTMlibrary</a:t>
            </a:r>
            <a:endParaRPr lang="en-GB" sz="4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44614" y="7151848"/>
            <a:ext cx="773724" cy="83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1"/>
          <a:stretch/>
        </p:blipFill>
        <p:spPr>
          <a:xfrm>
            <a:off x="-457200" y="-1662009"/>
            <a:ext cx="17997760" cy="13830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6340" y="-1297686"/>
            <a:ext cx="9350375" cy="15206980"/>
          </a:xfrm>
          <a:prstGeom prst="rect">
            <a:avLst/>
          </a:prstGeom>
          <a:solidFill>
            <a:srgbClr val="F8F8F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18114" y="1396354"/>
            <a:ext cx="888682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5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Group Study Area</a:t>
            </a:r>
            <a:endParaRPr kumimoji="0" lang="en-US" altLang="en-US" sz="115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solidFill>
                  <a:srgbClr val="000000"/>
                </a:solidFill>
                <a:cs typeface="Arial" panose="020B0604020202020204" pitchFamily="34" charset="0"/>
              </a:rPr>
              <a:t>We have a group study area upstairs in the Library’s Wellcome Gallery.</a:t>
            </a:r>
            <a:endParaRPr kumimoji="0" lang="en-US" altLang="en-US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1" y="-12030"/>
            <a:ext cx="3240087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1" y="2365015"/>
            <a:ext cx="8077200" cy="715327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15627" y="1846932"/>
            <a:ext cx="888682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GB" sz="9600" b="1" spc="400" dirty="0" smtClean="0">
                <a:ln w="2857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LAPTOP ACCESSORIES AVAILABLE</a:t>
            </a:r>
            <a:endParaRPr lang="en-GB" sz="4800" dirty="0">
              <a:solidFill>
                <a:srgbClr val="FFC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79" y="352195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737613" y="1984983"/>
            <a:ext cx="888682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GB" sz="9600" b="1" spc="400" dirty="0" smtClean="0">
                <a:ln w="2857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USB CHARGERS AVAILABLE</a:t>
            </a:r>
            <a:endParaRPr lang="en-GB" sz="4800" dirty="0">
              <a:solidFill>
                <a:schemeClr val="accent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1" y="-12030"/>
            <a:ext cx="3240087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44614" y="7151848"/>
            <a:ext cx="773724" cy="83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58637" y="371475"/>
            <a:ext cx="8239125" cy="7953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018" y="294363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1" y="-12030"/>
            <a:ext cx="3240087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15627" y="1846932"/>
            <a:ext cx="888682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GB" sz="9600" b="1" spc="400" dirty="0" smtClean="0">
                <a:ln w="2857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LIBRARY LAPTOPS AVAILABLE</a:t>
            </a:r>
            <a:endParaRPr lang="en-GB" sz="4800" dirty="0">
              <a:solidFill>
                <a:srgbClr val="FFC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79" y="352195"/>
            <a:ext cx="2593729" cy="1246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94" y="1858962"/>
            <a:ext cx="8049984" cy="6723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61092" y="8336307"/>
            <a:ext cx="4024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CC-BY-2.0 </a:t>
            </a:r>
            <a:r>
              <a:rPr lang="en-GB" sz="1000" dirty="0" err="1" smtClean="0"/>
              <a:t>AaronPatterson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39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1" y="-12030"/>
            <a:ext cx="3240087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78057" y="914400"/>
            <a:ext cx="8886825" cy="473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GB" sz="8800" b="1" spc="400" dirty="0" smtClean="0">
                <a:ln w="2857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WHAT DO YOU THINK ABOUT THIS CHAIR?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79" y="352195"/>
            <a:ext cx="2593729" cy="1246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9059" y="2055570"/>
            <a:ext cx="5825612" cy="6859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372" y="5759624"/>
            <a:ext cx="7374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Test out our sample chair in the Reading Room and let us know what you think.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4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7189755" cy="10592323"/>
            <a:chOff x="0" y="0"/>
            <a:chExt cx="17189755" cy="10592323"/>
          </a:xfrm>
        </p:grpSpPr>
        <p:grpSp>
          <p:nvGrpSpPr>
            <p:cNvPr id="3" name="Group 2"/>
            <p:cNvGrpSpPr/>
            <p:nvPr/>
          </p:nvGrpSpPr>
          <p:grpSpPr>
            <a:xfrm>
              <a:off x="5738256" y="0"/>
              <a:ext cx="5739569" cy="5197141"/>
              <a:chOff x="11582293" y="2958436"/>
              <a:chExt cx="4480508" cy="405707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601876" y="5772361"/>
                <a:ext cx="1349817" cy="124314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7349" t="10511" r="7265" b="8075"/>
              <a:stretch/>
            </p:blipFill>
            <p:spPr>
              <a:xfrm>
                <a:off x="11586296" y="2958436"/>
                <a:ext cx="1365397" cy="12493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202" t="8612" r="6135" b="8701"/>
              <a:stretch/>
            </p:blipFill>
            <p:spPr>
              <a:xfrm>
                <a:off x="14689718" y="4361379"/>
                <a:ext cx="1372058" cy="124731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/>
              <a:srcRect l="2508" t="2839" r="2331" b="1828"/>
              <a:stretch/>
            </p:blipFill>
            <p:spPr>
              <a:xfrm>
                <a:off x="13136006" y="4361379"/>
                <a:ext cx="1372057" cy="125216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/>
              <a:srcRect l="1754" t="9692" r="2381" b="4416"/>
              <a:stretch/>
            </p:blipFill>
            <p:spPr>
              <a:xfrm>
                <a:off x="13136006" y="2958436"/>
                <a:ext cx="1372057" cy="124550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7"/>
              <a:srcRect l="3756" t="1619" r="3885"/>
              <a:stretch/>
            </p:blipFill>
            <p:spPr>
              <a:xfrm>
                <a:off x="13149327" y="5768145"/>
                <a:ext cx="1358736" cy="124736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8"/>
              <a:srcRect t="11138" b="6349"/>
              <a:stretch/>
            </p:blipFill>
            <p:spPr>
              <a:xfrm>
                <a:off x="11582293" y="4366568"/>
                <a:ext cx="1372057" cy="124697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9"/>
              <a:srcRect t="10928" r="4778"/>
              <a:stretch/>
            </p:blipFill>
            <p:spPr>
              <a:xfrm>
                <a:off x="14689718" y="2958436"/>
                <a:ext cx="1373083" cy="1243145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"/>
              <a:srcRect l="4050" t="8595" r="1"/>
              <a:stretch/>
            </p:blipFill>
            <p:spPr>
              <a:xfrm>
                <a:off x="14689718" y="5768145"/>
                <a:ext cx="1335576" cy="1247361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0" y="0"/>
              <a:ext cx="5739569" cy="5197141"/>
              <a:chOff x="11582293" y="2958436"/>
              <a:chExt cx="4480508" cy="405707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601876" y="5772361"/>
                <a:ext cx="1349817" cy="124314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/>
              <a:srcRect l="7349" t="10511" r="7265" b="8075"/>
              <a:stretch/>
            </p:blipFill>
            <p:spPr>
              <a:xfrm>
                <a:off x="11586296" y="2958436"/>
                <a:ext cx="1365397" cy="124931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/>
              <a:srcRect l="6202" t="8612" r="6135" b="8701"/>
              <a:stretch/>
            </p:blipFill>
            <p:spPr>
              <a:xfrm>
                <a:off x="14689718" y="4361379"/>
                <a:ext cx="1372058" cy="1247313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2508" t="2839" r="2331" b="1828"/>
              <a:stretch/>
            </p:blipFill>
            <p:spPr>
              <a:xfrm>
                <a:off x="13136006" y="4361379"/>
                <a:ext cx="1372057" cy="125216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/>
              <a:srcRect l="1754" t="9692" r="2381" b="4416"/>
              <a:stretch/>
            </p:blipFill>
            <p:spPr>
              <a:xfrm>
                <a:off x="13136006" y="2958436"/>
                <a:ext cx="1372057" cy="124550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/>
              <a:srcRect l="3756" t="1619" r="3885"/>
              <a:stretch/>
            </p:blipFill>
            <p:spPr>
              <a:xfrm>
                <a:off x="13149327" y="5768145"/>
                <a:ext cx="1358736" cy="1247361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/>
              <a:srcRect t="11138" b="6349"/>
              <a:stretch/>
            </p:blipFill>
            <p:spPr>
              <a:xfrm>
                <a:off x="11582293" y="4366568"/>
                <a:ext cx="1372057" cy="1246979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/>
              <a:srcRect t="10928" r="4778"/>
              <a:stretch/>
            </p:blipFill>
            <p:spPr>
              <a:xfrm>
                <a:off x="14689718" y="2958436"/>
                <a:ext cx="1373083" cy="124314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0"/>
              <a:srcRect l="4050" t="8595" r="1"/>
              <a:stretch/>
            </p:blipFill>
            <p:spPr>
              <a:xfrm>
                <a:off x="14689718" y="5768145"/>
                <a:ext cx="1335576" cy="1247361"/>
              </a:xfrm>
              <a:prstGeom prst="rect">
                <a:avLst/>
              </a:prstGeom>
            </p:spPr>
          </p:pic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50260" y="3604662"/>
              <a:ext cx="1729127" cy="159247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l="7349" t="10511" r="7265" b="8075"/>
            <a:stretch/>
          </p:blipFill>
          <p:spPr>
            <a:xfrm>
              <a:off x="11430302" y="0"/>
              <a:ext cx="1749085" cy="160038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6202" t="8612" r="6135" b="8701"/>
            <a:stretch/>
          </p:blipFill>
          <p:spPr>
            <a:xfrm>
              <a:off x="15405812" y="1797182"/>
              <a:ext cx="1757618" cy="159781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l="2508" t="2839" r="2331" b="1828"/>
            <a:stretch/>
          </p:blipFill>
          <p:spPr>
            <a:xfrm>
              <a:off x="13415494" y="1797182"/>
              <a:ext cx="1757617" cy="160403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/>
            <a:srcRect l="3756" t="1619" r="3885"/>
            <a:stretch/>
          </p:blipFill>
          <p:spPr>
            <a:xfrm>
              <a:off x="13432558" y="3599261"/>
              <a:ext cx="1740552" cy="159788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/>
            <a:srcRect t="11138" b="6349"/>
            <a:stretch/>
          </p:blipFill>
          <p:spPr>
            <a:xfrm>
              <a:off x="11425174" y="1803829"/>
              <a:ext cx="1757617" cy="159739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/>
            <a:srcRect l="4050" t="8595" r="1"/>
            <a:stretch/>
          </p:blipFill>
          <p:spPr>
            <a:xfrm>
              <a:off x="15405812" y="3599261"/>
              <a:ext cx="1710884" cy="1597880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25012" y="5395182"/>
              <a:ext cx="17164743" cy="5197141"/>
              <a:chOff x="0" y="257175"/>
              <a:chExt cx="16275609" cy="4927929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441014" y="257175"/>
                <a:ext cx="5442259" cy="4927929"/>
                <a:chOff x="11582293" y="2958436"/>
                <a:chExt cx="4480508" cy="4057070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601876" y="5772361"/>
                  <a:ext cx="1349817" cy="1243145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349" t="10511" r="7265" b="8075"/>
                <a:stretch/>
              </p:blipFill>
              <p:spPr>
                <a:xfrm>
                  <a:off x="11586296" y="2958436"/>
                  <a:ext cx="1365397" cy="124931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202" t="8612" r="6135" b="8701"/>
                <a:stretch/>
              </p:blipFill>
              <p:spPr>
                <a:xfrm>
                  <a:off x="14689718" y="4361379"/>
                  <a:ext cx="1372058" cy="1247313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08" t="2839" r="2331" b="1828"/>
                <a:stretch/>
              </p:blipFill>
              <p:spPr>
                <a:xfrm>
                  <a:off x="13136006" y="4361379"/>
                  <a:ext cx="1372057" cy="1252168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754" t="9692" r="2381" b="4416"/>
                <a:stretch/>
              </p:blipFill>
              <p:spPr>
                <a:xfrm>
                  <a:off x="13136006" y="2958436"/>
                  <a:ext cx="1372057" cy="1245509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756" t="1619" r="3885"/>
                <a:stretch/>
              </p:blipFill>
              <p:spPr>
                <a:xfrm>
                  <a:off x="13149327" y="5768145"/>
                  <a:ext cx="1358736" cy="1247361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1138" b="6349"/>
                <a:stretch/>
              </p:blipFill>
              <p:spPr>
                <a:xfrm>
                  <a:off x="11582293" y="4366568"/>
                  <a:ext cx="1372057" cy="1246979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0928" r="4778"/>
                <a:stretch/>
              </p:blipFill>
              <p:spPr>
                <a:xfrm>
                  <a:off x="14689718" y="2958436"/>
                  <a:ext cx="1373083" cy="1243145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050" t="8595" r="1"/>
                <a:stretch/>
              </p:blipFill>
              <p:spPr>
                <a:xfrm>
                  <a:off x="14689718" y="5768145"/>
                  <a:ext cx="1335576" cy="1247361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0" y="257175"/>
                <a:ext cx="5442259" cy="4927929"/>
                <a:chOff x="11582293" y="2958436"/>
                <a:chExt cx="4480508" cy="4057070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601876" y="5772361"/>
                  <a:ext cx="1349817" cy="1243145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349" t="10511" r="7265" b="8075"/>
                <a:stretch/>
              </p:blipFill>
              <p:spPr>
                <a:xfrm>
                  <a:off x="11586296" y="2958436"/>
                  <a:ext cx="1365397" cy="1249318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202" t="8612" r="6135" b="8701"/>
                <a:stretch/>
              </p:blipFill>
              <p:spPr>
                <a:xfrm>
                  <a:off x="14689718" y="4361379"/>
                  <a:ext cx="1372058" cy="1247313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08" t="2839" r="2331" b="1828"/>
                <a:stretch/>
              </p:blipFill>
              <p:spPr>
                <a:xfrm>
                  <a:off x="13136006" y="4361379"/>
                  <a:ext cx="1372057" cy="1252168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754" t="9692" r="2381" b="4416"/>
                <a:stretch/>
              </p:blipFill>
              <p:spPr>
                <a:xfrm>
                  <a:off x="13136006" y="2958436"/>
                  <a:ext cx="1372057" cy="1245509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756" t="1619" r="3885"/>
                <a:stretch/>
              </p:blipFill>
              <p:spPr>
                <a:xfrm>
                  <a:off x="13149327" y="5768145"/>
                  <a:ext cx="1358736" cy="1247361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1138" b="6349"/>
                <a:stretch/>
              </p:blipFill>
              <p:spPr>
                <a:xfrm>
                  <a:off x="11582293" y="4366568"/>
                  <a:ext cx="1372057" cy="1246979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0928" r="4778"/>
                <a:stretch/>
              </p:blipFill>
              <p:spPr>
                <a:xfrm>
                  <a:off x="14689718" y="2958436"/>
                  <a:ext cx="1373083" cy="1243145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050" t="8595" r="1"/>
                <a:stretch/>
              </p:blipFill>
              <p:spPr>
                <a:xfrm>
                  <a:off x="14689718" y="5768145"/>
                  <a:ext cx="1335576" cy="1247361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/>
              <p:cNvGrpSpPr/>
              <p:nvPr/>
            </p:nvGrpSpPr>
            <p:grpSpPr>
              <a:xfrm>
                <a:off x="10833350" y="257175"/>
                <a:ext cx="5442259" cy="4927929"/>
                <a:chOff x="11582293" y="2958436"/>
                <a:chExt cx="4480508" cy="4057070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601876" y="5772361"/>
                  <a:ext cx="1349817" cy="1243145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349" t="10511" r="7265" b="8075"/>
                <a:stretch/>
              </p:blipFill>
              <p:spPr>
                <a:xfrm>
                  <a:off x="11586296" y="2958436"/>
                  <a:ext cx="1365397" cy="1249318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202" t="8612" r="6135" b="8701"/>
                <a:stretch/>
              </p:blipFill>
              <p:spPr>
                <a:xfrm>
                  <a:off x="14689718" y="4361379"/>
                  <a:ext cx="1372058" cy="1247313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08" t="2839" r="2331" b="1828"/>
                <a:stretch/>
              </p:blipFill>
              <p:spPr>
                <a:xfrm>
                  <a:off x="13136006" y="4361379"/>
                  <a:ext cx="1372057" cy="1252168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754" t="9692" r="2381" b="4416"/>
                <a:stretch/>
              </p:blipFill>
              <p:spPr>
                <a:xfrm>
                  <a:off x="13136006" y="2958436"/>
                  <a:ext cx="1372057" cy="1245509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756" t="1619" r="3885"/>
                <a:stretch/>
              </p:blipFill>
              <p:spPr>
                <a:xfrm>
                  <a:off x="13149327" y="5768145"/>
                  <a:ext cx="1358736" cy="1247361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1138" b="6349"/>
                <a:stretch/>
              </p:blipFill>
              <p:spPr>
                <a:xfrm>
                  <a:off x="11582293" y="4366568"/>
                  <a:ext cx="1372057" cy="1246979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0928" r="4778"/>
                <a:stretch/>
              </p:blipFill>
              <p:spPr>
                <a:xfrm>
                  <a:off x="14689718" y="2958436"/>
                  <a:ext cx="1373083" cy="1243145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050" t="8595" r="1"/>
                <a:stretch/>
              </p:blipFill>
              <p:spPr>
                <a:xfrm>
                  <a:off x="14689718" y="5768145"/>
                  <a:ext cx="1335576" cy="124736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1545591" y="-446405"/>
            <a:ext cx="8287396" cy="1402588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990320" y="5939998"/>
            <a:ext cx="645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http://servicedesk.lshtm.ac.uk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57790" y="2311105"/>
            <a:ext cx="77751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endParaRPr lang="en-GB" sz="2400" b="1" dirty="0">
              <a:solidFill>
                <a:schemeClr val="accent1"/>
              </a:solidFill>
            </a:endParaRPr>
          </a:p>
          <a:p>
            <a:r>
              <a:rPr lang="en-GB" sz="4800" b="1" dirty="0" smtClean="0">
                <a:ln w="3175">
                  <a:solidFill>
                    <a:srgbClr val="000000"/>
                  </a:solidFill>
                </a:ln>
                <a:solidFill>
                  <a:schemeClr val="accent1"/>
                </a:solidFill>
                <a:latin typeface="+mj-lt"/>
              </a:rPr>
              <a:t>For all your Library &amp; Archives Service needs-</a:t>
            </a:r>
          </a:p>
          <a:p>
            <a:r>
              <a:rPr lang="en-GB" sz="4800" b="1" dirty="0" smtClean="0">
                <a:ln w="3175">
                  <a:solidFill>
                    <a:srgbClr val="000000"/>
                  </a:solidFill>
                </a:ln>
                <a:solidFill>
                  <a:schemeClr val="accent1"/>
                </a:solidFill>
                <a:latin typeface="+mj-lt"/>
              </a:rPr>
              <a:t>find us on </a:t>
            </a:r>
            <a:r>
              <a:rPr lang="en-GB" sz="4800" b="1" dirty="0" err="1" smtClean="0">
                <a:ln w="3175">
                  <a:solidFill>
                    <a:srgbClr val="000000"/>
                  </a:solidFill>
                </a:ln>
                <a:solidFill>
                  <a:schemeClr val="accent1"/>
                </a:solidFill>
                <a:latin typeface="+mj-lt"/>
              </a:rPr>
              <a:t>ServiceDesk</a:t>
            </a:r>
            <a:endParaRPr lang="en-GB" sz="4800" b="1" dirty="0">
              <a:ln w="3175">
                <a:solidFill>
                  <a:srgbClr val="000000"/>
                </a:solidFill>
              </a:ln>
              <a:solidFill>
                <a:schemeClr val="accent1"/>
              </a:solidFill>
              <a:latin typeface="+mj-lt"/>
            </a:endParaRPr>
          </a:p>
          <a:p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947" y="305732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11955"/>
          <a:stretch/>
        </p:blipFill>
        <p:spPr bwMode="auto">
          <a:xfrm>
            <a:off x="0" y="0"/>
            <a:ext cx="17273588" cy="87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4" y="457200"/>
            <a:ext cx="888682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0" b="1" i="0" u="none" strike="noStrike" kern="1200" cap="none" spc="400" normalizeH="0" baseline="0" noProof="0" dirty="0" smtClean="0">
                <a:ln w="57150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Pick the</a:t>
            </a:r>
            <a:endParaRPr kumimoji="0" lang="en-GB" sz="12500" b="0" i="0" u="none" strike="noStrike" kern="1200" cap="none" spc="0" normalizeH="0" baseline="0" noProof="0" dirty="0" smtClean="0">
              <a:ln w="57150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tx2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pc="400" dirty="0" smtClean="0">
                <a:ln w="412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 </a:t>
            </a:r>
            <a:r>
              <a:rPr kumimoji="0" lang="en-US" sz="9600" b="1" i="0" u="none" strike="noStrike" kern="1200" cap="none" spc="400" normalizeH="0" baseline="0" noProof="0" dirty="0" smtClean="0">
                <a:ln w="412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size</a:t>
            </a:r>
            <a:endParaRPr kumimoji="0" lang="en-GB" sz="9600" b="0" i="0" u="none" strike="noStrike" kern="1200" cap="none" spc="0" normalizeH="0" baseline="0" noProof="0" dirty="0" smtClean="0">
              <a:ln w="41275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400" normalizeH="0" baseline="0" noProof="0" dirty="0" smtClean="0"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kumimoji="0" lang="en-US" sz="7200" b="1" i="0" u="none" strike="noStrike" kern="1200" cap="none" spc="400" normalizeH="0" noProof="0" dirty="0" smtClean="0"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fits best (and delete the others)</a:t>
            </a:r>
            <a:endParaRPr kumimoji="0" lang="en-GB" sz="7200" b="0" i="0" u="none" strike="noStrike" kern="1200" cap="none" spc="0" normalizeH="0" baseline="0" noProof="0" dirty="0"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Strapline if needed; Open Sans, 32pt, bold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457200">
              <a:lnSpc>
                <a:spcPct val="150000"/>
              </a:lnSpc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Text;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just put very brief, key information; Open Sans, 28pt, plain 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bold</a:t>
            </a:r>
            <a:r>
              <a:rPr lang="en-GB" sz="28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direct them to more information </a:t>
            </a:r>
            <a:r>
              <a:rPr lang="en-GB" sz="28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.g</a:t>
            </a:r>
            <a:r>
              <a:rPr lang="en-GB" sz="28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URL or email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837" y="763133"/>
            <a:ext cx="29399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 must stay in this position and size.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729569" y="962510"/>
            <a:ext cx="505224" cy="4828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293917" y="1846932"/>
            <a:ext cx="2778377" cy="65556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Instructions: To save the slide, go to save as and change file type to JPEG, then choose to save the ‘current slide only’ in the TV Slides folder. </a:t>
            </a:r>
          </a:p>
          <a:p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Notify User Services Team who will upload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241808" y="8229600"/>
            <a:ext cx="3382250" cy="69865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 image should be simple. Use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‘picture corrections’ </a:t>
            </a: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 to change saturation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brightness if </a:t>
            </a: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needed. Space for logo must be clear background to provide contrast. Credit if needed in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Sans </a:t>
            </a: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12, bottom right hand corner in contrasting colour.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2138" y="7102563"/>
            <a:ext cx="471323" cy="123985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904796" y="-1456033"/>
            <a:ext cx="2939921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 is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Sans, </a:t>
            </a: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one of the LSHTM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colours (from the ‘Theme colours) </a:t>
            </a: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 </a:t>
            </a:r>
            <a:r>
              <a:rPr lang="en-GB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 border; font colour can be darker or lighter (select from the default options available)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933461" y="888287"/>
            <a:ext cx="110340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9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6" descr="Slide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1300" cy="1129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62100" y="-1169670"/>
            <a:ext cx="9350375" cy="152069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65300" y="1577975"/>
            <a:ext cx="888682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A2958A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UK Medical Heritage Library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Digitisation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Project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Over 2,000 rare books and pamphlets from the library, now fully digitized and available under a Creative Commons license.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www.archive.org/details/lshtmlibrary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8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50"/>
            <a:ext cx="17925030" cy="8796338"/>
          </a:xfrm>
        </p:spPr>
      </p:pic>
      <p:sp>
        <p:nvSpPr>
          <p:cNvPr id="5" name="Rectangle 4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1310640"/>
            <a:ext cx="8886825" cy="68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cap="none" normalizeH="0" baseline="0" dirty="0" smtClean="0">
                <a:ln w="22225">
                  <a:solidFill>
                    <a:schemeClr val="tx1"/>
                  </a:solidFill>
                </a:ln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Enhance your research impact by sharing research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Find out how 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data sharing, open access publication, ORCIDs and more can increase your research visibility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https</a:t>
            </a:r>
            <a:r>
              <a:rPr lang="en-US" altLang="en-US" sz="2800" b="1" dirty="0" smtClean="0"/>
              <a:t>://servicedesk.lshtm.ac.uk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/>
              <a:t>library@lshtm.ac.uk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/>
          </a:p>
        </p:txBody>
      </p:sp>
      <p:pic>
        <p:nvPicPr>
          <p:cNvPr id="205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273588" cy="8751888"/>
          </a:xfrm>
        </p:spPr>
      </p:pic>
      <p:sp>
        <p:nvSpPr>
          <p:cNvPr id="6" name="Rectangle 5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1143000"/>
            <a:ext cx="8886825" cy="69723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Research data @LSHTM</a:t>
            </a:r>
            <a:endParaRPr lang="en-US" altLang="en-US" sz="9600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Find 500+</a:t>
            </a:r>
            <a:r>
              <a:rPr kumimoji="0" lang="en-US" altLang="en-US" sz="3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reusable resources captured </a:t>
            </a:r>
            <a:r>
              <a:rPr lang="en-US" altLang="en-US" sz="3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by </a:t>
            </a:r>
            <a:r>
              <a:rPr lang="en-US" altLang="en-US" sz="3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our researchers </a:t>
            </a:r>
            <a:r>
              <a:rPr kumimoji="0" lang="en-US" altLang="en-US" sz="3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across the globe, or publish your own: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http://</a:t>
            </a:r>
            <a:r>
              <a:rPr lang="en-US" altLang="en-US" sz="34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datacompass.lshtm.ac.uk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87900" cy="116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3050" y="-1626870"/>
            <a:ext cx="9350375" cy="15206980"/>
          </a:xfrm>
          <a:prstGeom prst="rect">
            <a:avLst/>
          </a:prstGeom>
          <a:solidFill>
            <a:srgbClr val="F8F8F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9394" y="1169670"/>
            <a:ext cx="8917686" cy="75628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2653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Need </a:t>
            </a:r>
            <a:r>
              <a:rPr lang="en-US" altLang="en-US" sz="6600" b="1" dirty="0" smtClean="0">
                <a:ln>
                  <a:solidFill>
                    <a:schemeClr val="tx1"/>
                  </a:solidFill>
                </a:ln>
                <a:solidFill>
                  <a:srgbClr val="F2653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help with your </a:t>
            </a:r>
            <a:r>
              <a:rPr kumimoji="0" lang="en-US" altLang="en-US" sz="66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2653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Data Management Plan?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Find how-to guides and sample plans at: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https://servicedesk.lshtm.ac.uk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Sign-up for a training session at: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+mj-lt"/>
              </a:rPr>
              <a:t>http://transferableskills.lshtm.ac.uk/schedule/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73588" cy="8753546"/>
          </a:xfrm>
        </p:spPr>
      </p:pic>
      <p:sp>
        <p:nvSpPr>
          <p:cNvPr id="7" name="Rectangle 6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77364" y="1293222"/>
            <a:ext cx="8886825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Keep your data safe and secure</a:t>
            </a:r>
            <a:endParaRPr kumimoji="0" lang="en-US" altLang="en-US" sz="11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Learn about the different storage options available and how to encrypt your data using our tutorials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+mj-lt"/>
              </a:rPr>
              <a:t>https://servicedesk.lshtm.ac.uk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+mj-lt"/>
              </a:rPr>
              <a:t>researchdatamanagement@lshtm.ac.uk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443"/>
            <a:ext cx="17273588" cy="115013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77364" y="2499722"/>
            <a:ext cx="8886825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38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Copyright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Information and guidance available on </a:t>
            </a:r>
            <a:r>
              <a:rPr lang="en-US" altLang="en-US" sz="28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ServiceDesk</a:t>
            </a:r>
            <a:r>
              <a:rPr lang="en-US" altLang="en-US" sz="2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+mj-lt"/>
              </a:rPr>
              <a:t>https://servicedesk.lshtm.ac.uk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" r="478"/>
          <a:stretch/>
        </p:blipFill>
        <p:spPr>
          <a:xfrm>
            <a:off x="-2867" y="-947072"/>
            <a:ext cx="17276455" cy="150272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52600" y="1110342"/>
            <a:ext cx="8886825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0" b="1" dirty="0" smtClean="0">
                <a:ln>
                  <a:solidFill>
                    <a:schemeClr val="tx1"/>
                  </a:solidFill>
                </a:ln>
                <a:solidFill>
                  <a:srgbClr val="D1124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How satisfied are you with your Library?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D11242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We want to know what you think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Check your School email account for our 1 question survey.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4444" y="6596946"/>
            <a:ext cx="9350375" cy="14025880"/>
          </a:xfrm>
          <a:prstGeom prst="rect">
            <a:avLst/>
          </a:prstGeom>
          <a:solidFill>
            <a:srgbClr val="F8F8F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7273588" cy="8751888"/>
          </a:xfrm>
          <a:prstGeom prst="rect">
            <a:avLst/>
          </a:prstGeom>
          <a:solidFill>
            <a:srgbClr val="54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r="58065" b="25451"/>
          <a:stretch/>
        </p:blipFill>
        <p:spPr>
          <a:xfrm>
            <a:off x="-770629" y="1718531"/>
            <a:ext cx="4412028" cy="5314826"/>
          </a:xfrm>
          <a:prstGeom prst="rect">
            <a:avLst/>
          </a:prstGeom>
        </p:spPr>
      </p:pic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08" y="321257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46728" y="3279132"/>
            <a:ext cx="10780131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Tell us what you think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b="1" dirty="0" smtClean="0">
                <a:latin typeface="+mj-lt"/>
              </a:rPr>
              <a:t>How satisfied are you with your Library &amp; Archives Service and Library resources?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Check your 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email for 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our 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quick 2 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question 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survey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76556" y="0"/>
            <a:ext cx="9605452" cy="3154710"/>
            <a:chOff x="197453" y="-291593"/>
            <a:chExt cx="9605452" cy="3154710"/>
          </a:xfrm>
        </p:grpSpPr>
        <p:sp>
          <p:nvSpPr>
            <p:cNvPr id="4" name="Rectangle 3"/>
            <p:cNvSpPr/>
            <p:nvPr/>
          </p:nvSpPr>
          <p:spPr>
            <a:xfrm>
              <a:off x="748146" y="-291593"/>
              <a:ext cx="550376" cy="31547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rgbClr val="3CCC9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19900" b="1" cap="none" spc="0" dirty="0">
                <a:ln w="0">
                  <a:solidFill>
                    <a:schemeClr val="tx1"/>
                  </a:solidFill>
                </a:ln>
                <a:solidFill>
                  <a:srgbClr val="3CCC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61802" y="-291593"/>
              <a:ext cx="1641796" cy="3154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9900" b="1" dirty="0" smtClean="0">
                  <a:ln w="0">
                    <a:solidFill>
                      <a:schemeClr val="tx1"/>
                    </a:solidFill>
                  </a:ln>
                  <a:solidFill>
                    <a:srgbClr val="8DC63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19900" b="1" dirty="0">
                <a:ln w="0">
                  <a:solidFill>
                    <a:schemeClr val="tx1"/>
                  </a:solidFill>
                </a:ln>
                <a:solidFill>
                  <a:srgbClr val="8DC6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06062" y="-291593"/>
              <a:ext cx="1641796" cy="3154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9900" b="1" dirty="0">
                  <a:ln w="0">
                    <a:solidFill>
                      <a:schemeClr val="tx1"/>
                    </a:solidFill>
                  </a:ln>
                  <a:solidFill>
                    <a:schemeClr val="accent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19900" b="1" dirty="0">
                <a:ln w="0"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66884" y="-291593"/>
              <a:ext cx="1641796" cy="3154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9900" b="1" dirty="0" smtClean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</a:t>
              </a:r>
              <a:endParaRPr lang="en-US" sz="199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453" y="2309120"/>
              <a:ext cx="165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Very satisfied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59535" y="2309120"/>
              <a:ext cx="165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  <a:r>
                <a:rPr lang="en-GB" dirty="0" smtClean="0"/>
                <a:t>atisfied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25268" y="2309120"/>
              <a:ext cx="165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Not satisfied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0626" y="2309120"/>
              <a:ext cx="2182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Not at all satisfied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0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" r="478"/>
          <a:stretch/>
        </p:blipFill>
        <p:spPr>
          <a:xfrm>
            <a:off x="-2867" y="-947072"/>
            <a:ext cx="17276455" cy="150272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5590" y="-446405"/>
            <a:ext cx="9350375" cy="14025880"/>
          </a:xfrm>
          <a:prstGeom prst="rect">
            <a:avLst/>
          </a:prstGeom>
          <a:solidFill>
            <a:srgbClr val="F8F8F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52600" y="1110342"/>
            <a:ext cx="8886825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0" b="1" dirty="0" smtClean="0">
                <a:ln>
                  <a:solidFill>
                    <a:schemeClr val="tx1"/>
                  </a:solidFill>
                </a:ln>
                <a:solidFill>
                  <a:srgbClr val="D1124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What do you think about the group study area?</a:t>
            </a:r>
            <a:endParaRPr lang="en-US" altLang="en-US" sz="2800" dirty="0">
              <a:solidFill>
                <a:srgbClr val="D11242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We want to know what you think: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+mj-lt"/>
              </a:rPr>
              <a:t>bit.ly/</a:t>
            </a:r>
            <a:r>
              <a:rPr lang="en-US" altLang="en-US" sz="4000" dirty="0" err="1" smtClean="0">
                <a:latin typeface="+mj-lt"/>
              </a:rPr>
              <a:t>groupstudyarea</a:t>
            </a:r>
            <a:r>
              <a:rPr lang="en-US" altLang="en-US" sz="4000" dirty="0" smtClean="0">
                <a:latin typeface="+mj-lt"/>
              </a:rPr>
              <a:t> </a:t>
            </a:r>
            <a:endParaRPr kumimoji="0" lang="en-US" altLang="en-US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4" y="610156"/>
            <a:ext cx="888682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7400" b="1" spc="400" dirty="0" smtClean="0">
                <a:ln w="222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 beautiful literature search is only a lunchtime session away</a:t>
            </a: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4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4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May, June, July</a:t>
            </a:r>
            <a:endParaRPr lang="en-GB" sz="4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Book online: http://bit.do/infoskills</a:t>
            </a:r>
            <a:endParaRPr lang="en-GB" sz="3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2637827" y="8382556"/>
            <a:ext cx="463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bg2"/>
                </a:solidFill>
              </a:rPr>
              <a:t>Sunrise by Nigel Howe. CC BY-NC. Flickr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95"/>
          <a:stretch/>
        </p:blipFill>
        <p:spPr>
          <a:xfrm>
            <a:off x="0" y="0"/>
            <a:ext cx="18645188" cy="9406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4100" y="828349"/>
            <a:ext cx="9404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latin typeface="Merriweather" panose="00000500000000000000" pitchFamily="2" charset="0"/>
              </a:rPr>
              <a:t>Join Senate House Library</a:t>
            </a:r>
            <a:endParaRPr lang="en-GB" sz="4800" b="1" dirty="0">
              <a:solidFill>
                <a:schemeClr val="bg1"/>
              </a:solidFill>
              <a:latin typeface="Merriweather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653203" y="140273"/>
            <a:ext cx="2419091" cy="749085"/>
            <a:chOff x="325006" y="162051"/>
            <a:chExt cx="2419091" cy="7490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06" y="179341"/>
              <a:ext cx="1440000" cy="6918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012" y="162051"/>
              <a:ext cx="749085" cy="749085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870773" y="179341"/>
              <a:ext cx="0" cy="69185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4100" y="2227283"/>
            <a:ext cx="690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Free access to online resources, borrowing and study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100" y="3993922"/>
            <a:ext cx="4325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1. Pre-register online at </a:t>
            </a:r>
            <a:r>
              <a:rPr lang="en-GB" sz="2400" b="1" dirty="0" smtClean="0">
                <a:solidFill>
                  <a:schemeClr val="bg1"/>
                </a:solidFill>
              </a:rPr>
              <a:t>bit.ly/</a:t>
            </a:r>
            <a:r>
              <a:rPr lang="en-GB" sz="2400" b="1" dirty="0" err="1" smtClean="0">
                <a:solidFill>
                  <a:schemeClr val="bg1"/>
                </a:solidFill>
              </a:rPr>
              <a:t>shlpre</a:t>
            </a:r>
            <a:endParaRPr lang="en-GB" sz="2400" b="1" dirty="0" smtClean="0">
              <a:solidFill>
                <a:schemeClr val="bg1"/>
              </a:solidFill>
            </a:endParaRP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2. Collect your card from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Senate House Library Reception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5722724" y="8321000"/>
            <a:ext cx="1582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000" b="1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CC BY-SA 2.0 </a:t>
            </a:r>
            <a:r>
              <a:rPr lang="en-GB" altLang="en-US" sz="1000" b="1" dirty="0" err="1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stevecadman</a:t>
            </a:r>
            <a:endParaRPr lang="en-GB" altLang="en-US" sz="10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11955"/>
          <a:stretch/>
        </p:blipFill>
        <p:spPr bwMode="auto">
          <a:xfrm>
            <a:off x="0" y="0"/>
            <a:ext cx="17273588" cy="87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4" y="457200"/>
            <a:ext cx="888682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0"/>
              </a:lnSpc>
              <a:spcAft>
                <a:spcPts val="0"/>
              </a:spcAft>
            </a:pPr>
            <a:r>
              <a:rPr lang="en-US" sz="15000" b="1" spc="400" dirty="0">
                <a:ln w="57150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</a:t>
            </a:r>
            <a:endParaRPr lang="en-GB" sz="15000" dirty="0">
              <a:ln w="57150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r>
              <a:rPr lang="en-US" sz="11000" b="1" spc="400" dirty="0">
                <a:ln w="412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</a:t>
            </a:r>
            <a:endParaRPr lang="en-GB" sz="11000" dirty="0">
              <a:ln w="41275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US" sz="7400" b="1" spc="400" dirty="0"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2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</a:t>
            </a:r>
            <a:endParaRPr lang="en-GB" sz="7400" dirty="0"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  <a:endParaRPr lang="en-GB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  <a:endParaRPr lang="en-GB" sz="2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11237" b="43230"/>
          <a:stretch/>
        </p:blipFill>
        <p:spPr>
          <a:xfrm>
            <a:off x="-147484" y="-23861"/>
            <a:ext cx="17521084" cy="887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2685" y="-1636367"/>
            <a:ext cx="9350375" cy="14025880"/>
          </a:xfrm>
          <a:prstGeom prst="rect">
            <a:avLst/>
          </a:prstGeom>
          <a:solidFill>
            <a:srgbClr val="F8F8F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286" y="179939"/>
            <a:ext cx="2699139" cy="1296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3028" y="610474"/>
            <a:ext cx="9404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erriweather" panose="00000500000000000000" pitchFamily="2" charset="0"/>
              </a:rPr>
              <a:t>Senate House Library</a:t>
            </a:r>
            <a:endParaRPr lang="en-GB" sz="6000" b="1" dirty="0">
              <a:solidFill>
                <a:schemeClr val="tx2">
                  <a:lumMod val="75000"/>
                  <a:lumOff val="25000"/>
                </a:schemeClr>
              </a:solidFill>
              <a:latin typeface="Merriweather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3028" y="1779410"/>
            <a:ext cx="875538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Membership event</a:t>
            </a:r>
          </a:p>
          <a:p>
            <a:endParaRPr lang="en-GB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Tuesday 4</a:t>
            </a:r>
            <a:r>
              <a:rPr lang="en-GB" sz="4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December 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13:00-15:00 @ Library</a:t>
            </a:r>
          </a:p>
          <a:p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For free access to online resources, borrowing and study space.</a:t>
            </a:r>
          </a:p>
          <a:p>
            <a:endParaRPr lang="en-GB" sz="3200" dirty="0"/>
          </a:p>
          <a:p>
            <a:r>
              <a:rPr lang="en-GB" sz="3200" dirty="0" smtClean="0"/>
              <a:t>Pre-register online at </a:t>
            </a:r>
            <a:r>
              <a:rPr lang="en-GB" sz="3200" b="1" dirty="0" smtClean="0"/>
              <a:t>bit.ly/</a:t>
            </a:r>
            <a:r>
              <a:rPr lang="en-GB" sz="3200" b="1" dirty="0" err="1" smtClean="0"/>
              <a:t>shlpre</a:t>
            </a:r>
            <a:r>
              <a:rPr lang="en-GB" sz="3200" dirty="0" smtClean="0"/>
              <a:t> then come to the Library to complete registration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6161084" y="8370988"/>
            <a:ext cx="1112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000" b="1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Public Domain An </a:t>
            </a:r>
            <a:r>
              <a:rPr lang="en-GB" altLang="en-US" sz="1000" b="1" dirty="0" err="1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Siaach</a:t>
            </a:r>
            <a:endParaRPr lang="en-GB" altLang="en-US" sz="10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9052" y="-40941"/>
            <a:ext cx="17292639" cy="881204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2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286" y="179939"/>
            <a:ext cx="2699139" cy="12968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0538" y="179939"/>
            <a:ext cx="7278255" cy="2577241"/>
            <a:chOff x="386832" y="1742905"/>
            <a:chExt cx="7278255" cy="2577241"/>
          </a:xfrm>
        </p:grpSpPr>
        <p:sp>
          <p:nvSpPr>
            <p:cNvPr id="14" name="TextBox 13"/>
            <p:cNvSpPr txBox="1"/>
            <p:nvPr/>
          </p:nvSpPr>
          <p:spPr>
            <a:xfrm>
              <a:off x="465775" y="1742905"/>
              <a:ext cx="719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smtClean="0">
                  <a:solidFill>
                    <a:schemeClr val="bg1"/>
                  </a:solidFill>
                  <a:latin typeface="Merriweather" panose="00000500000000000000" pitchFamily="2" charset="0"/>
                </a:rPr>
                <a:t>Library &amp; Archives</a:t>
              </a:r>
              <a:endParaRPr lang="en-GB" sz="3600" b="1" dirty="0">
                <a:solidFill>
                  <a:schemeClr val="bg1"/>
                </a:solidFill>
                <a:latin typeface="Merriweather" panose="00000500000000000000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6832" y="2458098"/>
              <a:ext cx="29247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500" b="1" dirty="0" smtClean="0">
                  <a:solidFill>
                    <a:schemeClr val="bg1"/>
                  </a:solidFill>
                </a:rPr>
                <a:t>P</a:t>
              </a:r>
              <a:r>
                <a:rPr lang="en-GB" sz="9600" b="1" dirty="0" smtClean="0">
                  <a:solidFill>
                    <a:schemeClr val="bg1"/>
                  </a:solidFill>
                </a:rPr>
                <a:t>op</a:t>
              </a:r>
              <a:endParaRPr lang="en-GB" sz="13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14513" y="2173991"/>
              <a:ext cx="29247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500" b="1" dirty="0" smtClean="0">
                  <a:solidFill>
                    <a:schemeClr val="bg1"/>
                  </a:solidFill>
                </a:rPr>
                <a:t>UP</a:t>
              </a:r>
              <a:endParaRPr lang="en-GB" sz="13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972742" y="3843690"/>
            <a:ext cx="66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Making your work open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72742" y="4814521"/>
            <a:ext cx="700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Finding open resources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72742" y="7889338"/>
            <a:ext cx="718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</a:rPr>
              <a:t>Tuesday 4</a:t>
            </a:r>
            <a:r>
              <a:rPr lang="en-GB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400" b="1" dirty="0" smtClean="0">
                <a:solidFill>
                  <a:schemeClr val="bg1"/>
                </a:solidFill>
              </a:rPr>
              <a:t> December / 12:00-14:00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91169" y="8291314"/>
            <a:ext cx="716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/>
                </a:solidFill>
              </a:rPr>
              <a:t>Outside the Student Common Room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612588" y="1617046"/>
            <a:ext cx="3620937" cy="5735789"/>
            <a:chOff x="5993643" y="1450520"/>
            <a:chExt cx="3473924" cy="5502911"/>
          </a:xfrm>
        </p:grpSpPr>
        <p:grpSp>
          <p:nvGrpSpPr>
            <p:cNvPr id="6" name="Group 5"/>
            <p:cNvGrpSpPr/>
            <p:nvPr/>
          </p:nvGrpSpPr>
          <p:grpSpPr>
            <a:xfrm>
              <a:off x="5993643" y="3514493"/>
              <a:ext cx="3473924" cy="3438938"/>
              <a:chOff x="3262746" y="3416295"/>
              <a:chExt cx="3473924" cy="34389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262746" y="3416295"/>
                <a:ext cx="3473924" cy="3438938"/>
                <a:chOff x="5958311" y="3498575"/>
                <a:chExt cx="3473924" cy="3438938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5958311" y="3498575"/>
                  <a:ext cx="3473924" cy="34389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6413478" y="3987964"/>
                  <a:ext cx="2563590" cy="24576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" name="Oval 3"/>
              <p:cNvSpPr/>
              <p:nvPr/>
            </p:nvSpPr>
            <p:spPr>
              <a:xfrm>
                <a:off x="4495197" y="4614149"/>
                <a:ext cx="1009020" cy="100902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6709757">
              <a:off x="6288327" y="1385659"/>
              <a:ext cx="2884554" cy="3014275"/>
              <a:chOff x="5958311" y="3498575"/>
              <a:chExt cx="3473924" cy="3438938"/>
            </a:xfrm>
          </p:grpSpPr>
          <p:sp>
            <p:nvSpPr>
              <p:cNvPr id="35" name="Chord 34"/>
              <p:cNvSpPr/>
              <p:nvPr/>
            </p:nvSpPr>
            <p:spPr>
              <a:xfrm>
                <a:off x="5958311" y="3498575"/>
                <a:ext cx="3473924" cy="3438938"/>
              </a:xfrm>
              <a:prstGeom prst="chord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Chord 35"/>
              <p:cNvSpPr/>
              <p:nvPr/>
            </p:nvSpPr>
            <p:spPr>
              <a:xfrm>
                <a:off x="6413478" y="3987964"/>
                <a:ext cx="2563590" cy="2457636"/>
              </a:xfrm>
              <a:prstGeom prst="chor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082748" y="3081130"/>
              <a:ext cx="3384819" cy="4333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97308" y="3033555"/>
              <a:ext cx="436144" cy="1369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51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9603997" y="-28805"/>
            <a:ext cx="9422557" cy="8926619"/>
            <a:chOff x="295049" y="3527682"/>
            <a:chExt cx="6549512" cy="61892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3535771"/>
              <a:ext cx="1420667" cy="133107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2361" y="5118794"/>
              <a:ext cx="1420667" cy="133107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3527682"/>
              <a:ext cx="1420667" cy="133107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596" y="6751555"/>
              <a:ext cx="1420667" cy="133107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3" y="6774640"/>
              <a:ext cx="1410037" cy="133107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363" y="6751555"/>
              <a:ext cx="1410037" cy="133107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4" y="5151161"/>
              <a:ext cx="1410037" cy="133107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3548007"/>
              <a:ext cx="1410037" cy="133107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49" y="5132564"/>
              <a:ext cx="1401266" cy="131883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2061" y="6751555"/>
              <a:ext cx="1401266" cy="131883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596" y="5151161"/>
              <a:ext cx="1401266" cy="131883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3548007"/>
              <a:ext cx="1401266" cy="131883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8373647"/>
              <a:ext cx="1420667" cy="133107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8365558"/>
              <a:ext cx="1420667" cy="133107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8385883"/>
              <a:ext cx="1410037" cy="133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8385883"/>
              <a:ext cx="1401266" cy="1318839"/>
            </a:xfrm>
            <a:prstGeom prst="rect">
              <a:avLst/>
            </a:prstGeom>
          </p:spPr>
        </p:pic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965" y="-4120862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-80375" y="-28804"/>
            <a:ext cx="9362919" cy="8800791"/>
            <a:chOff x="295049" y="3527682"/>
            <a:chExt cx="6549512" cy="61892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3535771"/>
              <a:ext cx="1420667" cy="133107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2361" y="5118794"/>
              <a:ext cx="1420667" cy="133107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3527682"/>
              <a:ext cx="1420667" cy="133107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596" y="6751555"/>
              <a:ext cx="1420667" cy="133107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3" y="6774640"/>
              <a:ext cx="1410037" cy="133107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363" y="6751555"/>
              <a:ext cx="1410037" cy="133107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4" y="5151161"/>
              <a:ext cx="1410037" cy="13310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3548007"/>
              <a:ext cx="1410037" cy="133107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49" y="5132564"/>
              <a:ext cx="1401266" cy="131883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2061" y="6751555"/>
              <a:ext cx="1401266" cy="131883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596" y="5151161"/>
              <a:ext cx="1401266" cy="131883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3548007"/>
              <a:ext cx="1401266" cy="131883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8373647"/>
              <a:ext cx="1420667" cy="133107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8365558"/>
              <a:ext cx="1420667" cy="133107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8385883"/>
              <a:ext cx="1410037" cy="133107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8385883"/>
              <a:ext cx="1401266" cy="131883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233737" y="-228600"/>
            <a:ext cx="9419785" cy="14025880"/>
          </a:xfrm>
          <a:prstGeom prst="rect">
            <a:avLst/>
          </a:prstGeom>
          <a:solidFill>
            <a:srgbClr val="F8F8F8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62509" y="2115117"/>
            <a:ext cx="8991013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What do you think about the group study area?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+mj-lt"/>
              </a:rPr>
              <a:t>bit.ly/</a:t>
            </a:r>
            <a:r>
              <a:rPr lang="en-US" altLang="en-US" sz="4000" dirty="0" err="1" smtClean="0">
                <a:latin typeface="+mj-lt"/>
              </a:rPr>
              <a:t>groupstudyarea</a:t>
            </a:r>
            <a:r>
              <a:rPr lang="en-US" altLang="en-US" sz="4000" dirty="0" smtClean="0">
                <a:latin typeface="+mj-lt"/>
              </a:rPr>
              <a:t> </a:t>
            </a:r>
            <a:endParaRPr kumimoji="0" lang="en-US" altLang="en-US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4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9603997" y="-28805"/>
            <a:ext cx="9422557" cy="8926619"/>
            <a:chOff x="295049" y="3527682"/>
            <a:chExt cx="6549512" cy="61892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3535771"/>
              <a:ext cx="1420667" cy="133107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2361" y="5118794"/>
              <a:ext cx="1420667" cy="133107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3527682"/>
              <a:ext cx="1420667" cy="133107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596" y="6751555"/>
              <a:ext cx="1420667" cy="133107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3" y="6774640"/>
              <a:ext cx="1410037" cy="133107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363" y="6751555"/>
              <a:ext cx="1410037" cy="133107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4" y="5151161"/>
              <a:ext cx="1410037" cy="133107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3548007"/>
              <a:ext cx="1410037" cy="133107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49" y="5132564"/>
              <a:ext cx="1401266" cy="131883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2061" y="6751555"/>
              <a:ext cx="1401266" cy="131883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596" y="5151161"/>
              <a:ext cx="1401266" cy="131883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3548007"/>
              <a:ext cx="1401266" cy="131883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8373647"/>
              <a:ext cx="1420667" cy="133107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8365558"/>
              <a:ext cx="1420667" cy="133107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8385883"/>
              <a:ext cx="1410037" cy="133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8385883"/>
              <a:ext cx="1401266" cy="1318839"/>
            </a:xfrm>
            <a:prstGeom prst="rect">
              <a:avLst/>
            </a:prstGeom>
          </p:spPr>
        </p:pic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965" y="-4120862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-80375" y="-28804"/>
            <a:ext cx="9362919" cy="8800791"/>
            <a:chOff x="295049" y="3527682"/>
            <a:chExt cx="6549512" cy="61892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3535771"/>
              <a:ext cx="1420667" cy="133107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2361" y="5118794"/>
              <a:ext cx="1420667" cy="133107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3527682"/>
              <a:ext cx="1420667" cy="133107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596" y="6751555"/>
              <a:ext cx="1420667" cy="133107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3" y="6774640"/>
              <a:ext cx="1410037" cy="133107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363" y="6751555"/>
              <a:ext cx="1410037" cy="133107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894" y="5151161"/>
              <a:ext cx="1410037" cy="13310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3548007"/>
              <a:ext cx="1410037" cy="133107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49" y="5132564"/>
              <a:ext cx="1401266" cy="131883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2061" y="6751555"/>
              <a:ext cx="1401266" cy="131883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596" y="5151161"/>
              <a:ext cx="1401266" cy="131883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3548007"/>
              <a:ext cx="1401266" cy="131883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9" y="8373647"/>
              <a:ext cx="1420667" cy="133107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894" y="8365558"/>
              <a:ext cx="1420667" cy="133107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750" y="8385883"/>
              <a:ext cx="1410037" cy="133107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822" y="8385883"/>
              <a:ext cx="1401266" cy="131883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233737" y="-228600"/>
            <a:ext cx="9419785" cy="14025880"/>
          </a:xfrm>
          <a:prstGeom prst="rect">
            <a:avLst/>
          </a:prstGeom>
          <a:solidFill>
            <a:srgbClr val="F8F8F8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62509" y="2115117"/>
            <a:ext cx="8991013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Tell us what you think about Library resources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dirty="0" smtClean="0">
                <a:latin typeface="+mj-lt"/>
              </a:rPr>
              <a:t>bit.ly/</a:t>
            </a:r>
            <a:r>
              <a:rPr lang="en-US" altLang="en-US" sz="6600" dirty="0" err="1" smtClean="0">
                <a:latin typeface="+mj-lt"/>
              </a:rPr>
              <a:t>lshtmres</a:t>
            </a:r>
            <a:endParaRPr kumimoji="0" lang="en-US" altLang="en-US" sz="6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44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25451"/>
          <a:stretch/>
        </p:blipFill>
        <p:spPr>
          <a:xfrm>
            <a:off x="0" y="-44970"/>
            <a:ext cx="17418570" cy="879922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1" y="119921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82575" y="228601"/>
            <a:ext cx="89910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Tell us what you think about Library resources</a:t>
            </a: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dirty="0" smtClean="0">
                <a:latin typeface="+mj-lt"/>
              </a:rPr>
              <a:t>bit.ly/</a:t>
            </a:r>
            <a:r>
              <a:rPr lang="en-US" altLang="en-US" sz="6600" dirty="0" err="1" smtClean="0">
                <a:latin typeface="+mj-lt"/>
              </a:rPr>
              <a:t>lshtmresDL</a:t>
            </a:r>
            <a:endParaRPr kumimoji="0" lang="en-US" altLang="en-US" sz="6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8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25451"/>
          <a:stretch/>
        </p:blipFill>
        <p:spPr>
          <a:xfrm>
            <a:off x="0" y="-44970"/>
            <a:ext cx="17418570" cy="879922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1" y="119921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82575" y="228600"/>
            <a:ext cx="8991013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Tell us what you think about Library resources</a:t>
            </a: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dirty="0" smtClean="0">
                <a:latin typeface="+mj-lt"/>
              </a:rPr>
              <a:t>bit.ly/</a:t>
            </a:r>
            <a:r>
              <a:rPr lang="en-US" altLang="en-US" sz="6600" dirty="0" err="1" smtClean="0">
                <a:latin typeface="+mj-lt"/>
              </a:rPr>
              <a:t>lshtmres</a:t>
            </a:r>
            <a:endParaRPr kumimoji="0" lang="en-US" altLang="en-US" sz="6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02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25451"/>
          <a:stretch/>
        </p:blipFill>
        <p:spPr>
          <a:xfrm>
            <a:off x="0" y="-44970"/>
            <a:ext cx="17418570" cy="879922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45720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1" y="119921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82575" y="761271"/>
            <a:ext cx="8991013" cy="70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Tell us what you think about Library resources</a:t>
            </a:r>
            <a:endParaRPr lang="en-US" alt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141"/>
            <a:ext cx="17273588" cy="115157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45588" y="-1753218"/>
            <a:ext cx="9350375" cy="14025880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1" y="-12030"/>
            <a:ext cx="3240087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470164" y="149995"/>
            <a:ext cx="7541887" cy="2987603"/>
            <a:chOff x="-322816" y="0"/>
            <a:chExt cx="7541887" cy="298760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37788" y="217593"/>
              <a:ext cx="4370067" cy="1736346"/>
            </a:xfrm>
            <a:prstGeom prst="wedgeRoundRectCallout">
              <a:avLst>
                <a:gd name="adj1" fmla="val -30448"/>
                <a:gd name="adj2" fmla="val 7690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-322816" y="0"/>
              <a:ext cx="5391205" cy="195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b="1" spc="400" dirty="0" smtClean="0">
                  <a:ln w="28575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FFC000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You said</a:t>
              </a:r>
              <a:endParaRPr lang="en-GB" sz="3600" dirty="0"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2198059" y="1541882"/>
              <a:ext cx="4048934" cy="1384837"/>
            </a:xfrm>
            <a:prstGeom prst="wedgeRoundRectCallout">
              <a:avLst>
                <a:gd name="adj1" fmla="val -7948"/>
                <a:gd name="adj2" fmla="val 88044"/>
                <a:gd name="adj3" fmla="val 1666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316321" y="1398441"/>
              <a:ext cx="5902750" cy="158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b="1" spc="400" dirty="0" smtClean="0">
                  <a:ln w="28575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FFC000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We did</a:t>
              </a:r>
              <a:endParaRPr lang="en-GB" sz="3600" dirty="0"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86162" y="7574577"/>
            <a:ext cx="9069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smtClean="0"/>
              <a:t>Get in touch - bit.do/</a:t>
            </a:r>
            <a:r>
              <a:rPr lang="en-GB" sz="4000" dirty="0" err="1" smtClean="0"/>
              <a:t>LASfeedback</a:t>
            </a:r>
            <a:endParaRPr lang="en-GB" sz="4000" dirty="0" smtClean="0"/>
          </a:p>
          <a:p>
            <a:endParaRPr lang="en-GB" sz="5400" dirty="0" smtClean="0"/>
          </a:p>
          <a:p>
            <a:endParaRPr lang="en-GB" sz="40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1712506" y="3915219"/>
            <a:ext cx="12957519" cy="3570208"/>
            <a:chOff x="1769810" y="3542795"/>
            <a:chExt cx="12957519" cy="3570208"/>
          </a:xfrm>
        </p:grpSpPr>
        <p:sp>
          <p:nvSpPr>
            <p:cNvPr id="9" name="TextBox 8"/>
            <p:cNvSpPr txBox="1"/>
            <p:nvPr/>
          </p:nvSpPr>
          <p:spPr>
            <a:xfrm>
              <a:off x="2415628" y="3542795"/>
              <a:ext cx="12311701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4400" dirty="0"/>
                <a:t>?</a:t>
              </a:r>
              <a:r>
                <a:rPr lang="en-GB" sz="4400" dirty="0" smtClean="0"/>
                <a:t> </a:t>
              </a:r>
              <a:endParaRPr lang="en-GB" sz="4000" dirty="0" smtClean="0"/>
            </a:p>
            <a:p>
              <a:pPr>
                <a:lnSpc>
                  <a:spcPct val="150000"/>
                </a:lnSpc>
              </a:pPr>
              <a:r>
                <a:rPr lang="en-GB" sz="4400" dirty="0"/>
                <a:t>?</a:t>
              </a:r>
              <a:endParaRPr lang="en-GB" sz="4400" dirty="0" smtClean="0"/>
            </a:p>
            <a:p>
              <a:r>
                <a:rPr lang="en-GB" sz="5400" dirty="0" smtClean="0"/>
                <a:t>?</a:t>
              </a:r>
            </a:p>
            <a:p>
              <a:endParaRPr lang="en-GB" sz="4000" dirty="0" smtClean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810" y="3747532"/>
              <a:ext cx="645818" cy="66579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810" y="4751725"/>
              <a:ext cx="645818" cy="66579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810" y="5755918"/>
              <a:ext cx="645818" cy="66579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951" y="332253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 b="18184"/>
          <a:stretch/>
        </p:blipFill>
        <p:spPr>
          <a:xfrm>
            <a:off x="0" y="-12030"/>
            <a:ext cx="18221422" cy="87639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054108" y="1280034"/>
            <a:ext cx="77090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GET AHEAD </a:t>
            </a:r>
          </a:p>
          <a:p>
            <a:r>
              <a:rPr lang="en-GB" sz="5400" b="1" dirty="0" smtClean="0">
                <a:ln>
                  <a:solidFill>
                    <a:schemeClr val="tx1"/>
                  </a:solidFill>
                </a:ln>
              </a:rPr>
              <a:t>Book a library information </a:t>
            </a:r>
            <a:r>
              <a:rPr lang="en-GB" sz="5400" b="1" dirty="0">
                <a:ln>
                  <a:solidFill>
                    <a:schemeClr val="tx1"/>
                  </a:solidFill>
                </a:ln>
              </a:rPr>
              <a:t>s</a:t>
            </a:r>
            <a:r>
              <a:rPr lang="en-GB" sz="5400" b="1" dirty="0" smtClean="0">
                <a:ln>
                  <a:solidFill>
                    <a:schemeClr val="tx1"/>
                  </a:solidFill>
                </a:ln>
              </a:rPr>
              <a:t>kills session</a:t>
            </a:r>
            <a:endParaRPr lang="en-GB" sz="5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108" y="7877433"/>
            <a:ext cx="666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BOOK ONLINE: bit.do/</a:t>
            </a:r>
            <a:r>
              <a:rPr lang="en-GB" sz="2800" b="1" dirty="0" err="1" smtClean="0"/>
              <a:t>infoskills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4108" y="5580317"/>
            <a:ext cx="83442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SESSION 1: Finding items on your reading list / 1-5 October</a:t>
            </a:r>
          </a:p>
          <a:p>
            <a:endParaRPr lang="en-GB" sz="800" dirty="0" smtClean="0"/>
          </a:p>
          <a:p>
            <a:r>
              <a:rPr lang="en-GB" sz="3200" dirty="0" smtClean="0"/>
              <a:t>SESSION 2: Introduction to literature searching / 8-12 October</a:t>
            </a:r>
            <a:endParaRPr lang="en-GB" sz="3200" dirty="0"/>
          </a:p>
        </p:txBody>
      </p:sp>
      <p:pic>
        <p:nvPicPr>
          <p:cNvPr id="10" name="Picture 4" descr="LSHTM logo white 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950" y="257175"/>
            <a:ext cx="2674938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7273588" cy="8751886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97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77719"/>
            <a:ext cx="17273588" cy="4265987"/>
          </a:xfrm>
          <a:prstGeom prst="rect">
            <a:avLst/>
          </a:prstGeom>
          <a:solidFill>
            <a:srgbClr val="FF5000"/>
          </a:solidFill>
          <a:ln>
            <a:solidFill>
              <a:srgbClr val="00AEC7"/>
            </a:solidFill>
          </a:ln>
          <a:extLst/>
        </p:spPr>
        <p:txBody>
          <a:bodyPr vert="horz" wrap="square" lIns="82363" tIns="41182" rIns="82363" bIns="41182" numCol="1" anchor="ctr" anchorCtr="0" compatLnSpc="1">
            <a:prstTxWarp prst="textNoShape">
              <a:avLst/>
            </a:prstTxWarp>
          </a:bodyPr>
          <a:lstStyle/>
          <a:p>
            <a:r>
              <a:rPr lang="en-GB" sz="6891" b="1" spc="360" dirty="0">
                <a:ln w="28575" cap="rnd" cmpd="sng" algn="ctr">
                  <a:solidFill>
                    <a:srgbClr val="00AEC7"/>
                  </a:solidFill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524648"/>
            <a:ext cx="17273588" cy="1191993"/>
          </a:xfrm>
          <a:prstGeom prst="rect">
            <a:avLst/>
          </a:prstGeom>
          <a:solidFill>
            <a:srgbClr val="FF5000"/>
          </a:solidFill>
        </p:spPr>
        <p:txBody>
          <a:bodyPr wrap="square" rtlCol="0">
            <a:spAutoFit/>
          </a:bodyPr>
          <a:lstStyle/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Decorate our feedback tree </a:t>
            </a:r>
          </a:p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with ideas for the library</a:t>
            </a:r>
          </a:p>
        </p:txBody>
      </p:sp>
      <p:pic>
        <p:nvPicPr>
          <p:cNvPr id="5" name="Picture 2" descr="Image result for pine tree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42" y="696777"/>
            <a:ext cx="6108304" cy="793859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819" y="135541"/>
            <a:ext cx="2336260" cy="1122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68" y="1739314"/>
            <a:ext cx="904247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Feedback Tree </a:t>
            </a:r>
          </a:p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Feedback Tree</a:t>
            </a:r>
          </a:p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</a:t>
            </a:r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lovely are </a:t>
            </a:r>
          </a:p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thy </a:t>
            </a:r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branches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38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70521" y="1"/>
            <a:ext cx="8213104" cy="8751889"/>
          </a:xfrm>
          <a:prstGeom prst="rect">
            <a:avLst/>
          </a:prstGeom>
          <a:solidFill>
            <a:srgbClr val="F8F8F8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6692" tIns="58346" rIns="116692" bIns="583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138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573" y="134500"/>
            <a:ext cx="2441914" cy="1400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635" y="1980458"/>
            <a:ext cx="9695939" cy="115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89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Finished slides</a:t>
            </a:r>
          </a:p>
        </p:txBody>
      </p:sp>
      <p:sp>
        <p:nvSpPr>
          <p:cNvPr id="8" name="Down Arrow 7"/>
          <p:cNvSpPr/>
          <p:nvPr/>
        </p:nvSpPr>
        <p:spPr>
          <a:xfrm>
            <a:off x="7608794" y="4223134"/>
            <a:ext cx="1847621" cy="325070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38"/>
          </a:p>
        </p:txBody>
      </p:sp>
    </p:spTree>
    <p:extLst>
      <p:ext uri="{BB962C8B-B14F-4D97-AF65-F5344CB8AC3E}">
        <p14:creationId xmlns:p14="http://schemas.microsoft.com/office/powerpoint/2010/main" val="6698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7273588" cy="8751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97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77719"/>
            <a:ext cx="17273588" cy="4265987"/>
          </a:xfrm>
          <a:prstGeom prst="rect">
            <a:avLst/>
          </a:prstGeom>
          <a:solidFill>
            <a:schemeClr val="accent6"/>
          </a:solidFill>
          <a:ln>
            <a:solidFill>
              <a:srgbClr val="00AEC7"/>
            </a:solidFill>
          </a:ln>
          <a:extLst/>
        </p:spPr>
        <p:txBody>
          <a:bodyPr vert="horz" wrap="square" lIns="82363" tIns="41182" rIns="82363" bIns="41182" numCol="1" anchor="ctr" anchorCtr="0" compatLnSpc="1">
            <a:prstTxWarp prst="textNoShape">
              <a:avLst/>
            </a:prstTxWarp>
          </a:bodyPr>
          <a:lstStyle/>
          <a:p>
            <a:r>
              <a:rPr lang="en-GB" sz="6891" b="1" spc="360" dirty="0">
                <a:ln w="28575" cap="rnd" cmpd="sng" algn="ctr">
                  <a:solidFill>
                    <a:srgbClr val="00AEC7"/>
                  </a:solidFill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524648"/>
            <a:ext cx="17273588" cy="119199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Decorate our feedback tree </a:t>
            </a:r>
          </a:p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with ideas for the library</a:t>
            </a:r>
          </a:p>
        </p:txBody>
      </p:sp>
      <p:pic>
        <p:nvPicPr>
          <p:cNvPr id="5" name="Picture 2" descr="Image result for pine tree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42" y="696777"/>
            <a:ext cx="6108304" cy="793859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819" y="177624"/>
            <a:ext cx="2336260" cy="1122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68" y="1739314"/>
            <a:ext cx="90424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year to save me from tears I gave my feedback to someone special…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935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7273588" cy="8751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97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996872"/>
            <a:ext cx="17273588" cy="3427912"/>
          </a:xfrm>
          <a:prstGeom prst="rect">
            <a:avLst/>
          </a:prstGeom>
          <a:solidFill>
            <a:schemeClr val="accent3"/>
          </a:solidFill>
          <a:ln>
            <a:solidFill>
              <a:srgbClr val="00AEC7"/>
            </a:solidFill>
          </a:ln>
          <a:extLst/>
        </p:spPr>
        <p:txBody>
          <a:bodyPr vert="horz" wrap="square" lIns="82363" tIns="41182" rIns="82363" bIns="41182" numCol="1" anchor="ctr" anchorCtr="0" compatLnSpc="1">
            <a:prstTxWarp prst="textNoShape">
              <a:avLst/>
            </a:prstTxWarp>
          </a:bodyPr>
          <a:lstStyle/>
          <a:p>
            <a:r>
              <a:rPr lang="en-GB" sz="6891" b="1" spc="360" dirty="0">
                <a:ln w="28575" cap="rnd" cmpd="sng" algn="ctr">
                  <a:solidFill>
                    <a:srgbClr val="00AEC7"/>
                  </a:solidFill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524648"/>
            <a:ext cx="17273588" cy="119199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Decorate our feedback tree </a:t>
            </a:r>
          </a:p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with ideas for the library</a:t>
            </a:r>
          </a:p>
        </p:txBody>
      </p:sp>
      <p:pic>
        <p:nvPicPr>
          <p:cNvPr id="5" name="Picture 2" descr="Image result for pine tree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42" y="696777"/>
            <a:ext cx="6108304" cy="793859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819" y="177624"/>
            <a:ext cx="2336260" cy="1122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68" y="2258466"/>
            <a:ext cx="9042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the bells </a:t>
            </a:r>
          </a:p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ring out</a:t>
            </a:r>
          </a:p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feedback…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453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7273588" cy="8751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97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996872"/>
            <a:ext cx="17273588" cy="3427912"/>
          </a:xfrm>
          <a:prstGeom prst="rect">
            <a:avLst/>
          </a:prstGeom>
          <a:solidFill>
            <a:schemeClr val="accent1"/>
          </a:solidFill>
          <a:ln>
            <a:solidFill>
              <a:srgbClr val="00AEC7"/>
            </a:solidFill>
          </a:ln>
          <a:extLst/>
        </p:spPr>
        <p:txBody>
          <a:bodyPr vert="horz" wrap="square" lIns="82363" tIns="41182" rIns="82363" bIns="41182" numCol="1" anchor="ctr" anchorCtr="0" compatLnSpc="1">
            <a:prstTxWarp prst="textNoShape">
              <a:avLst/>
            </a:prstTxWarp>
          </a:bodyPr>
          <a:lstStyle/>
          <a:p>
            <a:r>
              <a:rPr lang="en-GB" sz="6891" b="1" spc="360" dirty="0">
                <a:ln w="28575" cap="rnd" cmpd="sng" algn="ctr">
                  <a:solidFill>
                    <a:srgbClr val="00AEC7"/>
                  </a:solidFill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524648"/>
            <a:ext cx="17273588" cy="119199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Decorate our feedback tree </a:t>
            </a:r>
          </a:p>
          <a:p>
            <a:r>
              <a:rPr lang="en-GB" sz="357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with ideas for the library</a:t>
            </a:r>
          </a:p>
        </p:txBody>
      </p:sp>
      <p:pic>
        <p:nvPicPr>
          <p:cNvPr id="5" name="Picture 2" descr="Image result for pine tree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42" y="696777"/>
            <a:ext cx="6108304" cy="793859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819" y="177624"/>
            <a:ext cx="2336260" cy="1122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68" y="2258466"/>
            <a:ext cx="9042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Simply having a</a:t>
            </a:r>
            <a:r>
              <a:rPr lang="en-GB" sz="6000" b="1" spc="360" dirty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6000" b="1" spc="360" dirty="0" smtClean="0">
                <a:ln w="285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wonderful feedback time…</a:t>
            </a:r>
          </a:p>
        </p:txBody>
      </p:sp>
    </p:spTree>
    <p:extLst>
      <p:ext uri="{BB962C8B-B14F-4D97-AF65-F5344CB8AC3E}">
        <p14:creationId xmlns:p14="http://schemas.microsoft.com/office/powerpoint/2010/main" val="9787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8" b="909"/>
          <a:stretch/>
        </p:blipFill>
        <p:spPr>
          <a:xfrm>
            <a:off x="0" y="-198783"/>
            <a:ext cx="17299235" cy="91042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4" y="610156"/>
            <a:ext cx="888682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7400" b="1" spc="400" dirty="0" smtClean="0">
                <a:ln w="222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Happy holidays!</a:t>
            </a: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4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40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If you’re leaving London for the holidays please return books you don’t need before you leave.</a:t>
            </a:r>
            <a:endParaRPr lang="en-GB" sz="4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" b="17138"/>
          <a:stretch/>
        </p:blipFill>
        <p:spPr>
          <a:xfrm>
            <a:off x="0" y="-27296"/>
            <a:ext cx="17355650" cy="87891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0" y="-1577372"/>
            <a:ext cx="9350375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4" y="610156"/>
            <a:ext cx="888682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7400" b="1" spc="400" dirty="0" smtClean="0">
                <a:ln w="222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 beautiful literature search is only a lunchtime session away</a:t>
            </a: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4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r>
              <a:rPr lang="en-GB" sz="4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May, June, July</a:t>
            </a:r>
            <a:endParaRPr lang="en-GB" sz="4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Book online: http://bit.do/infoskills</a:t>
            </a:r>
            <a:endParaRPr lang="en-GB" sz="3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2637827" y="8382556"/>
            <a:ext cx="463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bg2"/>
                </a:solidFill>
              </a:rPr>
              <a:t>Sunrise by Nigel Howe. CC BY-NC. Flickr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7" r="21373" b="13854"/>
          <a:stretch/>
        </p:blipFill>
        <p:spPr>
          <a:xfrm>
            <a:off x="-11106" y="-505327"/>
            <a:ext cx="17330278" cy="97455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97769" y="-1577372"/>
            <a:ext cx="7956884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5683" y="1176839"/>
            <a:ext cx="60747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Keep </a:t>
            </a:r>
          </a:p>
          <a:p>
            <a:pPr algn="ctr"/>
            <a:r>
              <a:rPr lang="en-GB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Hydrated</a:t>
            </a:r>
            <a:endParaRPr lang="en-GB" sz="9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6277" y="4348039"/>
            <a:ext cx="607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smtClean="0"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n-GB" sz="4000" b="1" i="1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studywell</a:t>
            </a:r>
            <a:endParaRPr lang="en-GB" sz="4000" b="1" i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8304" y="5908589"/>
            <a:ext cx="5146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a typeface="Open Sans" panose="020B0606030504020204" pitchFamily="34" charset="0"/>
                <a:cs typeface="Open Sans" panose="020B0606030504020204" pitchFamily="34" charset="0"/>
              </a:rPr>
              <a:t>Refill your water bottle at the Refectory, North Courtyard or Library</a:t>
            </a:r>
            <a:endParaRPr lang="en-GB" sz="3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b="45127"/>
          <a:stretch/>
        </p:blipFill>
        <p:spPr>
          <a:xfrm>
            <a:off x="1" y="-24452"/>
            <a:ext cx="17273588" cy="97042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97769" y="-1577372"/>
            <a:ext cx="7956884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51835" y="643734"/>
            <a:ext cx="60747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Take </a:t>
            </a:r>
          </a:p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Regular </a:t>
            </a:r>
          </a:p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Breaks</a:t>
            </a:r>
          </a:p>
          <a:p>
            <a:pPr algn="ctr"/>
            <a:endParaRPr lang="en-GB" sz="9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4191" y="4964720"/>
            <a:ext cx="607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smtClean="0"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n-GB" sz="4000" b="1" i="1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studywell</a:t>
            </a:r>
            <a:endParaRPr lang="en-GB" sz="4000" b="1" i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9082" y="6473483"/>
            <a:ext cx="6794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a typeface="Open Sans" panose="020B0606030504020204" pitchFamily="34" charset="0"/>
                <a:cs typeface="Open Sans" panose="020B0606030504020204" pitchFamily="34" charset="0"/>
              </a:rPr>
              <a:t>Try our ‘Colour in the Collection’ sheets or take a self-guided walk around the local gardens and parks.</a:t>
            </a:r>
          </a:p>
          <a:p>
            <a:pPr algn="ctr"/>
            <a:endParaRPr lang="en-GB" sz="2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8500"/>
          <a:stretch/>
        </p:blipFill>
        <p:spPr>
          <a:xfrm>
            <a:off x="0" y="-1406776"/>
            <a:ext cx="18097327" cy="102249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97769" y="-1577372"/>
            <a:ext cx="7956884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51835" y="643734"/>
            <a:ext cx="60747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Take </a:t>
            </a:r>
          </a:p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Regular </a:t>
            </a:r>
          </a:p>
          <a:p>
            <a:pPr algn="ctr"/>
            <a:r>
              <a:rPr lang="en-GB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Breaks</a:t>
            </a:r>
          </a:p>
          <a:p>
            <a:pPr algn="ctr"/>
            <a:endParaRPr lang="en-GB" sz="9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4191" y="4964720"/>
            <a:ext cx="607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 smtClean="0"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n-GB" sz="4000" b="1" i="1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studywell</a:t>
            </a:r>
            <a:endParaRPr lang="en-GB" sz="4000" b="1" i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9082" y="6473483"/>
            <a:ext cx="6794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a typeface="Open Sans" panose="020B0606030504020204" pitchFamily="34" charset="0"/>
                <a:cs typeface="Open Sans" panose="020B0606030504020204" pitchFamily="34" charset="0"/>
              </a:rPr>
              <a:t>Try our ‘Colour in the Collection’ sheets or take a self-guided walk around the local gardens and parks.</a:t>
            </a:r>
          </a:p>
          <a:p>
            <a:pPr algn="ctr"/>
            <a:endParaRPr lang="en-GB" sz="2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4011" r="46793" b="48538"/>
          <a:stretch/>
        </p:blipFill>
        <p:spPr>
          <a:xfrm>
            <a:off x="0" y="-261258"/>
            <a:ext cx="17665338" cy="93791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97769" y="-1577372"/>
            <a:ext cx="7956884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197770" y="643734"/>
            <a:ext cx="79568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Library </a:t>
            </a:r>
          </a:p>
          <a:p>
            <a:pPr algn="ctr"/>
            <a:r>
              <a:rPr lang="en-GB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Pop-Up </a:t>
            </a:r>
          </a:p>
          <a:p>
            <a:pPr algn="ctr"/>
            <a:r>
              <a:rPr lang="en-GB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Study Space</a:t>
            </a:r>
            <a:endParaRPr lang="en-GB" sz="88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1943" y="5607000"/>
            <a:ext cx="7672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  <a:r>
              <a:rPr lang="en-GB" sz="5400" b="1" baseline="30000" dirty="0" smtClean="0"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5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 May to 11</a:t>
            </a:r>
            <a:r>
              <a:rPr lang="en-GB" sz="5400" b="1" baseline="30000" dirty="0" smtClean="0"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5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 June</a:t>
            </a:r>
          </a:p>
          <a:p>
            <a:pPr algn="ctr"/>
            <a:endParaRPr lang="en-GB" sz="2400" b="1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66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LG24</a:t>
            </a:r>
            <a:endParaRPr lang="en-GB" sz="48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819" y="177624"/>
            <a:ext cx="2336260" cy="11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6"/>
          <a:stretch/>
        </p:blipFill>
        <p:spPr>
          <a:xfrm>
            <a:off x="0" y="-5792728"/>
            <a:ext cx="17574768" cy="14808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1895" y="-1577372"/>
            <a:ext cx="8073898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38289" y="210312"/>
            <a:ext cx="8227504" cy="88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0"/>
              </a:lnSpc>
              <a:spcAft>
                <a:spcPts val="0"/>
              </a:spcAft>
            </a:pPr>
            <a:endParaRPr lang="en-US" sz="9600" b="1" spc="400" dirty="0" smtClean="0">
              <a:ln w="571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chemeClr val="accent3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3000"/>
              </a:lnSpc>
              <a:spcAft>
                <a:spcPts val="0"/>
              </a:spcAft>
            </a:pPr>
            <a:endParaRPr lang="en-US" sz="9600" b="1" spc="400" dirty="0">
              <a:ln w="571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chemeClr val="accent3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3000"/>
              </a:lnSpc>
              <a:spcAft>
                <a:spcPts val="0"/>
              </a:spcAft>
            </a:pPr>
            <a:r>
              <a:rPr lang="en-US" sz="96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Welcome </a:t>
            </a:r>
          </a:p>
          <a:p>
            <a:pPr algn="ctr">
              <a:lnSpc>
                <a:spcPts val="13000"/>
              </a:lnSpc>
              <a:spcAft>
                <a:spcPts val="0"/>
              </a:spcAft>
            </a:pPr>
            <a:r>
              <a:rPr lang="en-US" sz="96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to the </a:t>
            </a:r>
          </a:p>
          <a:p>
            <a:pPr algn="ctr">
              <a:lnSpc>
                <a:spcPts val="13000"/>
              </a:lnSpc>
              <a:spcAft>
                <a:spcPts val="0"/>
              </a:spcAft>
            </a:pPr>
            <a:r>
              <a:rPr lang="en-US" sz="9600" b="1" spc="400" dirty="0" smtClean="0">
                <a:ln w="444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accent3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endParaRPr lang="en-GB" sz="9600" dirty="0">
              <a:ln w="444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chemeClr val="accent3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endParaRPr lang="en-US" sz="4800" b="1" spc="400" dirty="0">
              <a:ln w="41275" cap="rnd" cmpd="sng" algn="ctr">
                <a:solidFill>
                  <a:srgbClr val="000000"/>
                </a:solidFill>
                <a:prstDash val="solid"/>
                <a:bevel/>
              </a:ln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endParaRPr lang="en-GB" sz="4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7400" dirty="0">
              <a:solidFill>
                <a:srgbClr val="D1124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1418" y="8382556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rbel" panose="020B0503020204020204" pitchFamily="34" charset="0"/>
              </a:rPr>
              <a:t>Photo by Eloise Carpenter</a:t>
            </a:r>
            <a:endParaRPr lang="en-GB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7273588" cy="10559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1" y="-1577372"/>
            <a:ext cx="8275066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5" y="914400"/>
            <a:ext cx="7823836" cy="73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US" sz="9600" b="1" spc="400" dirty="0" smtClean="0">
                <a:ln w="44450" cap="sq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Opening Hours</a:t>
            </a:r>
            <a:endParaRPr lang="en-GB" sz="9600" dirty="0">
              <a:ln w="44450" cap="sq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4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r>
              <a:rPr lang="en-US" sz="5400" b="1" spc="100" dirty="0" smtClean="0">
                <a:ln w="412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 Time</a:t>
            </a:r>
            <a:endParaRPr lang="en-US" sz="5400" b="1" spc="400" dirty="0">
              <a:ln w="41275" cap="rnd" cmpd="sng" algn="ctr">
                <a:solidFill>
                  <a:srgbClr val="000000"/>
                </a:solidFill>
                <a:prstDash val="solid"/>
                <a:bevel/>
              </a:ln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endParaRPr lang="en-GB" sz="4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7400" dirty="0">
              <a:solidFill>
                <a:srgbClr val="D1124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707487"/>
              </p:ext>
            </p:extLst>
          </p:nvPr>
        </p:nvGraphicFramePr>
        <p:xfrm>
          <a:off x="1847493" y="5512454"/>
          <a:ext cx="7973164" cy="279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0926">
                  <a:extLst>
                    <a:ext uri="{9D8B030D-6E8A-4147-A177-3AD203B41FA5}">
                      <a16:colId xmlns:a16="http://schemas.microsoft.com/office/drawing/2014/main" val="2903570747"/>
                    </a:ext>
                  </a:extLst>
                </a:gridCol>
                <a:gridCol w="3532238">
                  <a:extLst>
                    <a:ext uri="{9D8B030D-6E8A-4147-A177-3AD203B41FA5}">
                      <a16:colId xmlns:a16="http://schemas.microsoft.com/office/drawing/2014/main" val="829388136"/>
                    </a:ext>
                  </a:extLst>
                </a:gridCol>
              </a:tblGrid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Monday – Friday </a:t>
                      </a:r>
                      <a:endParaRPr lang="en-GB" sz="36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08:30 – 23:00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243408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Saturday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09:00 – 20:00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85040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Sunday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11:00 – 20:00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30818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576" y="209560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7273588" cy="10559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1" y="-1577372"/>
            <a:ext cx="8275066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5" y="914400"/>
            <a:ext cx="7823836" cy="73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US" sz="9600" b="1" spc="400" dirty="0" smtClean="0">
                <a:ln w="44450" cap="sq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Opening Hours</a:t>
            </a:r>
            <a:endParaRPr lang="en-GB" sz="9600" dirty="0">
              <a:ln w="44450" cap="sq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4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r>
              <a:rPr lang="en-US" sz="5400" b="1" spc="100" dirty="0" smtClean="0">
                <a:ln w="412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Time</a:t>
            </a:r>
            <a:endParaRPr lang="en-US" sz="5400" b="1" spc="400" dirty="0">
              <a:ln w="41275" cap="rnd" cmpd="sng" algn="ctr">
                <a:solidFill>
                  <a:srgbClr val="000000"/>
                </a:solidFill>
                <a:prstDash val="solid"/>
                <a:bevel/>
              </a:ln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endParaRPr lang="en-GB" sz="4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7400" dirty="0">
              <a:solidFill>
                <a:srgbClr val="D1124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0874"/>
              </p:ext>
            </p:extLst>
          </p:nvPr>
        </p:nvGraphicFramePr>
        <p:xfrm>
          <a:off x="1847493" y="5512454"/>
          <a:ext cx="7973164" cy="279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0926">
                  <a:extLst>
                    <a:ext uri="{9D8B030D-6E8A-4147-A177-3AD203B41FA5}">
                      <a16:colId xmlns:a16="http://schemas.microsoft.com/office/drawing/2014/main" val="2903570747"/>
                    </a:ext>
                  </a:extLst>
                </a:gridCol>
                <a:gridCol w="3532238">
                  <a:extLst>
                    <a:ext uri="{9D8B030D-6E8A-4147-A177-3AD203B41FA5}">
                      <a16:colId xmlns:a16="http://schemas.microsoft.com/office/drawing/2014/main" val="829388136"/>
                    </a:ext>
                  </a:extLst>
                </a:gridCol>
              </a:tblGrid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Monday – Friday </a:t>
                      </a:r>
                      <a:endParaRPr lang="en-GB" sz="36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08:30 – 20:25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243408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Saturday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09:00 – 17:00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85040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Sunday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11:00 – 17:00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30818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576" y="209560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7273588" cy="10559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591" y="-1577372"/>
            <a:ext cx="8275066" cy="14025880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7365" y="914400"/>
            <a:ext cx="7823836" cy="73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US" sz="9600" b="1" spc="400" dirty="0" smtClean="0">
                <a:ln w="44450" cap="sq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4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Opening Hours</a:t>
            </a:r>
            <a:endParaRPr lang="en-GB" sz="9600" dirty="0">
              <a:ln w="44450" cap="sq" cmpd="sng" algn="ctr">
                <a:solidFill>
                  <a:srgbClr val="000000"/>
                </a:solidFill>
                <a:prstDash val="solid"/>
                <a:miter lim="800000"/>
              </a:ln>
              <a:solidFill>
                <a:schemeClr val="accent4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r>
              <a:rPr lang="en-US" sz="5400" b="1" spc="100" dirty="0" smtClean="0">
                <a:ln w="41275" cap="rnd" cmpd="sng" algn="ctr">
                  <a:noFill/>
                  <a:prstDash val="solid"/>
                  <a:bevel/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Vacation Time</a:t>
            </a:r>
            <a:endParaRPr lang="en-US" sz="5400" b="1" spc="400" dirty="0">
              <a:ln w="41275" cap="rnd" cmpd="sng" algn="ctr">
                <a:solidFill>
                  <a:srgbClr val="000000"/>
                </a:solidFill>
                <a:prstDash val="solid"/>
                <a:bevel/>
              </a:ln>
              <a:latin typeface="Tw Cen MT" panose="020B06020201040206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9700"/>
              </a:lnSpc>
              <a:spcAft>
                <a:spcPts val="0"/>
              </a:spcAft>
            </a:pPr>
            <a:endParaRPr lang="en-GB" sz="4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7400" dirty="0">
              <a:solidFill>
                <a:srgbClr val="D1124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041499"/>
              </p:ext>
            </p:extLst>
          </p:nvPr>
        </p:nvGraphicFramePr>
        <p:xfrm>
          <a:off x="1847493" y="5512454"/>
          <a:ext cx="7973164" cy="279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0926">
                  <a:extLst>
                    <a:ext uri="{9D8B030D-6E8A-4147-A177-3AD203B41FA5}">
                      <a16:colId xmlns:a16="http://schemas.microsoft.com/office/drawing/2014/main" val="2903570747"/>
                    </a:ext>
                  </a:extLst>
                </a:gridCol>
                <a:gridCol w="3532238">
                  <a:extLst>
                    <a:ext uri="{9D8B030D-6E8A-4147-A177-3AD203B41FA5}">
                      <a16:colId xmlns:a16="http://schemas.microsoft.com/office/drawing/2014/main" val="829388136"/>
                    </a:ext>
                  </a:extLst>
                </a:gridCol>
              </a:tblGrid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Monday – Friday </a:t>
                      </a:r>
                      <a:endParaRPr lang="en-GB" sz="36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08:30 – 20:25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243408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Saturday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09:00 – 12:30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85040"/>
                  </a:ext>
                </a:extLst>
              </a:tr>
              <a:tr h="93111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Sunday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Closed</a:t>
                      </a:r>
                      <a:endParaRPr lang="en-GB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30818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576" y="209560"/>
            <a:ext cx="2593729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388"/>
            <a:ext cx="17273588" cy="115157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-1"/>
            <a:ext cx="8186059" cy="8825161"/>
          </a:xfrm>
          <a:prstGeom prst="rect">
            <a:avLst/>
          </a:prstGeom>
          <a:gradFill flip="none" rotWithShape="1">
            <a:gsLst>
              <a:gs pos="57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bg2">
                  <a:lumMod val="75000"/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9069616" y="-535376"/>
            <a:ext cx="8186059" cy="8999244"/>
          </a:xfrm>
          <a:prstGeom prst="rect">
            <a:avLst/>
          </a:prstGeom>
          <a:gradFill flip="none" rotWithShape="1">
            <a:gsLst>
              <a:gs pos="57000">
                <a:schemeClr val="accent1">
                  <a:lumMod val="45000"/>
                  <a:lumOff val="55000"/>
                  <a:alpha val="0"/>
                </a:schemeClr>
              </a:gs>
              <a:gs pos="0">
                <a:schemeClr val="bg2">
                  <a:lumMod val="75000"/>
                  <a:alpha val="43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45590" y="-1577372"/>
            <a:ext cx="8382181" cy="14025880"/>
          </a:xfrm>
          <a:prstGeom prst="rect">
            <a:avLst/>
          </a:prstGeom>
          <a:solidFill>
            <a:srgbClr val="F8F8F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1650" y="5435568"/>
            <a:ext cx="7959999" cy="300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150000"/>
              </a:lnSpc>
            </a:pPr>
            <a:endParaRPr lang="en-GB" sz="20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3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Access digital and print PhD theses from the Library using Discover:</a:t>
            </a:r>
          </a:p>
          <a:p>
            <a:pPr lvl="0">
              <a:lnSpc>
                <a:spcPct val="150000"/>
              </a:lnSpc>
            </a:pPr>
            <a:r>
              <a:rPr lang="en-GB" sz="30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discover.lshtm.ac.uk 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727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457200"/>
            <a:ext cx="1727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2637677" y="8303856"/>
            <a:ext cx="4635911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en-GB" sz="1100" dirty="0">
              <a:ln w="3175">
                <a:solidFill>
                  <a:schemeClr val="bg1">
                    <a:alpha val="25000"/>
                  </a:schemeClr>
                </a:solidFill>
              </a:ln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55" y="262645"/>
            <a:ext cx="2699139" cy="1296820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39731" y="1404926"/>
            <a:ext cx="7823836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en-US" sz="13800" b="1" spc="400" smtClean="0">
                <a:ln w="44450" cap="sq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LSHTM </a:t>
            </a:r>
            <a:r>
              <a:rPr lang="en-US" sz="13800" b="1" spc="400" dirty="0" smtClean="0">
                <a:ln w="44450" cap="sq" cmpd="sng" algn="ctr">
                  <a:solidFill>
                    <a:srgbClr val="000000"/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Theses</a:t>
            </a:r>
            <a:endParaRPr lang="en-GB" sz="4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  <a:spcAft>
                <a:spcPts val="0"/>
              </a:spcAft>
            </a:pPr>
            <a:endParaRPr lang="en-GB" sz="7400" dirty="0">
              <a:solidFill>
                <a:srgbClr val="D1124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SHTM 2017/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EC7"/>
      </a:accent1>
      <a:accent2>
        <a:srgbClr val="FF5000"/>
      </a:accent2>
      <a:accent3>
        <a:srgbClr val="FFB81C"/>
      </a:accent3>
      <a:accent4>
        <a:srgbClr val="A7A8AA"/>
      </a:accent4>
      <a:accent5>
        <a:srgbClr val="0D5257"/>
      </a:accent5>
      <a:accent6>
        <a:srgbClr val="00BF6F"/>
      </a:accent6>
      <a:hlink>
        <a:srgbClr val="0D5257"/>
      </a:hlink>
      <a:folHlink>
        <a:srgbClr val="0D5257"/>
      </a:folHlink>
    </a:clrScheme>
    <a:fontScheme name="LSHTM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997</Words>
  <Application>Microsoft Office PowerPoint</Application>
  <PresentationFormat>Custom</PresentationFormat>
  <Paragraphs>261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MS PGothic</vt:lpstr>
      <vt:lpstr>Arial</vt:lpstr>
      <vt:lpstr>Calibri</vt:lpstr>
      <vt:lpstr>Corbel</vt:lpstr>
      <vt:lpstr>Merriweather</vt:lpstr>
      <vt:lpstr>Open Sans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London School of Hygiene &amp; Tropical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Bayliss</dc:creator>
  <cp:lastModifiedBy>Gemma Bayliss</cp:lastModifiedBy>
  <cp:revision>207</cp:revision>
  <cp:lastPrinted>2016-04-21T15:55:03Z</cp:lastPrinted>
  <dcterms:created xsi:type="dcterms:W3CDTF">2016-04-13T09:31:34Z</dcterms:created>
  <dcterms:modified xsi:type="dcterms:W3CDTF">2019-05-29T13:50:59Z</dcterms:modified>
</cp:coreProperties>
</file>