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64" r:id="rId3"/>
    <p:sldId id="302" r:id="rId4"/>
    <p:sldId id="257" r:id="rId5"/>
    <p:sldId id="305" r:id="rId6"/>
    <p:sldId id="258" r:id="rId7"/>
    <p:sldId id="259" r:id="rId8"/>
    <p:sldId id="261" r:id="rId9"/>
    <p:sldId id="303" r:id="rId10"/>
    <p:sldId id="262" r:id="rId11"/>
    <p:sldId id="277" r:id="rId12"/>
    <p:sldId id="273" r:id="rId13"/>
    <p:sldId id="276" r:id="rId14"/>
    <p:sldId id="286" r:id="rId15"/>
    <p:sldId id="304" r:id="rId16"/>
    <p:sldId id="263" r:id="rId17"/>
    <p:sldId id="265" r:id="rId18"/>
    <p:sldId id="267" r:id="rId19"/>
    <p:sldId id="266" r:id="rId20"/>
    <p:sldId id="299" r:id="rId21"/>
    <p:sldId id="301" r:id="rId22"/>
    <p:sldId id="300" r:id="rId23"/>
    <p:sldId id="272" r:id="rId24"/>
    <p:sldId id="269" r:id="rId25"/>
    <p:sldId id="278" r:id="rId26"/>
    <p:sldId id="287" r:id="rId27"/>
    <p:sldId id="279" r:id="rId28"/>
    <p:sldId id="280" r:id="rId29"/>
    <p:sldId id="288" r:id="rId30"/>
    <p:sldId id="284" r:id="rId31"/>
    <p:sldId id="285" r:id="rId32"/>
    <p:sldId id="29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15" autoAdjust="0"/>
    <p:restoredTop sz="81636"/>
  </p:normalViewPr>
  <p:slideViewPr>
    <p:cSldViewPr snapToGrid="0">
      <p:cViewPr varScale="1">
        <p:scale>
          <a:sx n="68" d="100"/>
          <a:sy n="68" d="100"/>
        </p:scale>
        <p:origin x="24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64F07-997A-244F-868D-D36FB13FED95}" type="datetimeFigureOut">
              <a:rPr lang="en-US" smtClean="0"/>
              <a:t>9/29/23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3F8AF-DD0E-EF47-9D27-E77B75E66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73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3F8AF-DD0E-EF47-9D27-E77B75E661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570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3F8AF-DD0E-EF47-9D27-E77B75E661B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52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FAF95-E62E-4F60-80DC-0EBB71E037C2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1681-3F6B-44F7-93CE-788C71A4CC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12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FAF95-E62E-4F60-80DC-0EBB71E037C2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1681-3F6B-44F7-93CE-788C71A4CC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698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FAF95-E62E-4F60-80DC-0EBB71E037C2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1681-3F6B-44F7-93CE-788C71A4CC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259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FAF95-E62E-4F60-80DC-0EBB71E037C2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1681-3F6B-44F7-93CE-788C71A4CC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444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FAF95-E62E-4F60-80DC-0EBB71E037C2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1681-3F6B-44F7-93CE-788C71A4CC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666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FAF95-E62E-4F60-80DC-0EBB71E037C2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1681-3F6B-44F7-93CE-788C71A4CC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82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FAF95-E62E-4F60-80DC-0EBB71E037C2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1681-3F6B-44F7-93CE-788C71A4CC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452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FAF95-E62E-4F60-80DC-0EBB71E037C2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1681-3F6B-44F7-93CE-788C71A4CC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629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FAF95-E62E-4F60-80DC-0EBB71E037C2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1681-3F6B-44F7-93CE-788C71A4CC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052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FAF95-E62E-4F60-80DC-0EBB71E037C2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1681-3F6B-44F7-93CE-788C71A4CC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540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FAF95-E62E-4F60-80DC-0EBB71E037C2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1681-3F6B-44F7-93CE-788C71A4CC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125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FAF95-E62E-4F60-80DC-0EBB71E037C2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01681-3F6B-44F7-93CE-788C71A4CC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433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lcolm.mistry@lshtm.ac.u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ode.earthengine.googl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evelopers.google.com/earth-engine/dataset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ran.r-project.org/bin/windows/bas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www.rstudio.com/products/rstudio/download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cloud.google.com/sdk/docs/instal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cloud.google.com/sdk/docs/instal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developers.google.com/earth-engine/datasets/catalog/IDAHO_EPSCOR_TERRACLIMAT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38/sdata.2017.191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amazeone.com.br/barebra/pandora/rgeebookT1eng.pdf" TargetMode="External"/><Relationship Id="rId2" Type="http://schemas.openxmlformats.org/officeDocument/2006/relationships/hyperlink" Target="https://github.com/r-spatial/rge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s.stackexchange.com/questions/tagged/google-earth-engine" TargetMode="External"/><Relationship Id="rId5" Type="http://schemas.openxmlformats.org/officeDocument/2006/relationships/hyperlink" Target="https://github.com/csaybar/rgee-examples" TargetMode="External"/><Relationship Id="rId4" Type="http://schemas.openxmlformats.org/officeDocument/2006/relationships/hyperlink" Target="https://csaybar.github.io/rgee-examples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malcolm.mistry@lshtm.ac.uk" TargetMode="Externa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google.com/storage/docs/creating-buckets?hl=it" TargetMode="External"/><Relationship Id="rId2" Type="http://schemas.openxmlformats.org/officeDocument/2006/relationships/hyperlink" Target="https://code.earthengine.google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ri.com/en-us/what-is-gis/overview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817005"/>
            <a:ext cx="9144000" cy="2387600"/>
          </a:xfrm>
        </p:spPr>
        <p:txBody>
          <a:bodyPr/>
          <a:lstStyle/>
          <a:p>
            <a:br>
              <a:rPr lang="en-GB" dirty="0"/>
            </a:br>
            <a:r>
              <a:rPr lang="en-GB" sz="5400" dirty="0"/>
              <a:t>Google Earth Engine with R</a:t>
            </a:r>
          </a:p>
        </p:txBody>
      </p:sp>
      <p:pic>
        <p:nvPicPr>
          <p:cNvPr id="4" name="Picture 2" descr="Markdownif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342" y="1071688"/>
            <a:ext cx="2075543" cy="240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E4F409-64D9-2589-1EE3-52FB35FDCDB7}"/>
              </a:ext>
            </a:extLst>
          </p:cNvPr>
          <p:cNvSpPr txBox="1"/>
          <p:nvPr/>
        </p:nvSpPr>
        <p:spPr>
          <a:xfrm>
            <a:off x="1841021" y="4224207"/>
            <a:ext cx="850995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600" dirty="0"/>
              <a:t>R Users Group - 29/09/2023</a:t>
            </a:r>
          </a:p>
          <a:p>
            <a:pPr algn="ctr">
              <a:spcAft>
                <a:spcPts val="600"/>
              </a:spcAft>
            </a:pPr>
            <a:r>
              <a:rPr lang="en-GB" sz="2600" dirty="0"/>
              <a:t>Malcolm N. Mistry </a:t>
            </a:r>
          </a:p>
          <a:p>
            <a:pPr algn="ctr">
              <a:spcAft>
                <a:spcPts val="600"/>
              </a:spcAft>
            </a:pPr>
            <a:r>
              <a:rPr lang="en-GB" sz="2400" dirty="0"/>
              <a:t>Environment Health and Modelling (EHM) Lab, PHES</a:t>
            </a:r>
          </a:p>
          <a:p>
            <a:pPr algn="ctr">
              <a:spcAft>
                <a:spcPts val="600"/>
              </a:spcAft>
            </a:pPr>
            <a:r>
              <a:rPr lang="en-GB" sz="2200" dirty="0">
                <a:hlinkClick r:id="rId3"/>
              </a:rPr>
              <a:t>malcolm.mistry@lshtm.ac.uk</a:t>
            </a:r>
            <a:r>
              <a:rPr lang="en-GB" sz="2200" dirty="0"/>
              <a:t> </a:t>
            </a:r>
          </a:p>
          <a:p>
            <a:pPr algn="ctr">
              <a:spcAft>
                <a:spcPts val="600"/>
              </a:spcAft>
            </a:pPr>
            <a:endParaRPr lang="en-GB" sz="1800" dirty="0"/>
          </a:p>
          <a:p>
            <a:pPr algn="ctr">
              <a:spcAft>
                <a:spcPts val="600"/>
              </a:spcAft>
            </a:pPr>
            <a:r>
              <a:rPr lang="en-GB" sz="2100" dirty="0"/>
              <a:t>Acknowledgement: Giacomo </a:t>
            </a:r>
            <a:r>
              <a:rPr lang="en-GB" sz="2100" dirty="0" err="1"/>
              <a:t>Falchetta</a:t>
            </a:r>
            <a:r>
              <a:rPr lang="en-GB" sz="2100" dirty="0"/>
              <a:t>, Ca’ Foscari University of Venice, Italy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200896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09800" y="365123"/>
            <a:ext cx="10515600" cy="1325563"/>
          </a:xfrm>
        </p:spPr>
        <p:txBody>
          <a:bodyPr/>
          <a:lstStyle/>
          <a:p>
            <a:r>
              <a:rPr lang="en-GB" dirty="0"/>
              <a:t>Google Earth Engine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15900" y="1890490"/>
            <a:ext cx="690798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charset="0"/>
              <a:buChar char="•"/>
            </a:pPr>
            <a:r>
              <a:rPr lang="en-GB" sz="2400" dirty="0"/>
              <a:t>FREE cloud-computing for GIS data!</a:t>
            </a:r>
          </a:p>
          <a:p>
            <a:pPr marL="285750" indent="-285750" algn="just">
              <a:spcAft>
                <a:spcPts val="600"/>
              </a:spcAft>
              <a:buFont typeface="Arial" charset="0"/>
              <a:buChar char="•"/>
            </a:pPr>
            <a:r>
              <a:rPr lang="en-GB" sz="2400" dirty="0"/>
              <a:t>Incomparable in </a:t>
            </a:r>
            <a:r>
              <a:rPr lang="en-GB" sz="2400" b="1" dirty="0"/>
              <a:t>speed</a:t>
            </a:r>
            <a:r>
              <a:rPr lang="en-GB" sz="2400" dirty="0"/>
              <a:t> when working with </a:t>
            </a:r>
            <a:r>
              <a:rPr lang="en-GB" sz="2400" b="1" dirty="0"/>
              <a:t>BIG DATA</a:t>
            </a:r>
            <a:r>
              <a:rPr lang="en-GB" sz="2400" dirty="0"/>
              <a:t> (e.g., large, high-resolution satellite raster data)</a:t>
            </a:r>
          </a:p>
          <a:p>
            <a:pPr marL="285750" indent="-285750" algn="just">
              <a:spcAft>
                <a:spcPts val="600"/>
              </a:spcAft>
              <a:buFont typeface="Arial" charset="0"/>
              <a:buChar char="•"/>
            </a:pPr>
            <a:r>
              <a:rPr lang="en-GB" sz="2400" dirty="0">
                <a:sym typeface="Wingdings" panose="05000000000000000000" pitchFamily="2" charset="2"/>
              </a:rPr>
              <a:t>More popular in </a:t>
            </a:r>
            <a:r>
              <a:rPr lang="en-GB" sz="2400" dirty="0"/>
              <a:t>environmental science community</a:t>
            </a:r>
          </a:p>
          <a:p>
            <a:pPr marL="285750" indent="-285750" algn="just">
              <a:spcAft>
                <a:spcPts val="600"/>
              </a:spcAft>
              <a:buFont typeface="Arial" charset="0"/>
              <a:buChar char="•"/>
            </a:pPr>
            <a:r>
              <a:rPr lang="en-GB" sz="2400" dirty="0"/>
              <a:t>Entry barrier (learning it) may look substantial when coming from GUI e.g., ArcGIS</a:t>
            </a:r>
          </a:p>
          <a:p>
            <a:pPr marL="285750" indent="-285750" algn="just">
              <a:spcAft>
                <a:spcPts val="600"/>
              </a:spcAft>
              <a:buFont typeface="Arial" charset="0"/>
              <a:buChar char="•"/>
            </a:pPr>
            <a:r>
              <a:rPr lang="en-GB" sz="2400" dirty="0"/>
              <a:t>Currently, Google offers support only for JavaScript (in browser) and a Python API.</a:t>
            </a:r>
          </a:p>
          <a:p>
            <a:pPr algn="just">
              <a:spcAft>
                <a:spcPts val="600"/>
              </a:spcAft>
            </a:pPr>
            <a:r>
              <a:rPr lang="en-GB" sz="2400" dirty="0">
                <a:hlinkClick r:id="rId2"/>
              </a:rPr>
              <a:t>https://code.earthengine.google.com</a:t>
            </a:r>
            <a:r>
              <a:rPr lang="en-GB" sz="2400" dirty="0"/>
              <a:t> </a:t>
            </a:r>
          </a:p>
          <a:p>
            <a:pPr marL="285750" indent="-285750" algn="just">
              <a:spcAft>
                <a:spcPts val="600"/>
              </a:spcAft>
              <a:buFont typeface="Arial" charset="0"/>
              <a:buChar char="•"/>
            </a:pPr>
            <a:r>
              <a:rPr lang="en-GB" sz="2400" b="1" dirty="0"/>
              <a:t>However…(coming up -&gt; ‘RGEE’)</a:t>
            </a:r>
          </a:p>
        </p:txBody>
      </p:sp>
      <p:pic>
        <p:nvPicPr>
          <p:cNvPr id="3074" name="Picture 2" descr="oogle Earth En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4179" y="492689"/>
            <a:ext cx="1128015" cy="107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he Earth Engine interactive development environment. | Download Scientific  Diagr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688" y="2104571"/>
            <a:ext cx="4347986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5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availability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520824"/>
            <a:ext cx="10515600" cy="5127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Data catalogue </a:t>
            </a:r>
            <a:r>
              <a:rPr lang="en-GB" dirty="0">
                <a:hlinkClick r:id="rId2"/>
              </a:rPr>
              <a:t>https://developers.google.com/earth-engine/datasets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35BEC98-4597-9EF3-C532-128E5395C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274" y="2157275"/>
            <a:ext cx="8674725" cy="43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1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Google Earth Engine: lexicon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68827" y="1690688"/>
            <a:ext cx="9945915" cy="4351338"/>
          </a:xfrm>
        </p:spPr>
        <p:txBody>
          <a:bodyPr>
            <a:normAutofit/>
          </a:bodyPr>
          <a:lstStyle/>
          <a:p>
            <a:pPr algn="just"/>
            <a:r>
              <a:rPr lang="en-GB" b="1" dirty="0"/>
              <a:t>Images:</a:t>
            </a:r>
            <a:r>
              <a:rPr lang="en-GB" dirty="0"/>
              <a:t>  gridded </a:t>
            </a:r>
            <a:r>
              <a:rPr lang="en-GB" dirty="0" err="1">
                <a:solidFill>
                  <a:srgbClr val="FF0000"/>
                </a:solidFill>
              </a:rPr>
              <a:t>rasters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containing pixels with values.</a:t>
            </a:r>
          </a:p>
          <a:p>
            <a:pPr algn="just"/>
            <a:r>
              <a:rPr lang="en-GB" b="1" dirty="0"/>
              <a:t>Bands:</a:t>
            </a:r>
            <a:r>
              <a:rPr lang="en-GB" dirty="0"/>
              <a:t> a raster can have multiple </a:t>
            </a:r>
            <a:r>
              <a:rPr lang="en-GB" dirty="0">
                <a:solidFill>
                  <a:srgbClr val="FF0000"/>
                </a:solidFill>
              </a:rPr>
              <a:t>variables</a:t>
            </a:r>
            <a:r>
              <a:rPr lang="en-GB" dirty="0"/>
              <a:t>, e.g. </a:t>
            </a:r>
            <a:r>
              <a:rPr lang="en-GB" dirty="0" err="1"/>
              <a:t>tmax</a:t>
            </a:r>
            <a:r>
              <a:rPr lang="en-GB" dirty="0"/>
              <a:t>, </a:t>
            </a:r>
            <a:r>
              <a:rPr lang="en-GB" dirty="0" err="1"/>
              <a:t>tmin</a:t>
            </a:r>
            <a:r>
              <a:rPr lang="en-GB" dirty="0"/>
              <a:t>. </a:t>
            </a:r>
          </a:p>
          <a:p>
            <a:pPr algn="just"/>
            <a:r>
              <a:rPr lang="en-GB" b="1" dirty="0" err="1"/>
              <a:t>ImageCollections</a:t>
            </a:r>
            <a:r>
              <a:rPr lang="en-GB" b="1" dirty="0"/>
              <a:t>:</a:t>
            </a:r>
            <a:r>
              <a:rPr lang="en-GB" dirty="0"/>
              <a:t>  </a:t>
            </a:r>
            <a:r>
              <a:rPr lang="en-GB" dirty="0">
                <a:solidFill>
                  <a:srgbClr val="FF0000"/>
                </a:solidFill>
              </a:rPr>
              <a:t>stack of images</a:t>
            </a:r>
            <a:r>
              <a:rPr lang="en-GB" dirty="0"/>
              <a:t>, for different days/years </a:t>
            </a:r>
          </a:p>
          <a:p>
            <a:pPr algn="just"/>
            <a:r>
              <a:rPr lang="en-GB" b="1" dirty="0"/>
              <a:t>Features:</a:t>
            </a:r>
            <a:r>
              <a:rPr lang="en-GB" dirty="0"/>
              <a:t> a </a:t>
            </a:r>
            <a:r>
              <a:rPr lang="en-GB" dirty="0">
                <a:solidFill>
                  <a:srgbClr val="FF0000"/>
                </a:solidFill>
              </a:rPr>
              <a:t>geometry</a:t>
            </a:r>
            <a:r>
              <a:rPr lang="en-GB" dirty="0"/>
              <a:t>, such as a polygon, line, or point, and its associated </a:t>
            </a:r>
            <a:r>
              <a:rPr lang="en-GB" dirty="0">
                <a:solidFill>
                  <a:srgbClr val="FF0000"/>
                </a:solidFill>
              </a:rPr>
              <a:t>property fields</a:t>
            </a:r>
            <a:r>
              <a:rPr lang="en-GB" dirty="0"/>
              <a:t>. For example, a lake feature has a polygon and possibly an associated name and water quality value.</a:t>
            </a:r>
          </a:p>
          <a:p>
            <a:pPr algn="just"/>
            <a:r>
              <a:rPr lang="en-GB" b="1" dirty="0" err="1"/>
              <a:t>FeatureCollections</a:t>
            </a:r>
            <a:r>
              <a:rPr lang="en-GB" b="1" dirty="0"/>
              <a:t>:</a:t>
            </a:r>
            <a:r>
              <a:rPr lang="en-GB" dirty="0"/>
              <a:t> a </a:t>
            </a:r>
            <a:r>
              <a:rPr lang="en-GB" dirty="0">
                <a:solidFill>
                  <a:srgbClr val="FF0000"/>
                </a:solidFill>
              </a:rPr>
              <a:t>collection of features, </a:t>
            </a:r>
            <a:r>
              <a:rPr lang="en-GB" dirty="0"/>
              <a:t>e.g. a </a:t>
            </a:r>
            <a:r>
              <a:rPr lang="en-GB" dirty="0">
                <a:solidFill>
                  <a:srgbClr val="FF0000"/>
                </a:solidFill>
              </a:rPr>
              <a:t>vector</a:t>
            </a:r>
            <a:r>
              <a:rPr lang="en-GB" dirty="0"/>
              <a:t> containing many points with the same property fields, but with different position in space and property values</a:t>
            </a:r>
          </a:p>
          <a:p>
            <a:pPr algn="just"/>
            <a:endParaRPr lang="en-GB" dirty="0"/>
          </a:p>
          <a:p>
            <a:pPr marL="0" indent="0" algn="just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00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Google Earth Engine: lexicon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68828" y="1690688"/>
            <a:ext cx="9815286" cy="4351338"/>
          </a:xfrm>
        </p:spPr>
        <p:txBody>
          <a:bodyPr>
            <a:normAutofit/>
          </a:bodyPr>
          <a:lstStyle/>
          <a:p>
            <a:pPr algn="just"/>
            <a:r>
              <a:rPr lang="en-GB" b="1" dirty="0"/>
              <a:t>Reducer</a:t>
            </a:r>
            <a:r>
              <a:rPr lang="en-GB" dirty="0"/>
              <a:t> -&gt; function to “collapse” e.g. image pixels into a polygons by a given function (e.g. mean/sum/</a:t>
            </a:r>
            <a:r>
              <a:rPr lang="en-GB" dirty="0" err="1"/>
              <a:t>sd</a:t>
            </a:r>
            <a:r>
              <a:rPr lang="en-GB" dirty="0"/>
              <a:t>) of pixels of raster inside given boundaries.</a:t>
            </a:r>
          </a:p>
        </p:txBody>
      </p:sp>
      <p:pic>
        <p:nvPicPr>
          <p:cNvPr id="4" name="Picture 4" descr="http://www.geography.hunter.cuny.edu/~jochen/GTECH361/lectures/lecture11/concepts/Zonal%20Statistics_files/image002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06"/>
          <a:stretch/>
        </p:blipFill>
        <p:spPr bwMode="auto">
          <a:xfrm>
            <a:off x="1758475" y="3562317"/>
            <a:ext cx="3244392" cy="224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geography.hunter.cuny.edu/~jochen/GTECH361/lectures/lecture11/concepts/Zonal%20Statistics_files/image00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515" y="3157946"/>
            <a:ext cx="264795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ccia a destra 6"/>
          <p:cNvSpPr/>
          <p:nvPr/>
        </p:nvSpPr>
        <p:spPr>
          <a:xfrm>
            <a:off x="5529949" y="4420844"/>
            <a:ext cx="693044" cy="526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06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4305"/>
          </a:xfrm>
        </p:spPr>
        <p:txBody>
          <a:bodyPr/>
          <a:lstStyle/>
          <a:p>
            <a:r>
              <a:rPr lang="en-GB" dirty="0"/>
              <a:t>Google Earth Engine: </a:t>
            </a:r>
            <a:r>
              <a:rPr lang="en-GB" b="1" dirty="0"/>
              <a:t>scale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4000" y="1429430"/>
            <a:ext cx="11633200" cy="4971370"/>
          </a:xfrm>
        </p:spPr>
        <p:txBody>
          <a:bodyPr>
            <a:noAutofit/>
          </a:bodyPr>
          <a:lstStyle/>
          <a:p>
            <a:pPr algn="just"/>
            <a:r>
              <a:rPr lang="en-GB" sz="2200" dirty="0"/>
              <a:t>Unlike other GIS tools, in GEE the scale </a:t>
            </a:r>
            <a:r>
              <a:rPr lang="en-GB" sz="2200" b="1" dirty="0"/>
              <a:t>(</a:t>
            </a:r>
            <a:r>
              <a:rPr lang="en-GB" sz="2200" dirty="0"/>
              <a:t>i.e. </a:t>
            </a:r>
            <a:r>
              <a:rPr lang="en-GB" sz="2200" b="1" dirty="0"/>
              <a:t>resolution) </a:t>
            </a:r>
            <a:r>
              <a:rPr lang="en-GB" sz="2200" dirty="0"/>
              <a:t>of analysis is determined from the output (i.e. </a:t>
            </a:r>
            <a:r>
              <a:rPr lang="en-GB" sz="2200" b="1" dirty="0"/>
              <a:t>from the user request</a:t>
            </a:r>
            <a:r>
              <a:rPr lang="en-GB" sz="2200" dirty="0"/>
              <a:t>), rather than the input.</a:t>
            </a:r>
          </a:p>
          <a:p>
            <a:pPr marL="0" indent="0" algn="just">
              <a:buNone/>
            </a:pPr>
            <a:endParaRPr lang="en-GB" sz="2200" dirty="0"/>
          </a:p>
          <a:p>
            <a:pPr marL="0" indent="0" algn="just">
              <a:buNone/>
            </a:pPr>
            <a:endParaRPr lang="en-GB" sz="2200" dirty="0"/>
          </a:p>
          <a:p>
            <a:pPr marL="0" indent="0" algn="just">
              <a:buNone/>
            </a:pPr>
            <a:endParaRPr lang="en-GB" sz="2200" dirty="0"/>
          </a:p>
          <a:p>
            <a:pPr marL="0" indent="0" algn="just">
              <a:buNone/>
            </a:pPr>
            <a:endParaRPr lang="en-GB" sz="2200" dirty="0"/>
          </a:p>
          <a:p>
            <a:pPr marL="0" indent="0" algn="just">
              <a:buNone/>
            </a:pPr>
            <a:endParaRPr lang="en-GB" sz="2200" dirty="0"/>
          </a:p>
          <a:p>
            <a:pPr algn="just"/>
            <a:r>
              <a:rPr lang="en-GB" sz="2200" dirty="0"/>
              <a:t>When we run a function e.g. a reducer or Image download, we need to specify a scale (always in </a:t>
            </a:r>
            <a:r>
              <a:rPr lang="en-GB" sz="2200" dirty="0">
                <a:solidFill>
                  <a:srgbClr val="FF0000"/>
                </a:solidFill>
              </a:rPr>
              <a:t>meters</a:t>
            </a:r>
            <a:r>
              <a:rPr lang="en-GB" sz="2200" dirty="0"/>
              <a:t>) at which to process/download the data</a:t>
            </a:r>
          </a:p>
          <a:p>
            <a:pPr algn="just"/>
            <a:r>
              <a:rPr lang="en-GB" sz="2200" dirty="0"/>
              <a:t>GEE does automatically nearest neighbour resampling of the native data resolution to respond to our scale request</a:t>
            </a:r>
          </a:p>
          <a:p>
            <a:pPr algn="just"/>
            <a:r>
              <a:rPr lang="en-GB" sz="2200" b="1" u="sng" dirty="0">
                <a:solidFill>
                  <a:srgbClr val="FF0000"/>
                </a:solidFill>
              </a:rPr>
              <a:t>Bottom line: </a:t>
            </a:r>
            <a:r>
              <a:rPr lang="en-GB" sz="2200" u="sng" dirty="0" err="1"/>
              <a:t>higer</a:t>
            </a:r>
            <a:r>
              <a:rPr lang="en-GB" sz="2200" u="sng" dirty="0"/>
              <a:t> scale (= resolution) </a:t>
            </a:r>
            <a:r>
              <a:rPr lang="en-GB" sz="2200" u="sng" dirty="0">
                <a:sym typeface="Wingdings" panose="05000000000000000000" pitchFamily="2" charset="2"/>
              </a:rPr>
              <a:t></a:t>
            </a:r>
            <a:r>
              <a:rPr lang="en-GB" sz="2200" u="sng" dirty="0"/>
              <a:t> increases accuracy of the results (up to the native resolution of the data) but slower processing</a:t>
            </a:r>
          </a:p>
        </p:txBody>
      </p:sp>
      <p:pic>
        <p:nvPicPr>
          <p:cNvPr id="4098" name="Picture 2" descr="pyram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907" y="2175328"/>
            <a:ext cx="5171717" cy="212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24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 + GEE = RGEE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Markdownify">
            <a:extLst>
              <a:ext uri="{FF2B5EF4-FFF2-40B4-BE49-F238E27FC236}">
                <a16:creationId xmlns:a16="http://schemas.microsoft.com/office/drawing/2014/main" id="{9EA764C8-8E55-6E0C-E4D0-F7FCFEC53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630" y="796924"/>
            <a:ext cx="375182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966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rgee</a:t>
            </a:r>
            <a:r>
              <a:rPr lang="en-GB" b="1" dirty="0"/>
              <a:t>: Google Earth Engine for R</a:t>
            </a:r>
          </a:p>
        </p:txBody>
      </p:sp>
      <p:pic>
        <p:nvPicPr>
          <p:cNvPr id="2050" name="Picture 2" descr="Markdownif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60451"/>
            <a:ext cx="375182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554435" y="1470522"/>
            <a:ext cx="52541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Exploit the cloud computing capability of GEE </a:t>
            </a:r>
            <a:r>
              <a:rPr lang="en-GB" sz="2400" b="1" dirty="0"/>
              <a:t>directly from R scripts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Use the petabyte-scale database of  GEE </a:t>
            </a:r>
            <a:r>
              <a:rPr lang="en-GB" sz="2400" b="1" dirty="0"/>
              <a:t>without downloading any raw data on your local computer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Combine gee functions with </a:t>
            </a:r>
            <a:r>
              <a:rPr lang="en-GB" sz="2400" b="1" dirty="0"/>
              <a:t>your usual functions in R</a:t>
            </a:r>
            <a:r>
              <a:rPr lang="en-GB" sz="2400" dirty="0"/>
              <a:t>, e.g. from </a:t>
            </a:r>
            <a:r>
              <a:rPr lang="en-GB" sz="2400" i="1" dirty="0" err="1"/>
              <a:t>tidyverse</a:t>
            </a:r>
            <a:r>
              <a:rPr lang="en-GB" sz="2400" dirty="0"/>
              <a:t> or the </a:t>
            </a:r>
            <a:r>
              <a:rPr lang="en-GB" sz="2400" i="1" dirty="0"/>
              <a:t>raster/sf</a:t>
            </a:r>
            <a:r>
              <a:rPr lang="en-GB" sz="2400" dirty="0"/>
              <a:t> packages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400" dirty="0"/>
          </a:p>
          <a:p>
            <a:pPr lvl="1" algn="just"/>
            <a:r>
              <a:rPr lang="en-GB" sz="2400" dirty="0">
                <a:sym typeface="Wingdings" panose="05000000000000000000" pitchFamily="2" charset="2"/>
              </a:rPr>
              <a:t> fast, efficient, replicable GIS processing from your laptop</a:t>
            </a:r>
            <a:endParaRPr lang="en-GB" sz="2400" dirty="0"/>
          </a:p>
        </p:txBody>
      </p:sp>
      <p:sp>
        <p:nvSpPr>
          <p:cNvPr id="6" name="Rettangolo 5"/>
          <p:cNvSpPr/>
          <p:nvPr/>
        </p:nvSpPr>
        <p:spPr>
          <a:xfrm>
            <a:off x="269420" y="5976106"/>
            <a:ext cx="118463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C </a:t>
            </a:r>
            <a:r>
              <a:rPr lang="en-GB" sz="2000" dirty="0" err="1"/>
              <a:t>Aybar</a:t>
            </a:r>
            <a:r>
              <a:rPr lang="en-GB" sz="2000" dirty="0"/>
              <a:t>, Q Wu, L Bautista, R </a:t>
            </a:r>
            <a:r>
              <a:rPr lang="en-GB" sz="2000" dirty="0" err="1"/>
              <a:t>Yali</a:t>
            </a:r>
            <a:r>
              <a:rPr lang="en-GB" sz="2000" dirty="0"/>
              <a:t> and A </a:t>
            </a:r>
            <a:r>
              <a:rPr lang="en-GB" sz="2000" dirty="0" err="1"/>
              <a:t>Barja</a:t>
            </a:r>
            <a:r>
              <a:rPr lang="en-GB" sz="2000" dirty="0"/>
              <a:t> (2020) </a:t>
            </a:r>
            <a:r>
              <a:rPr lang="en-GB" sz="2000" dirty="0" err="1"/>
              <a:t>rgee</a:t>
            </a:r>
            <a:r>
              <a:rPr lang="en-GB" sz="2000" dirty="0"/>
              <a:t>: An R package for interacting with Google Earth Engine</a:t>
            </a:r>
            <a:br>
              <a:rPr lang="en-GB" sz="2000" dirty="0"/>
            </a:br>
            <a:r>
              <a:rPr lang="en-GB" sz="2000" dirty="0"/>
              <a:t> Journal of Open Source Software URL https://github.com/r-spatial/rgee/.</a:t>
            </a:r>
          </a:p>
        </p:txBody>
      </p:sp>
    </p:spTree>
    <p:extLst>
      <p:ext uri="{BB962C8B-B14F-4D97-AF65-F5344CB8AC3E}">
        <p14:creationId xmlns:p14="http://schemas.microsoft.com/office/powerpoint/2010/main" val="75352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Setting up and using (r)GEE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GB" sz="3200" dirty="0">
                <a:solidFill>
                  <a:schemeClr val="accent2">
                    <a:lumMod val="75000"/>
                  </a:schemeClr>
                </a:solidFill>
              </a:rPr>
              <a:t>The installation and other useful scripts will be shared with these slides on R Users Group webpage. Detailed steps available here</a:t>
            </a:r>
          </a:p>
          <a:p>
            <a:r>
              <a:rPr lang="en-GB" sz="3200" u="sng" dirty="0">
                <a:solidFill>
                  <a:schemeClr val="accent2">
                    <a:lumMod val="75000"/>
                  </a:schemeClr>
                </a:solidFill>
              </a:rPr>
              <a:t>https://</a:t>
            </a:r>
            <a:r>
              <a:rPr lang="en-GB" sz="3200" u="sng" dirty="0" err="1">
                <a:solidFill>
                  <a:schemeClr val="accent2">
                    <a:lumMod val="75000"/>
                  </a:schemeClr>
                </a:solidFill>
              </a:rPr>
              <a:t>github.com</a:t>
            </a:r>
            <a:r>
              <a:rPr lang="en-GB" sz="3200" u="sng" dirty="0">
                <a:solidFill>
                  <a:schemeClr val="accent2">
                    <a:lumMod val="75000"/>
                  </a:schemeClr>
                </a:solidFill>
              </a:rPr>
              <a:t>/r-spatial/</a:t>
            </a:r>
            <a:r>
              <a:rPr lang="en-GB" sz="3200" u="sng" dirty="0" err="1">
                <a:solidFill>
                  <a:schemeClr val="accent2">
                    <a:lumMod val="75000"/>
                  </a:schemeClr>
                </a:solidFill>
              </a:rPr>
              <a:t>rgee</a:t>
            </a:r>
            <a:endParaRPr lang="en-GB" sz="32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742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Requirements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 version 4+ </a:t>
            </a:r>
            <a:r>
              <a:rPr lang="en-GB" dirty="0">
                <a:hlinkClick r:id="rId3"/>
              </a:rPr>
              <a:t>https://cran.r-project.org/bin/windows/base/</a:t>
            </a:r>
            <a:endParaRPr lang="en-GB" dirty="0"/>
          </a:p>
          <a:p>
            <a:r>
              <a:rPr lang="en-GB" dirty="0" err="1"/>
              <a:t>RStudio</a:t>
            </a:r>
            <a:r>
              <a:rPr lang="en-GB" dirty="0"/>
              <a:t> </a:t>
            </a:r>
            <a:r>
              <a:rPr lang="en-GB" dirty="0">
                <a:hlinkClick r:id="rId4"/>
              </a:rPr>
              <a:t>https://www.rstudio.com/products/rstudio/download/</a:t>
            </a:r>
            <a:endParaRPr lang="en-GB" dirty="0"/>
          </a:p>
          <a:p>
            <a:r>
              <a:rPr lang="en-GB" dirty="0"/>
              <a:t>Google account (also institution GMAIL account is fine)</a:t>
            </a:r>
          </a:p>
          <a:p>
            <a:endParaRPr lang="en-GB" dirty="0"/>
          </a:p>
        </p:txBody>
      </p:sp>
      <p:pic>
        <p:nvPicPr>
          <p:cNvPr id="3074" name="Picture 2" descr="La librería “rgee” que conecta R con Google Earth En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118" y="3847342"/>
            <a:ext cx="8611053" cy="251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84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Install </a:t>
            </a:r>
            <a:r>
              <a:rPr lang="en-GB" dirty="0" err="1"/>
              <a:t>rgee</a:t>
            </a:r>
            <a:r>
              <a:rPr lang="en-GB" dirty="0"/>
              <a:t> (</a:t>
            </a:r>
            <a:r>
              <a:rPr lang="en-GB" dirty="0" err="1"/>
              <a:t>script_configure.R</a:t>
            </a:r>
            <a:r>
              <a:rPr lang="en-GB" dirty="0"/>
              <a:t>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723737"/>
            <a:ext cx="10515600" cy="4769137"/>
          </a:xfrm>
        </p:spPr>
        <p:txBody>
          <a:bodyPr>
            <a:noAutofit/>
          </a:bodyPr>
          <a:lstStyle/>
          <a:p>
            <a:r>
              <a:rPr lang="en-GB" sz="2200" dirty="0"/>
              <a:t>install from CRAN with:</a:t>
            </a:r>
          </a:p>
          <a:p>
            <a:pPr marL="0" indent="0">
              <a:buNone/>
            </a:pPr>
            <a:r>
              <a:rPr lang="en-GB" sz="2200" dirty="0"/>
              <a:t>	</a:t>
            </a:r>
            <a:r>
              <a:rPr lang="en-GB" sz="2200" i="1" dirty="0" err="1"/>
              <a:t>install.packages</a:t>
            </a:r>
            <a:r>
              <a:rPr lang="en-GB" sz="2200" i="1" dirty="0"/>
              <a:t>(c("</a:t>
            </a:r>
            <a:r>
              <a:rPr lang="en-GB" sz="2200" i="1" dirty="0" err="1"/>
              <a:t>rgee</a:t>
            </a:r>
            <a:r>
              <a:rPr lang="en-GB" sz="2200" i="1" dirty="0"/>
              <a:t>“, “</a:t>
            </a:r>
            <a:r>
              <a:rPr lang="en-GB" sz="2200" i="1" dirty="0" err="1"/>
              <a:t>geojsonio</a:t>
            </a:r>
            <a:r>
              <a:rPr lang="en-GB" sz="2200" i="1" dirty="0"/>
              <a:t>”, “</a:t>
            </a:r>
            <a:r>
              <a:rPr lang="en-GB" sz="2200" i="1" dirty="0" err="1"/>
              <a:t>tidyverse</a:t>
            </a:r>
            <a:r>
              <a:rPr lang="en-GB" sz="2200" i="1" dirty="0"/>
              <a:t>”, “</a:t>
            </a:r>
            <a:r>
              <a:rPr lang="en-GB" sz="2200" i="1" dirty="0" err="1"/>
              <a:t>mapview</a:t>
            </a:r>
            <a:r>
              <a:rPr lang="en-GB" sz="2200" i="1" dirty="0"/>
              <a:t>”, “</a:t>
            </a:r>
            <a:r>
              <a:rPr lang="en-GB" sz="2200" i="1" dirty="0" err="1"/>
              <a:t>googledrive</a:t>
            </a:r>
            <a:r>
              <a:rPr lang="en-GB" sz="2200" i="1" dirty="0"/>
              <a:t>”))</a:t>
            </a:r>
          </a:p>
          <a:p>
            <a:pPr marL="0" indent="0">
              <a:buNone/>
            </a:pPr>
            <a:r>
              <a:rPr lang="en-GB" sz="2200" i="1" dirty="0"/>
              <a:t>	library(</a:t>
            </a:r>
            <a:r>
              <a:rPr lang="en-GB" sz="2200" i="1" dirty="0" err="1"/>
              <a:t>rgee</a:t>
            </a:r>
            <a:r>
              <a:rPr lang="en-GB" sz="2200" i="1" dirty="0"/>
              <a:t>)</a:t>
            </a:r>
            <a:br>
              <a:rPr lang="en-GB" sz="2200" i="1" dirty="0"/>
            </a:br>
            <a:endParaRPr lang="en-GB" sz="2200" i="1" dirty="0"/>
          </a:p>
          <a:p>
            <a:r>
              <a:rPr lang="en-GB" sz="2200" dirty="0"/>
              <a:t>Set up the environment and follow the wizard with:</a:t>
            </a:r>
          </a:p>
          <a:p>
            <a:pPr marL="0" indent="0">
              <a:buNone/>
            </a:pPr>
            <a:r>
              <a:rPr lang="en-GB" sz="2200" i="1" dirty="0"/>
              <a:t>	</a:t>
            </a:r>
            <a:r>
              <a:rPr lang="en-GB" sz="2200" i="1" dirty="0" err="1"/>
              <a:t>rgee</a:t>
            </a:r>
            <a:r>
              <a:rPr lang="en-GB" sz="2200" i="1" dirty="0"/>
              <a:t>::</a:t>
            </a:r>
            <a:r>
              <a:rPr lang="en-GB" sz="2200" i="1" dirty="0" err="1"/>
              <a:t>ee_install</a:t>
            </a:r>
            <a:r>
              <a:rPr lang="en-GB" sz="2200" i="1" dirty="0"/>
              <a:t>()</a:t>
            </a:r>
          </a:p>
          <a:p>
            <a:pPr marL="0" indent="0">
              <a:buNone/>
            </a:pPr>
            <a:endParaRPr lang="en-GB" sz="2200" i="1" dirty="0"/>
          </a:p>
          <a:p>
            <a:pPr marL="0" indent="0">
              <a:buNone/>
            </a:pPr>
            <a:r>
              <a:rPr lang="en-GB" sz="2200" i="1" u="sng" dirty="0">
                <a:sym typeface="Wingdings" panose="05000000000000000000" pitchFamily="2" charset="2"/>
              </a:rPr>
              <a:t> </a:t>
            </a:r>
            <a:r>
              <a:rPr lang="en-US" sz="2200" i="1" u="sng" dirty="0">
                <a:sym typeface="Wingdings" panose="05000000000000000000" pitchFamily="2" charset="2"/>
              </a:rPr>
              <a:t>Answer 'Y' and 1 when prompted</a:t>
            </a:r>
            <a:endParaRPr lang="en-GB" sz="2200" i="1" u="sng" dirty="0"/>
          </a:p>
          <a:p>
            <a:pPr marL="0" indent="0">
              <a:buNone/>
            </a:pPr>
            <a:endParaRPr lang="en-GB" sz="2200" i="1" dirty="0"/>
          </a:p>
          <a:p>
            <a:r>
              <a:rPr lang="en-GB" sz="2200" dirty="0"/>
              <a:t>Check that everything went right with:</a:t>
            </a:r>
          </a:p>
          <a:p>
            <a:pPr marL="0" indent="0">
              <a:buNone/>
            </a:pPr>
            <a:r>
              <a:rPr lang="en-GB" sz="2200" i="1" dirty="0"/>
              <a:t>           </a:t>
            </a:r>
            <a:r>
              <a:rPr lang="en-GB" sz="2200" i="1" dirty="0" err="1"/>
              <a:t>ee_check</a:t>
            </a:r>
            <a:r>
              <a:rPr lang="en-GB" sz="2200" i="1" dirty="0"/>
              <a:t>()</a:t>
            </a:r>
          </a:p>
          <a:p>
            <a:pPr marL="0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14335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47E3CB8-A9A6-7722-B9D9-1FEEE1BF9979}"/>
              </a:ext>
            </a:extLst>
          </p:cNvPr>
          <p:cNvSpPr txBox="1"/>
          <p:nvPr/>
        </p:nvSpPr>
        <p:spPr>
          <a:xfrm>
            <a:off x="539646" y="404734"/>
            <a:ext cx="1452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Outline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B26ACF-A3ED-EC91-5A6B-8F21E854BEEB}"/>
              </a:ext>
            </a:extLst>
          </p:cNvPr>
          <p:cNvSpPr txBox="1"/>
          <p:nvPr/>
        </p:nvSpPr>
        <p:spPr>
          <a:xfrm>
            <a:off x="539646" y="1109273"/>
            <a:ext cx="8471004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dirty="0"/>
              <a:t>Geographic Information System (GIS) 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Spatial Data</a:t>
            </a:r>
          </a:p>
          <a:p>
            <a:pPr marL="742950" lvl="1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Raster/Vector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dirty="0"/>
              <a:t>Google Earth Engine (GEE)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Cloud Computing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Available Data</a:t>
            </a:r>
          </a:p>
          <a:p>
            <a:pPr marL="742950" lvl="1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Lexicon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dirty="0"/>
              <a:t>RGEE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Installation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53050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Install </a:t>
            </a:r>
            <a:r>
              <a:rPr lang="en-GB" dirty="0" err="1"/>
              <a:t>rgee</a:t>
            </a:r>
            <a:r>
              <a:rPr lang="en-GB" dirty="0"/>
              <a:t> (</a:t>
            </a:r>
            <a:r>
              <a:rPr lang="en-GB" dirty="0" err="1"/>
              <a:t>script_configure.R</a:t>
            </a:r>
            <a:r>
              <a:rPr lang="en-GB" dirty="0"/>
              <a:t>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723738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/>
              <a:t>Install </a:t>
            </a:r>
            <a:r>
              <a:rPr lang="en-GB" dirty="0" err="1">
                <a:solidFill>
                  <a:srgbClr val="FF0000"/>
                </a:solidFill>
              </a:rPr>
              <a:t>gcloud</a:t>
            </a:r>
            <a:r>
              <a:rPr lang="en-GB" dirty="0"/>
              <a:t> (now required for authentication) </a:t>
            </a:r>
            <a:r>
              <a:rPr lang="en-GB" dirty="0">
                <a:hlinkClick r:id="rId2"/>
              </a:rPr>
              <a:t>https://cloud.google.com/sdk/docs/install</a:t>
            </a:r>
            <a:endParaRPr lang="en-GB" dirty="0"/>
          </a:p>
          <a:p>
            <a:pPr marL="0" indent="0">
              <a:buNone/>
            </a:pPr>
            <a:endParaRPr lang="en-GB" i="1" dirty="0"/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FDDF173F-F739-E0C2-EB48-0BD18D5DF2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80" y="3316077"/>
            <a:ext cx="3780605" cy="3050827"/>
          </a:xfrm>
          <a:prstGeom prst="rect">
            <a:avLst/>
          </a:prstGeom>
        </p:spPr>
      </p:pic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7E2EB572-DD9B-9287-A526-39790030EC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584" y="3591499"/>
            <a:ext cx="6539277" cy="2647610"/>
          </a:xfrm>
          <a:prstGeom prst="rect">
            <a:avLst/>
          </a:prstGeom>
        </p:spPr>
      </p:pic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B541B017-BADB-8647-DBE2-561B309380D0}"/>
              </a:ext>
            </a:extLst>
          </p:cNvPr>
          <p:cNvCxnSpPr/>
          <p:nvPr/>
        </p:nvCxnSpPr>
        <p:spPr>
          <a:xfrm>
            <a:off x="4687677" y="4698694"/>
            <a:ext cx="4351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62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Install </a:t>
            </a:r>
            <a:r>
              <a:rPr lang="en-GB" dirty="0" err="1"/>
              <a:t>rgee</a:t>
            </a:r>
            <a:r>
              <a:rPr lang="en-GB" dirty="0"/>
              <a:t> (</a:t>
            </a:r>
            <a:r>
              <a:rPr lang="en-GB" dirty="0" err="1"/>
              <a:t>script_configure.R</a:t>
            </a:r>
            <a:r>
              <a:rPr lang="en-GB" dirty="0"/>
              <a:t>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723738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/>
              <a:t>Install </a:t>
            </a:r>
            <a:r>
              <a:rPr lang="en-GB" dirty="0" err="1">
                <a:solidFill>
                  <a:srgbClr val="FF0000"/>
                </a:solidFill>
              </a:rPr>
              <a:t>gcloud</a:t>
            </a:r>
            <a:r>
              <a:rPr lang="en-GB" dirty="0"/>
              <a:t> (now required for authentication) </a:t>
            </a:r>
            <a:r>
              <a:rPr lang="en-GB" dirty="0">
                <a:hlinkClick r:id="rId2"/>
              </a:rPr>
              <a:t>https://cloud.google.com/sdk/docs/install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i="1" dirty="0"/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B541B017-BADB-8647-DBE2-561B309380D0}"/>
              </a:ext>
            </a:extLst>
          </p:cNvPr>
          <p:cNvCxnSpPr/>
          <p:nvPr/>
        </p:nvCxnSpPr>
        <p:spPr>
          <a:xfrm>
            <a:off x="3548052" y="4680229"/>
            <a:ext cx="4351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D6D6AA1F-FDEC-F7F8-2E78-AC5AD1F398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02" y="3157850"/>
            <a:ext cx="3073721" cy="3479463"/>
          </a:xfrm>
          <a:prstGeom prst="rect">
            <a:avLst/>
          </a:prstGeom>
        </p:spPr>
      </p:pic>
      <p:pic>
        <p:nvPicPr>
          <p:cNvPr id="10" name="Immagine 9" descr="Immagine che contiene testo&#10;&#10;Descrizione generata automaticamente">
            <a:extLst>
              <a:ext uri="{FF2B5EF4-FFF2-40B4-BE49-F238E27FC236}">
                <a16:creationId xmlns:a16="http://schemas.microsoft.com/office/drawing/2014/main" id="{2FB6D009-4A60-96A8-64D8-153C2052EB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947" y="3233860"/>
            <a:ext cx="1966192" cy="3207499"/>
          </a:xfrm>
          <a:prstGeom prst="rect">
            <a:avLst/>
          </a:prstGeom>
        </p:spPr>
      </p:pic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4955B060-DF57-57E6-66BB-22950776DE32}"/>
              </a:ext>
            </a:extLst>
          </p:cNvPr>
          <p:cNvCxnSpPr/>
          <p:nvPr/>
        </p:nvCxnSpPr>
        <p:spPr>
          <a:xfrm>
            <a:off x="6146197" y="4738985"/>
            <a:ext cx="4351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magine 12" descr="Immagine che contiene testo&#10;&#10;Descrizione generata automaticamente">
            <a:extLst>
              <a:ext uri="{FF2B5EF4-FFF2-40B4-BE49-F238E27FC236}">
                <a16:creationId xmlns:a16="http://schemas.microsoft.com/office/drawing/2014/main" id="{84BF0003-9076-85A4-5045-DE3464609F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642" y="3732778"/>
            <a:ext cx="5221399" cy="212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3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Install </a:t>
            </a:r>
            <a:r>
              <a:rPr lang="en-GB" dirty="0" err="1"/>
              <a:t>rgee</a:t>
            </a:r>
            <a:r>
              <a:rPr lang="en-GB" dirty="0"/>
              <a:t> (</a:t>
            </a:r>
            <a:r>
              <a:rPr lang="en-GB" dirty="0" err="1"/>
              <a:t>script_configure.R</a:t>
            </a:r>
            <a:r>
              <a:rPr lang="en-GB" dirty="0"/>
              <a:t>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0937" y="1736264"/>
            <a:ext cx="11586575" cy="4351338"/>
          </a:xfrm>
        </p:spPr>
        <p:txBody>
          <a:bodyPr>
            <a:normAutofit/>
          </a:bodyPr>
          <a:lstStyle/>
          <a:p>
            <a:r>
              <a:rPr lang="en-GB" dirty="0"/>
              <a:t>Finally, in </a:t>
            </a:r>
            <a:r>
              <a:rPr lang="en-GB" dirty="0" err="1"/>
              <a:t>Rstudio</a:t>
            </a:r>
            <a:r>
              <a:rPr lang="en-GB" dirty="0"/>
              <a:t> load </a:t>
            </a:r>
            <a:r>
              <a:rPr lang="en-GB" dirty="0" err="1"/>
              <a:t>rgee</a:t>
            </a:r>
            <a:r>
              <a:rPr lang="en-GB" dirty="0"/>
              <a:t> package again and</a:t>
            </a:r>
            <a:r>
              <a:rPr lang="en-GB" i="1" dirty="0"/>
              <a:t> </a:t>
            </a:r>
            <a:r>
              <a:rPr lang="en-GB" dirty="0"/>
              <a:t>login:</a:t>
            </a:r>
            <a:br>
              <a:rPr lang="en-GB" dirty="0"/>
            </a:br>
            <a:r>
              <a:rPr lang="en-GB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GB" i="1" dirty="0"/>
              <a:t>	library(</a:t>
            </a:r>
            <a:r>
              <a:rPr lang="en-GB" i="1" dirty="0" err="1"/>
              <a:t>rgee</a:t>
            </a:r>
            <a:r>
              <a:rPr lang="en-GB" i="1" dirty="0"/>
              <a:t>)        </a:t>
            </a:r>
          </a:p>
          <a:p>
            <a:pPr marL="0" indent="0">
              <a:buNone/>
            </a:pPr>
            <a:r>
              <a:rPr lang="en-GB" i="1" dirty="0"/>
              <a:t> 	</a:t>
            </a:r>
            <a:r>
              <a:rPr lang="en-US" i="1" dirty="0" err="1"/>
              <a:t>ee_Initialize</a:t>
            </a:r>
            <a:r>
              <a:rPr lang="en-US" i="1" dirty="0"/>
              <a:t>(user=”</a:t>
            </a:r>
            <a:r>
              <a:rPr lang="en-US" i="1" dirty="0" err="1">
                <a:solidFill>
                  <a:srgbClr val="FF0000"/>
                </a:solidFill>
              </a:rPr>
              <a:t>malcolm@gmail.com</a:t>
            </a:r>
            <a:r>
              <a:rPr lang="en-US" i="1" dirty="0"/>
              <a:t>", drive = TRUE, 	</a:t>
            </a:r>
            <a:r>
              <a:rPr lang="en-US" i="1" dirty="0" err="1"/>
              <a:t>gcs</a:t>
            </a:r>
            <a:r>
              <a:rPr lang="en-US" i="1" dirty="0"/>
              <a:t> = FALSE)</a:t>
            </a:r>
          </a:p>
          <a:p>
            <a:pPr marL="0" indent="0">
              <a:buNone/>
            </a:pPr>
            <a:endParaRPr lang="en-GB" i="1" dirty="0"/>
          </a:p>
          <a:p>
            <a:pPr marL="0" indent="0" algn="ctr">
              <a:buNone/>
            </a:pPr>
            <a:r>
              <a:rPr lang="en-GB" u="sng" dirty="0"/>
              <a:t>[NB: this is required at the beginning of every new R session, after loading the </a:t>
            </a:r>
            <a:r>
              <a:rPr lang="en-GB" u="sng" dirty="0" err="1"/>
              <a:t>rgee</a:t>
            </a:r>
            <a:r>
              <a:rPr lang="en-GB" u="sng" dirty="0"/>
              <a:t> package. Use the same </a:t>
            </a:r>
            <a:r>
              <a:rPr lang="en-GB" u="sng" dirty="0" err="1"/>
              <a:t>gmail</a:t>
            </a:r>
            <a:r>
              <a:rPr lang="en-GB" u="sng" dirty="0"/>
              <a:t> user id that was used to setup the </a:t>
            </a:r>
            <a:r>
              <a:rPr lang="en-GB" u="sng" dirty="0" err="1"/>
              <a:t>gcloud</a:t>
            </a:r>
            <a:r>
              <a:rPr lang="en-GB" u="sng" dirty="0"/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363672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functionality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690688"/>
            <a:ext cx="11111630" cy="435133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3200" dirty="0"/>
              <a:t>All </a:t>
            </a:r>
            <a:r>
              <a:rPr lang="en-GB" sz="3200" dirty="0" err="1"/>
              <a:t>rgee</a:t>
            </a:r>
            <a:r>
              <a:rPr lang="en-GB" sz="3200" dirty="0"/>
              <a:t> functions have the prefix </a:t>
            </a:r>
            <a:r>
              <a:rPr lang="en-GB" sz="3200" dirty="0" err="1">
                <a:solidFill>
                  <a:srgbClr val="FF0000"/>
                </a:solidFill>
              </a:rPr>
              <a:t>ee</a:t>
            </a:r>
            <a:r>
              <a:rPr lang="en-GB" sz="3200" dirty="0">
                <a:solidFill>
                  <a:srgbClr val="FF0000"/>
                </a:solidFill>
              </a:rPr>
              <a:t>_</a:t>
            </a:r>
            <a:r>
              <a:rPr lang="en-GB" sz="3200" dirty="0"/>
              <a:t>. Auto-completion is your friend…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3200" dirty="0"/>
              <a:t>Full access to the Earth Engine API with the prefix </a:t>
            </a:r>
            <a:r>
              <a:rPr lang="en-GB" sz="3200" dirty="0" err="1">
                <a:solidFill>
                  <a:srgbClr val="FF0000"/>
                </a:solidFill>
              </a:rPr>
              <a:t>ee</a:t>
            </a:r>
            <a:r>
              <a:rPr lang="en-GB" sz="3200" dirty="0">
                <a:solidFill>
                  <a:srgbClr val="FF0000"/>
                </a:solidFill>
              </a:rPr>
              <a:t>$</a:t>
            </a:r>
            <a:r>
              <a:rPr lang="en-GB" sz="3200" dirty="0"/>
              <a:t>...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3200" dirty="0" err="1"/>
              <a:t>rgee</a:t>
            </a:r>
            <a:r>
              <a:rPr lang="en-GB" sz="3200" dirty="0"/>
              <a:t> is "pipe-friendly” </a:t>
            </a:r>
            <a:r>
              <a:rPr lang="en-GB" sz="3200" dirty="0">
                <a:solidFill>
                  <a:srgbClr val="FF0000"/>
                </a:solidFill>
              </a:rPr>
              <a:t>%&gt;%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3200" dirty="0"/>
              <a:t>You can download GEE data (</a:t>
            </a:r>
            <a:r>
              <a:rPr lang="en-GB" sz="3200" dirty="0" err="1"/>
              <a:t>ee$Image</a:t>
            </a:r>
            <a:r>
              <a:rPr lang="en-GB" sz="3200" dirty="0"/>
              <a:t> / </a:t>
            </a:r>
            <a:r>
              <a:rPr lang="en-GB" sz="3200" dirty="0" err="1"/>
              <a:t>ee$FeatureCollection</a:t>
            </a:r>
            <a:r>
              <a:rPr lang="en-GB" sz="3200" dirty="0"/>
              <a:t>) and convert them to raster/sf objects in your local R session: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2800" dirty="0" err="1">
                <a:solidFill>
                  <a:srgbClr val="FF0000"/>
                </a:solidFill>
              </a:rPr>
              <a:t>ee_as_sf</a:t>
            </a:r>
            <a:r>
              <a:rPr lang="en-GB" sz="2800" dirty="0">
                <a:solidFill>
                  <a:srgbClr val="FF0000"/>
                </a:solidFill>
              </a:rPr>
              <a:t>()        </a:t>
            </a:r>
            <a:r>
              <a:rPr lang="en-GB" sz="2800" dirty="0"/>
              <a:t>-&gt; GEE </a:t>
            </a:r>
            <a:r>
              <a:rPr lang="en-GB" sz="2800" dirty="0" err="1"/>
              <a:t>FeatureCollection</a:t>
            </a:r>
            <a:r>
              <a:rPr lang="en-GB" sz="2800" dirty="0"/>
              <a:t> to sf Shapefile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2800" dirty="0" err="1">
                <a:solidFill>
                  <a:srgbClr val="FF0000"/>
                </a:solidFill>
              </a:rPr>
              <a:t>ee_as_raster</a:t>
            </a:r>
            <a:r>
              <a:rPr lang="en-GB" sz="2800" dirty="0">
                <a:solidFill>
                  <a:srgbClr val="FF0000"/>
                </a:solidFill>
              </a:rPr>
              <a:t>()</a:t>
            </a:r>
            <a:r>
              <a:rPr lang="en-GB" sz="2800" dirty="0"/>
              <a:t> -&gt; GEE Image to Raster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48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precipitations time series (</a:t>
            </a:r>
            <a:r>
              <a:rPr lang="en-GB" dirty="0" err="1"/>
              <a:t>i</a:t>
            </a:r>
            <a:r>
              <a:rPr lang="en-GB" dirty="0"/>
              <a:t>)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# create a bounding box over Venice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 b="1" dirty="0">
                <a:solidFill>
                  <a:srgbClr val="444444"/>
                </a:solidFill>
                <a:latin typeface="Courier New" panose="02070309020205020404" pitchFamily="49" charset="0"/>
              </a:rPr>
              <a:t>geometry</a:t>
            </a:r>
            <a:r>
              <a:rPr lang="en-GB" sz="2000" dirty="0">
                <a:solidFill>
                  <a:srgbClr val="444444"/>
                </a:solidFill>
                <a:latin typeface="Courier New" panose="02070309020205020404" pitchFamily="49" charset="0"/>
              </a:rPr>
              <a:t> &lt;- </a:t>
            </a:r>
            <a:r>
              <a:rPr lang="en-GB" sz="2000" dirty="0" err="1">
                <a:solidFill>
                  <a:srgbClr val="444444"/>
                </a:solidFill>
                <a:latin typeface="Courier New" panose="02070309020205020404" pitchFamily="49" charset="0"/>
              </a:rPr>
              <a:t>ee</a:t>
            </a:r>
            <a:r>
              <a:rPr lang="en-GB" sz="2000" dirty="0" err="1">
                <a:solidFill>
                  <a:srgbClr val="BC6060"/>
                </a:solidFill>
                <a:latin typeface="Courier New" panose="02070309020205020404" pitchFamily="49" charset="0"/>
              </a:rPr>
              <a:t>$Geometry$Polygon</a:t>
            </a:r>
            <a:r>
              <a:rPr lang="en-GB" sz="2000" dirty="0">
                <a:solidFill>
                  <a:srgbClr val="444444"/>
                </a:solidFill>
                <a:latin typeface="Courier New" panose="02070309020205020404" pitchFamily="49" charset="0"/>
              </a:rPr>
              <a:t>(</a:t>
            </a:r>
            <a:r>
              <a:rPr lang="en-GB" sz="2000" dirty="0" err="1">
                <a:solidFill>
                  <a:srgbClr val="444444"/>
                </a:solidFill>
                <a:latin typeface="Courier New" panose="02070309020205020404" pitchFamily="49" charset="0"/>
              </a:rPr>
              <a:t>coords</a:t>
            </a:r>
            <a:r>
              <a:rPr lang="en-GB" sz="2000" dirty="0">
                <a:solidFill>
                  <a:srgbClr val="444444"/>
                </a:solidFill>
                <a:latin typeface="Courier New" panose="02070309020205020404" pitchFamily="49" charset="0"/>
              </a:rPr>
              <a:t> = list(c(</a:t>
            </a:r>
            <a:r>
              <a:rPr lang="en-GB" sz="2000" dirty="0">
                <a:solidFill>
                  <a:srgbClr val="880000"/>
                </a:solidFill>
                <a:latin typeface="Courier New" panose="02070309020205020404" pitchFamily="49" charset="0"/>
              </a:rPr>
              <a:t>12</a:t>
            </a:r>
            <a:r>
              <a:rPr lang="en-GB" sz="2000" dirty="0">
                <a:solidFill>
                  <a:srgbClr val="444444"/>
                </a:solidFill>
                <a:latin typeface="Courier New" panose="02070309020205020404" pitchFamily="49" charset="0"/>
              </a:rPr>
              <a:t>.</a:t>
            </a:r>
            <a:r>
              <a:rPr lang="en-GB" sz="2000" dirty="0">
                <a:solidFill>
                  <a:srgbClr val="880000"/>
                </a:solidFill>
                <a:latin typeface="Courier New" panose="02070309020205020404" pitchFamily="49" charset="0"/>
              </a:rPr>
              <a:t>29</a:t>
            </a:r>
            <a:r>
              <a:rPr lang="en-GB" sz="2000" dirty="0">
                <a:solidFill>
                  <a:srgbClr val="444444"/>
                </a:solidFill>
                <a:latin typeface="Courier New" panose="02070309020205020404" pitchFamily="49" charset="0"/>
              </a:rPr>
              <a:t>, </a:t>
            </a:r>
            <a:r>
              <a:rPr lang="en-GB" sz="2000" dirty="0">
                <a:solidFill>
                  <a:srgbClr val="880000"/>
                </a:solidFill>
                <a:latin typeface="Courier New" panose="02070309020205020404" pitchFamily="49" charset="0"/>
              </a:rPr>
              <a:t>45</a:t>
            </a:r>
            <a:r>
              <a:rPr lang="en-GB" sz="2000" dirty="0">
                <a:solidFill>
                  <a:srgbClr val="444444"/>
                </a:solidFill>
                <a:latin typeface="Courier New" panose="02070309020205020404" pitchFamily="49" charset="0"/>
              </a:rPr>
              <a:t>.</a:t>
            </a:r>
            <a:r>
              <a:rPr lang="en-GB" sz="2000" dirty="0">
                <a:solidFill>
                  <a:srgbClr val="880000"/>
                </a:solidFill>
                <a:latin typeface="Courier New" panose="02070309020205020404" pitchFamily="49" charset="0"/>
              </a:rPr>
              <a:t>45</a:t>
            </a:r>
            <a:r>
              <a:rPr lang="en-GB" sz="2000" dirty="0">
                <a:solidFill>
                  <a:srgbClr val="444444"/>
                </a:solidFill>
                <a:latin typeface="Courier New" panose="02070309020205020404" pitchFamily="49" charset="0"/>
              </a:rPr>
              <a:t>), c(</a:t>
            </a:r>
            <a:r>
              <a:rPr lang="en-GB" sz="2000" dirty="0">
                <a:solidFill>
                  <a:srgbClr val="880000"/>
                </a:solidFill>
                <a:latin typeface="Courier New" panose="02070309020205020404" pitchFamily="49" charset="0"/>
              </a:rPr>
              <a:t>12</a:t>
            </a:r>
            <a:r>
              <a:rPr lang="en-GB" sz="2000" dirty="0">
                <a:solidFill>
                  <a:srgbClr val="444444"/>
                </a:solidFill>
                <a:latin typeface="Courier New" panose="02070309020205020404" pitchFamily="49" charset="0"/>
              </a:rPr>
              <a:t>.</a:t>
            </a:r>
            <a:r>
              <a:rPr lang="en-GB" sz="2000" dirty="0">
                <a:solidFill>
                  <a:srgbClr val="880000"/>
                </a:solidFill>
                <a:latin typeface="Courier New" panose="02070309020205020404" pitchFamily="49" charset="0"/>
              </a:rPr>
              <a:t>29</a:t>
            </a:r>
            <a:r>
              <a:rPr lang="en-GB" sz="2000" dirty="0">
                <a:solidFill>
                  <a:srgbClr val="444444"/>
                </a:solidFill>
                <a:latin typeface="Courier New" panose="02070309020205020404" pitchFamily="49" charset="0"/>
              </a:rPr>
              <a:t>, </a:t>
            </a:r>
            <a:r>
              <a:rPr lang="en-GB" sz="2000" dirty="0">
                <a:solidFill>
                  <a:srgbClr val="880000"/>
                </a:solidFill>
                <a:latin typeface="Courier New" panose="02070309020205020404" pitchFamily="49" charset="0"/>
              </a:rPr>
              <a:t>45</a:t>
            </a:r>
            <a:r>
              <a:rPr lang="en-GB" sz="2000" dirty="0">
                <a:solidFill>
                  <a:srgbClr val="444444"/>
                </a:solidFill>
                <a:latin typeface="Courier New" panose="02070309020205020404" pitchFamily="49" charset="0"/>
              </a:rPr>
              <a:t>.</a:t>
            </a:r>
            <a:r>
              <a:rPr lang="en-GB" sz="2000" dirty="0">
                <a:solidFill>
                  <a:srgbClr val="880000"/>
                </a:solidFill>
                <a:latin typeface="Courier New" panose="02070309020205020404" pitchFamily="49" charset="0"/>
              </a:rPr>
              <a:t>41</a:t>
            </a:r>
            <a:r>
              <a:rPr lang="en-GB" sz="2000" dirty="0">
                <a:solidFill>
                  <a:srgbClr val="444444"/>
                </a:solidFill>
                <a:latin typeface="Courier New" panose="02070309020205020404" pitchFamily="49" charset="0"/>
              </a:rPr>
              <a:t>), c(</a:t>
            </a:r>
            <a:r>
              <a:rPr lang="en-GB" sz="2000" dirty="0">
                <a:solidFill>
                  <a:srgbClr val="880000"/>
                </a:solidFill>
                <a:latin typeface="Courier New" panose="02070309020205020404" pitchFamily="49" charset="0"/>
              </a:rPr>
              <a:t>12</a:t>
            </a:r>
            <a:r>
              <a:rPr lang="en-GB" sz="2000" dirty="0">
                <a:solidFill>
                  <a:srgbClr val="444444"/>
                </a:solidFill>
                <a:latin typeface="Courier New" panose="02070309020205020404" pitchFamily="49" charset="0"/>
              </a:rPr>
              <a:t>.</a:t>
            </a:r>
            <a:r>
              <a:rPr lang="en-GB" sz="2000" dirty="0">
                <a:solidFill>
                  <a:srgbClr val="880000"/>
                </a:solidFill>
                <a:latin typeface="Courier New" panose="02070309020205020404" pitchFamily="49" charset="0"/>
              </a:rPr>
              <a:t>37</a:t>
            </a:r>
            <a:r>
              <a:rPr lang="en-GB" sz="2000" dirty="0">
                <a:solidFill>
                  <a:srgbClr val="444444"/>
                </a:solidFill>
                <a:latin typeface="Courier New" panose="02070309020205020404" pitchFamily="49" charset="0"/>
              </a:rPr>
              <a:t>, </a:t>
            </a:r>
            <a:r>
              <a:rPr lang="en-GB" sz="2000" dirty="0">
                <a:solidFill>
                  <a:srgbClr val="880000"/>
                </a:solidFill>
                <a:latin typeface="Courier New" panose="02070309020205020404" pitchFamily="49" charset="0"/>
              </a:rPr>
              <a:t>45</a:t>
            </a:r>
            <a:r>
              <a:rPr lang="en-GB" sz="2000" dirty="0">
                <a:solidFill>
                  <a:srgbClr val="444444"/>
                </a:solidFill>
                <a:latin typeface="Courier New" panose="02070309020205020404" pitchFamily="49" charset="0"/>
              </a:rPr>
              <a:t>.</a:t>
            </a:r>
            <a:r>
              <a:rPr lang="en-GB" sz="2000" dirty="0">
                <a:solidFill>
                  <a:srgbClr val="880000"/>
                </a:solidFill>
                <a:latin typeface="Courier New" panose="02070309020205020404" pitchFamily="49" charset="0"/>
              </a:rPr>
              <a:t>41</a:t>
            </a:r>
            <a:r>
              <a:rPr lang="en-GB" sz="2000" dirty="0">
                <a:solidFill>
                  <a:srgbClr val="444444"/>
                </a:solidFill>
                <a:latin typeface="Courier New" panose="02070309020205020404" pitchFamily="49" charset="0"/>
              </a:rPr>
              <a:t>), c(</a:t>
            </a:r>
            <a:r>
              <a:rPr lang="en-GB" sz="2000" dirty="0">
                <a:solidFill>
                  <a:srgbClr val="880000"/>
                </a:solidFill>
                <a:latin typeface="Courier New" panose="02070309020205020404" pitchFamily="49" charset="0"/>
              </a:rPr>
              <a:t>12</a:t>
            </a:r>
            <a:r>
              <a:rPr lang="en-GB" sz="2000" dirty="0">
                <a:solidFill>
                  <a:srgbClr val="444444"/>
                </a:solidFill>
                <a:latin typeface="Courier New" panose="02070309020205020404" pitchFamily="49" charset="0"/>
              </a:rPr>
              <a:t>.</a:t>
            </a:r>
            <a:r>
              <a:rPr lang="en-GB" sz="2000" dirty="0">
                <a:solidFill>
                  <a:srgbClr val="880000"/>
                </a:solidFill>
                <a:latin typeface="Courier New" panose="02070309020205020404" pitchFamily="49" charset="0"/>
              </a:rPr>
              <a:t>37</a:t>
            </a:r>
            <a:r>
              <a:rPr lang="en-GB" sz="2000" dirty="0">
                <a:solidFill>
                  <a:srgbClr val="444444"/>
                </a:solidFill>
                <a:latin typeface="Courier New" panose="02070309020205020404" pitchFamily="49" charset="0"/>
              </a:rPr>
              <a:t>, </a:t>
            </a:r>
            <a:r>
              <a:rPr lang="en-GB" sz="2000" dirty="0">
                <a:solidFill>
                  <a:srgbClr val="880000"/>
                </a:solidFill>
                <a:latin typeface="Courier New" panose="02070309020205020404" pitchFamily="49" charset="0"/>
              </a:rPr>
              <a:t>45</a:t>
            </a:r>
            <a:r>
              <a:rPr lang="en-GB" sz="2000" dirty="0">
                <a:solidFill>
                  <a:srgbClr val="444444"/>
                </a:solidFill>
                <a:latin typeface="Courier New" panose="02070309020205020404" pitchFamily="49" charset="0"/>
              </a:rPr>
              <a:t>.</a:t>
            </a:r>
            <a:r>
              <a:rPr lang="en-GB" sz="2000" dirty="0">
                <a:solidFill>
                  <a:srgbClr val="880000"/>
                </a:solidFill>
                <a:latin typeface="Courier New" panose="02070309020205020404" pitchFamily="49" charset="0"/>
              </a:rPr>
              <a:t>45</a:t>
            </a:r>
            <a:r>
              <a:rPr lang="en-GB" sz="2000" dirty="0">
                <a:solidFill>
                  <a:srgbClr val="444444"/>
                </a:solidFill>
                <a:latin typeface="Courier New" panose="02070309020205020404" pitchFamily="49" charset="0"/>
              </a:rPr>
              <a:t>)))</a:t>
            </a:r>
            <a:endParaRPr lang="en-GB" sz="2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5" y="3540125"/>
            <a:ext cx="561975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57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precipitations time series (ii)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666750" y="1690688"/>
            <a:ext cx="10972799" cy="49958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>
              <a:hlinkClick r:id="rId2"/>
            </a:endParaRPr>
          </a:p>
          <a:p>
            <a:endParaRPr lang="en-GB" sz="2000" dirty="0">
              <a:hlinkClick r:id="rId2"/>
            </a:endParaRPr>
          </a:p>
          <a:p>
            <a:endParaRPr lang="en-GB" sz="2000" dirty="0">
              <a:hlinkClick r:id="rId2"/>
            </a:endParaRPr>
          </a:p>
          <a:p>
            <a:endParaRPr lang="en-GB" sz="2000" dirty="0">
              <a:hlinkClick r:id="rId2"/>
            </a:endParaRPr>
          </a:p>
          <a:p>
            <a:endParaRPr lang="en-GB" sz="2000" dirty="0">
              <a:hlinkClick r:id="rId2"/>
            </a:endParaRPr>
          </a:p>
        </p:txBody>
      </p:sp>
      <p:pic>
        <p:nvPicPr>
          <p:cNvPr id="9" name="Picture 2" descr="IDAHO_EPSCOR/TERRACLIM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39" y="1468442"/>
            <a:ext cx="2290760" cy="229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914399" y="5272920"/>
            <a:ext cx="152161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https://developers.google.com/earth-engine/datasets/catalog/IDAHO_EPSCOR_TERRACLIMATE</a:t>
            </a:r>
            <a:endParaRPr lang="en-GB" dirty="0"/>
          </a:p>
        </p:txBody>
      </p:sp>
      <p:sp>
        <p:nvSpPr>
          <p:cNvPr id="6" name="Rettangolo 5"/>
          <p:cNvSpPr/>
          <p:nvPr/>
        </p:nvSpPr>
        <p:spPr>
          <a:xfrm>
            <a:off x="2860434" y="1427856"/>
            <a:ext cx="89140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err="1">
                <a:latin typeface="Muli"/>
              </a:rPr>
              <a:t>TerraClimate</a:t>
            </a:r>
            <a:r>
              <a:rPr lang="en-GB" sz="2400" dirty="0">
                <a:latin typeface="Muli"/>
              </a:rPr>
              <a:t> is a dataset of monthly climate and climatic water balance for global terrestrial surfaces from 1958-2019. These data provide important inputs for ecological and hydrological studies at global scales that require high spatial resolution and time-varying data. All data have monthly temporal resolution and a ~4-km (1/24th degree) spatial resolution. </a:t>
            </a:r>
            <a:endParaRPr lang="en-GB" sz="2400" dirty="0"/>
          </a:p>
        </p:txBody>
      </p:sp>
      <p:cxnSp>
        <p:nvCxnSpPr>
          <p:cNvPr id="11" name="Connettore 2 10"/>
          <p:cNvCxnSpPr/>
          <p:nvPr/>
        </p:nvCxnSpPr>
        <p:spPr>
          <a:xfrm>
            <a:off x="1200150" y="5642252"/>
            <a:ext cx="707230" cy="472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2039539" y="5779719"/>
            <a:ext cx="946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Every dataset on GEE has a page where details are listed </a:t>
            </a:r>
            <a:r>
              <a:rPr lang="en-GB" sz="2000" dirty="0"/>
              <a:t>(variables, resolution, timestep, period covered, etc.). Worth checking it out before using any new dataset</a:t>
            </a:r>
          </a:p>
        </p:txBody>
      </p:sp>
      <p:sp>
        <p:nvSpPr>
          <p:cNvPr id="3" name="Rettangolo 2"/>
          <p:cNvSpPr/>
          <p:nvPr/>
        </p:nvSpPr>
        <p:spPr>
          <a:xfrm>
            <a:off x="838200" y="4395757"/>
            <a:ext cx="108584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 err="1">
                <a:solidFill>
                  <a:srgbClr val="202124"/>
                </a:solidFill>
                <a:latin typeface="Roboto"/>
              </a:rPr>
              <a:t>Abatzoglou</a:t>
            </a:r>
            <a:r>
              <a:rPr lang="en-GB" sz="1600" dirty="0">
                <a:solidFill>
                  <a:srgbClr val="202124"/>
                </a:solidFill>
                <a:latin typeface="Roboto"/>
              </a:rPr>
              <a:t>, J.T., S.Z. </a:t>
            </a:r>
            <a:r>
              <a:rPr lang="en-GB" sz="1600" dirty="0" err="1">
                <a:solidFill>
                  <a:srgbClr val="202124"/>
                </a:solidFill>
                <a:latin typeface="Roboto"/>
              </a:rPr>
              <a:t>Dobrowski</a:t>
            </a:r>
            <a:r>
              <a:rPr lang="en-GB" sz="1600" dirty="0">
                <a:solidFill>
                  <a:srgbClr val="202124"/>
                </a:solidFill>
                <a:latin typeface="Roboto"/>
              </a:rPr>
              <a:t>, S.A. Parks, K.C. </a:t>
            </a:r>
            <a:r>
              <a:rPr lang="en-GB" sz="1600" dirty="0" err="1">
                <a:solidFill>
                  <a:srgbClr val="202124"/>
                </a:solidFill>
                <a:latin typeface="Roboto"/>
              </a:rPr>
              <a:t>Hegewisch</a:t>
            </a:r>
            <a:r>
              <a:rPr lang="en-GB" sz="1600" dirty="0">
                <a:solidFill>
                  <a:srgbClr val="202124"/>
                </a:solidFill>
                <a:latin typeface="Roboto"/>
              </a:rPr>
              <a:t>, 2018, </a:t>
            </a:r>
            <a:r>
              <a:rPr lang="en-GB" sz="1600" dirty="0" err="1">
                <a:solidFill>
                  <a:srgbClr val="202124"/>
                </a:solidFill>
                <a:latin typeface="Roboto"/>
              </a:rPr>
              <a:t>Terraclimate</a:t>
            </a:r>
            <a:r>
              <a:rPr lang="en-GB" sz="1600" dirty="0">
                <a:solidFill>
                  <a:srgbClr val="202124"/>
                </a:solidFill>
                <a:latin typeface="Roboto"/>
              </a:rPr>
              <a:t>, a high-resolution global dataset of monthly climate and climatic water balance from 1958-2015, Scientific Data 5:170191, </a:t>
            </a:r>
            <a:r>
              <a:rPr lang="en-GB" sz="1600" dirty="0">
                <a:solidFill>
                  <a:srgbClr val="202124"/>
                </a:solidFill>
                <a:latin typeface="Roboto"/>
                <a:hlinkClick r:id="rId4"/>
              </a:rPr>
              <a:t>doi:10.1038/sdata.2017.191</a:t>
            </a:r>
            <a:endParaRPr lang="en-GB" sz="1600" b="0" i="0" dirty="0">
              <a:solidFill>
                <a:srgbClr val="202124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41899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precipitations time series (iii)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838200" y="1825625"/>
            <a:ext cx="10763250" cy="4351338"/>
          </a:xfrm>
        </p:spPr>
        <p:txBody>
          <a:bodyPr>
            <a:noAutofit/>
          </a:bodyPr>
          <a:lstStyle/>
          <a:p>
            <a:r>
              <a:rPr lang="en-GB" sz="3200" dirty="0"/>
              <a:t>Import </a:t>
            </a:r>
            <a:r>
              <a:rPr lang="en-GB" sz="3200" dirty="0" err="1"/>
              <a:t>terraclimate</a:t>
            </a:r>
            <a:r>
              <a:rPr lang="en-GB" sz="3200" dirty="0"/>
              <a:t> historical climate dataset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 b="1" dirty="0" err="1">
                <a:solidFill>
                  <a:srgbClr val="444444"/>
                </a:solidFill>
                <a:latin typeface="Courier New" panose="02070309020205020404" pitchFamily="49" charset="0"/>
              </a:rPr>
              <a:t>terraclimate</a:t>
            </a:r>
            <a:r>
              <a:rPr lang="en-GB" sz="2000" b="1" dirty="0">
                <a:solidFill>
                  <a:srgbClr val="444444"/>
                </a:solidFill>
                <a:latin typeface="Courier New" panose="02070309020205020404" pitchFamily="49" charset="0"/>
              </a:rPr>
              <a:t> &lt;- </a:t>
            </a:r>
            <a:r>
              <a:rPr lang="en-GB" sz="2000" b="1" dirty="0" err="1">
                <a:solidFill>
                  <a:srgbClr val="444444"/>
                </a:solidFill>
                <a:latin typeface="Courier New" panose="02070309020205020404" pitchFamily="49" charset="0"/>
              </a:rPr>
              <a:t>ee$ImageCollection</a:t>
            </a:r>
            <a:r>
              <a:rPr lang="en-GB" sz="2000" b="1" dirty="0">
                <a:solidFill>
                  <a:srgbClr val="444444"/>
                </a:solidFill>
                <a:latin typeface="Courier New" panose="02070309020205020404" pitchFamily="49" charset="0"/>
              </a:rPr>
              <a:t>(</a:t>
            </a:r>
            <a:r>
              <a:rPr lang="en-GB" sz="2000" b="1" dirty="0">
                <a:solidFill>
                  <a:srgbClr val="880000"/>
                </a:solidFill>
                <a:latin typeface="Courier New" panose="02070309020205020404" pitchFamily="49" charset="0"/>
              </a:rPr>
              <a:t>"IDAHO_EPSCOR/TERRACLIMATE"</a:t>
            </a:r>
            <a:r>
              <a:rPr lang="en-GB" sz="2000" b="1" dirty="0">
                <a:solidFill>
                  <a:srgbClr val="444444"/>
                </a:solidFill>
                <a:latin typeface="Courier New" panose="02070309020205020404" pitchFamily="49" charset="0"/>
              </a:rPr>
              <a:t>) %&gt;%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 b="1" dirty="0" err="1">
                <a:solidFill>
                  <a:srgbClr val="444444"/>
                </a:solidFill>
                <a:latin typeface="Courier New" panose="02070309020205020404" pitchFamily="49" charset="0"/>
              </a:rPr>
              <a:t>ee$ImageCollection$filterDate</a:t>
            </a:r>
            <a:r>
              <a:rPr lang="en-GB" sz="2000" b="1" dirty="0">
                <a:solidFill>
                  <a:srgbClr val="444444"/>
                </a:solidFill>
                <a:latin typeface="Courier New" panose="02070309020205020404" pitchFamily="49" charset="0"/>
              </a:rPr>
              <a:t>(</a:t>
            </a:r>
            <a:r>
              <a:rPr lang="en-GB" sz="2000" b="1" dirty="0">
                <a:solidFill>
                  <a:srgbClr val="880000"/>
                </a:solidFill>
                <a:latin typeface="Courier New" panose="02070309020205020404" pitchFamily="49" charset="0"/>
              </a:rPr>
              <a:t>"2020-01-01"</a:t>
            </a:r>
            <a:r>
              <a:rPr lang="en-GB" sz="2000" b="1" dirty="0">
                <a:solidFill>
                  <a:srgbClr val="444444"/>
                </a:solidFill>
                <a:latin typeface="Courier New" panose="02070309020205020404" pitchFamily="49" charset="0"/>
              </a:rPr>
              <a:t>, </a:t>
            </a:r>
            <a:r>
              <a:rPr lang="en-GB" sz="2000" b="1" dirty="0">
                <a:solidFill>
                  <a:srgbClr val="880000"/>
                </a:solidFill>
                <a:latin typeface="Courier New" panose="02070309020205020404" pitchFamily="49" charset="0"/>
              </a:rPr>
              <a:t>"2021-01-01"</a:t>
            </a:r>
            <a:r>
              <a:rPr lang="en-GB" sz="2000" b="1" dirty="0">
                <a:solidFill>
                  <a:srgbClr val="444444"/>
                </a:solidFill>
                <a:latin typeface="Courier New" panose="02070309020205020404" pitchFamily="49" charset="0"/>
              </a:rPr>
              <a:t>) %&gt;%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 b="1" dirty="0" err="1">
                <a:solidFill>
                  <a:srgbClr val="444444"/>
                </a:solidFill>
                <a:latin typeface="Courier New" panose="02070309020205020404" pitchFamily="49" charset="0"/>
              </a:rPr>
              <a:t>ee$ImageCollection$map</a:t>
            </a:r>
            <a:r>
              <a:rPr lang="en-GB" sz="2000" b="1" dirty="0">
                <a:solidFill>
                  <a:srgbClr val="444444"/>
                </a:solidFill>
                <a:latin typeface="Courier New" panose="02070309020205020404" pitchFamily="49" charset="0"/>
              </a:rPr>
              <a:t>(function(x) </a:t>
            </a:r>
            <a:r>
              <a:rPr lang="en-GB" sz="2000" b="1" dirty="0" err="1">
                <a:solidFill>
                  <a:srgbClr val="444444"/>
                </a:solidFill>
                <a:latin typeface="Courier New" panose="02070309020205020404" pitchFamily="49" charset="0"/>
              </a:rPr>
              <a:t>x$select</a:t>
            </a:r>
            <a:r>
              <a:rPr lang="en-GB" sz="2000" b="1" dirty="0">
                <a:solidFill>
                  <a:srgbClr val="444444"/>
                </a:solidFill>
                <a:latin typeface="Courier New" panose="02070309020205020404" pitchFamily="49" charset="0"/>
              </a:rPr>
              <a:t>(</a:t>
            </a:r>
            <a:r>
              <a:rPr lang="en-GB" sz="2000" b="1" dirty="0">
                <a:solidFill>
                  <a:srgbClr val="880000"/>
                </a:solidFill>
                <a:latin typeface="Courier New" panose="02070309020205020404" pitchFamily="49" charset="0"/>
              </a:rPr>
              <a:t>"</a:t>
            </a:r>
            <a:r>
              <a:rPr lang="en-GB" sz="2000" b="1" dirty="0" err="1">
                <a:solidFill>
                  <a:srgbClr val="880000"/>
                </a:solidFill>
                <a:latin typeface="Courier New" panose="02070309020205020404" pitchFamily="49" charset="0"/>
              </a:rPr>
              <a:t>pr</a:t>
            </a:r>
            <a:r>
              <a:rPr lang="en-GB" sz="2000" b="1" dirty="0">
                <a:solidFill>
                  <a:srgbClr val="880000"/>
                </a:solidFill>
                <a:latin typeface="Courier New" panose="02070309020205020404" pitchFamily="49" charset="0"/>
              </a:rPr>
              <a:t>"</a:t>
            </a:r>
            <a:r>
              <a:rPr lang="en-GB" sz="2000" b="1" dirty="0">
                <a:solidFill>
                  <a:srgbClr val="444444"/>
                </a:solidFill>
                <a:latin typeface="Courier New" panose="02070309020205020404" pitchFamily="49" charset="0"/>
              </a:rPr>
              <a:t>)) %&gt;%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 b="1" dirty="0" err="1">
                <a:solidFill>
                  <a:srgbClr val="444444"/>
                </a:solidFill>
                <a:latin typeface="Courier New" panose="02070309020205020404" pitchFamily="49" charset="0"/>
              </a:rPr>
              <a:t>ee$ImageCollection$toBands</a:t>
            </a:r>
            <a:r>
              <a:rPr lang="en-GB" sz="2000" b="1" dirty="0">
                <a:solidFill>
                  <a:srgbClr val="444444"/>
                </a:solidFill>
                <a:latin typeface="Courier New" panose="02070309020205020404" pitchFamily="49" charset="0"/>
              </a:rPr>
              <a:t>() %&gt;%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 b="1" dirty="0" err="1">
                <a:solidFill>
                  <a:srgbClr val="444444"/>
                </a:solidFill>
                <a:latin typeface="Courier New" panose="02070309020205020404" pitchFamily="49" charset="0"/>
              </a:rPr>
              <a:t>ee$Image$rename</a:t>
            </a:r>
            <a:r>
              <a:rPr lang="en-GB" sz="2000" b="1" dirty="0">
                <a:solidFill>
                  <a:srgbClr val="444444"/>
                </a:solidFill>
                <a:latin typeface="Courier New" panose="02070309020205020404" pitchFamily="49" charset="0"/>
              </a:rPr>
              <a:t>(</a:t>
            </a:r>
            <a:r>
              <a:rPr lang="en-GB" sz="2000" b="1" dirty="0" err="1">
                <a:solidFill>
                  <a:srgbClr val="444444"/>
                </a:solidFill>
                <a:latin typeface="Courier New" panose="02070309020205020404" pitchFamily="49" charset="0"/>
              </a:rPr>
              <a:t>sprintf</a:t>
            </a:r>
            <a:r>
              <a:rPr lang="en-GB" sz="2000" b="1" dirty="0">
                <a:solidFill>
                  <a:srgbClr val="444444"/>
                </a:solidFill>
                <a:latin typeface="Courier New" panose="02070309020205020404" pitchFamily="49" charset="0"/>
              </a:rPr>
              <a:t>(</a:t>
            </a:r>
            <a:r>
              <a:rPr lang="en-GB" sz="2000" b="1" dirty="0">
                <a:solidFill>
                  <a:srgbClr val="880000"/>
                </a:solidFill>
                <a:latin typeface="Courier New" panose="02070309020205020404" pitchFamily="49" charset="0"/>
              </a:rPr>
              <a:t>"PP_%02d"</a:t>
            </a:r>
            <a:r>
              <a:rPr lang="en-GB" sz="2000" b="1" dirty="0">
                <a:solidFill>
                  <a:srgbClr val="444444"/>
                </a:solidFill>
                <a:latin typeface="Courier New" panose="02070309020205020404" pitchFamily="49" charset="0"/>
              </a:rPr>
              <a:t>,</a:t>
            </a:r>
            <a:r>
              <a:rPr lang="en-GB" sz="2000" b="1" dirty="0">
                <a:solidFill>
                  <a:srgbClr val="880000"/>
                </a:solidFill>
                <a:latin typeface="Courier New" panose="02070309020205020404" pitchFamily="49" charset="0"/>
              </a:rPr>
              <a:t>1</a:t>
            </a:r>
            <a:r>
              <a:rPr lang="en-GB" sz="2000" b="1" dirty="0">
                <a:solidFill>
                  <a:srgbClr val="444444"/>
                </a:solidFill>
                <a:latin typeface="Courier New" panose="02070309020205020404" pitchFamily="49" charset="0"/>
              </a:rPr>
              <a:t>:</a:t>
            </a:r>
            <a:r>
              <a:rPr lang="en-GB" sz="2000" b="1" dirty="0">
                <a:solidFill>
                  <a:srgbClr val="880000"/>
                </a:solidFill>
                <a:latin typeface="Courier New" panose="02070309020205020404" pitchFamily="49" charset="0"/>
              </a:rPr>
              <a:t>12</a:t>
            </a:r>
            <a:r>
              <a:rPr lang="en-GB" sz="2000" b="1" dirty="0">
                <a:solidFill>
                  <a:srgbClr val="444444"/>
                </a:solidFill>
                <a:latin typeface="Courier New" panose="02070309020205020404" pitchFamily="49" charset="0"/>
              </a:rPr>
              <a:t>))</a:t>
            </a:r>
            <a:endParaRPr lang="es-ES" sz="2000" dirty="0">
              <a:solidFill>
                <a:srgbClr val="880000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17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precipitations time series (iv)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extract mean precipitations over Venice in 2020</a:t>
            </a:r>
          </a:p>
          <a:p>
            <a:pPr marL="0" indent="0" algn="just">
              <a:buNone/>
            </a:pPr>
            <a:r>
              <a:rPr lang="es-ES" b="1" dirty="0">
                <a:solidFill>
                  <a:srgbClr val="444444"/>
                </a:solidFill>
                <a:latin typeface="Courier New" panose="02070309020205020404" pitchFamily="49" charset="0"/>
              </a:rPr>
              <a:t>ee_nc_rain &lt;- ee_extract(x = </a:t>
            </a:r>
            <a:r>
              <a:rPr lang="es-ES" b="1" dirty="0">
                <a:solidFill>
                  <a:srgbClr val="880000"/>
                </a:solidFill>
                <a:latin typeface="Courier New" panose="02070309020205020404" pitchFamily="49" charset="0"/>
              </a:rPr>
              <a:t>terraclimate,</a:t>
            </a:r>
            <a:r>
              <a:rPr lang="es-ES" b="1" dirty="0">
                <a:solidFill>
                  <a:srgbClr val="444444"/>
                </a:solidFill>
                <a:latin typeface="Courier New" panose="02070309020205020404" pitchFamily="49" charset="0"/>
              </a:rPr>
              <a:t> y = </a:t>
            </a:r>
            <a:r>
              <a:rPr lang="es-ES" b="1" dirty="0">
                <a:solidFill>
                  <a:srgbClr val="880000"/>
                </a:solidFill>
                <a:latin typeface="Courier New" panose="02070309020205020404" pitchFamily="49" charset="0"/>
              </a:rPr>
              <a:t>geometry,</a:t>
            </a:r>
            <a:r>
              <a:rPr lang="es-ES" b="1" dirty="0">
                <a:solidFill>
                  <a:srgbClr val="444444"/>
                </a:solidFill>
                <a:latin typeface="Courier New" panose="02070309020205020404" pitchFamily="49" charset="0"/>
              </a:rPr>
              <a:t> fun=</a:t>
            </a:r>
            <a:r>
              <a:rPr lang="es-ES" b="1" dirty="0">
                <a:solidFill>
                  <a:srgbClr val="880000"/>
                </a:solidFill>
                <a:latin typeface="Courier New" panose="02070309020205020404" pitchFamily="49" charset="0"/>
              </a:rPr>
              <a:t>ee$Reducer$mean(),</a:t>
            </a:r>
            <a:r>
              <a:rPr lang="es-ES" b="1" dirty="0">
                <a:solidFill>
                  <a:srgbClr val="444444"/>
                </a:solidFill>
                <a:latin typeface="Courier New" panose="02070309020205020404" pitchFamily="49" charset="0"/>
              </a:rPr>
              <a:t> sf = </a:t>
            </a:r>
            <a:r>
              <a:rPr lang="es-ES" b="1" dirty="0">
                <a:solidFill>
                  <a:srgbClr val="880000"/>
                </a:solidFill>
                <a:latin typeface="Courier New" panose="02070309020205020404" pitchFamily="49" charset="0"/>
              </a:rPr>
              <a:t>FALSE)</a:t>
            </a:r>
          </a:p>
          <a:p>
            <a:r>
              <a:rPr lang="en-GB" sz="3200" dirty="0"/>
              <a:t>Reshape the data</a:t>
            </a:r>
          </a:p>
          <a:p>
            <a:pPr marL="0" indent="0">
              <a:buNone/>
            </a:pPr>
            <a:r>
              <a:rPr lang="en-GB" b="1" dirty="0" err="1">
                <a:solidFill>
                  <a:srgbClr val="444444"/>
                </a:solidFill>
                <a:latin typeface="Courier New" panose="02070309020205020404" pitchFamily="49" charset="0"/>
              </a:rPr>
              <a:t>ee_nc_rain_long</a:t>
            </a:r>
            <a:r>
              <a:rPr lang="en-GB" b="1" dirty="0">
                <a:solidFill>
                  <a:srgbClr val="444444"/>
                </a:solidFill>
                <a:latin typeface="Courier New" panose="02070309020205020404" pitchFamily="49" charset="0"/>
              </a:rPr>
              <a:t> &lt;- </a:t>
            </a:r>
            <a:r>
              <a:rPr lang="en-GB" b="1" dirty="0" err="1">
                <a:solidFill>
                  <a:srgbClr val="444444"/>
                </a:solidFill>
                <a:latin typeface="Courier New" panose="02070309020205020404" pitchFamily="49" charset="0"/>
              </a:rPr>
              <a:t>ee_nc_rain</a:t>
            </a:r>
            <a:r>
              <a:rPr lang="en-GB" b="1" dirty="0">
                <a:solidFill>
                  <a:srgbClr val="444444"/>
                </a:solidFill>
                <a:latin typeface="Courier New" panose="02070309020205020404" pitchFamily="49" charset="0"/>
              </a:rPr>
              <a:t> %&gt;% </a:t>
            </a:r>
          </a:p>
          <a:p>
            <a:pPr marL="0" indent="0">
              <a:buNone/>
            </a:pPr>
            <a:r>
              <a:rPr lang="en-GB" b="1" dirty="0" err="1">
                <a:solidFill>
                  <a:srgbClr val="444444"/>
                </a:solidFill>
                <a:latin typeface="Courier New" panose="02070309020205020404" pitchFamily="49" charset="0"/>
              </a:rPr>
              <a:t>pivot_longer</a:t>
            </a:r>
            <a:r>
              <a:rPr lang="en-GB" b="1" dirty="0">
                <a:solidFill>
                  <a:srgbClr val="444444"/>
                </a:solidFill>
                <a:latin typeface="Courier New" panose="02070309020205020404" pitchFamily="49" charset="0"/>
              </a:rPr>
              <a:t>(</a:t>
            </a:r>
            <a:r>
              <a:rPr lang="en-GB" b="1" dirty="0">
                <a:solidFill>
                  <a:srgbClr val="880000"/>
                </a:solidFill>
                <a:latin typeface="Courier New" panose="02070309020205020404" pitchFamily="49" charset="0"/>
              </a:rPr>
              <a:t>1</a:t>
            </a:r>
            <a:r>
              <a:rPr lang="en-GB" b="1" dirty="0">
                <a:solidFill>
                  <a:srgbClr val="444444"/>
                </a:solidFill>
                <a:latin typeface="Courier New" panose="02070309020205020404" pitchFamily="49" charset="0"/>
              </a:rPr>
              <a:t>:</a:t>
            </a:r>
            <a:r>
              <a:rPr lang="en-GB" b="1" dirty="0">
                <a:solidFill>
                  <a:srgbClr val="880000"/>
                </a:solidFill>
                <a:latin typeface="Courier New" panose="02070309020205020404" pitchFamily="49" charset="0"/>
              </a:rPr>
              <a:t>12</a:t>
            </a:r>
            <a:r>
              <a:rPr lang="en-GB" b="1" dirty="0">
                <a:solidFill>
                  <a:srgbClr val="444444"/>
                </a:solidFill>
                <a:latin typeface="Courier New" panose="02070309020205020404" pitchFamily="49" charset="0"/>
              </a:rPr>
              <a:t>, </a:t>
            </a:r>
            <a:r>
              <a:rPr lang="en-GB" b="1" dirty="0" err="1">
                <a:solidFill>
                  <a:srgbClr val="444444"/>
                </a:solidFill>
                <a:latin typeface="Courier New" panose="02070309020205020404" pitchFamily="49" charset="0"/>
              </a:rPr>
              <a:t>names_to</a:t>
            </a:r>
            <a:r>
              <a:rPr lang="en-GB" b="1" dirty="0">
                <a:solidFill>
                  <a:srgbClr val="444444"/>
                </a:solidFill>
                <a:latin typeface="Courier New" panose="02070309020205020404" pitchFamily="49" charset="0"/>
              </a:rPr>
              <a:t> = </a:t>
            </a:r>
            <a:r>
              <a:rPr lang="en-GB" b="1" dirty="0">
                <a:solidFill>
                  <a:srgbClr val="880000"/>
                </a:solidFill>
                <a:latin typeface="Courier New" panose="02070309020205020404" pitchFamily="49" charset="0"/>
              </a:rPr>
              <a:t>"month"</a:t>
            </a:r>
            <a:r>
              <a:rPr lang="en-GB" b="1" dirty="0">
                <a:solidFill>
                  <a:srgbClr val="444444"/>
                </a:solidFill>
                <a:latin typeface="Courier New" panose="02070309020205020404" pitchFamily="49" charset="0"/>
              </a:rPr>
              <a:t>, </a:t>
            </a:r>
            <a:r>
              <a:rPr lang="en-GB" b="1" dirty="0" err="1">
                <a:solidFill>
                  <a:srgbClr val="444444"/>
                </a:solidFill>
                <a:latin typeface="Courier New" panose="02070309020205020404" pitchFamily="49" charset="0"/>
              </a:rPr>
              <a:t>values_to</a:t>
            </a:r>
            <a:r>
              <a:rPr lang="en-GB" b="1" dirty="0">
                <a:solidFill>
                  <a:srgbClr val="444444"/>
                </a:solidFill>
                <a:latin typeface="Courier New" panose="02070309020205020404" pitchFamily="49" charset="0"/>
              </a:rPr>
              <a:t> = </a:t>
            </a:r>
            <a:r>
              <a:rPr lang="en-GB" b="1" dirty="0">
                <a:solidFill>
                  <a:srgbClr val="880000"/>
                </a:solidFill>
                <a:latin typeface="Courier New" panose="02070309020205020404" pitchFamily="49" charset="0"/>
              </a:rPr>
              <a:t>"</a:t>
            </a:r>
            <a:r>
              <a:rPr lang="en-GB" b="1" dirty="0" err="1">
                <a:solidFill>
                  <a:srgbClr val="880000"/>
                </a:solidFill>
                <a:latin typeface="Courier New" panose="02070309020205020404" pitchFamily="49" charset="0"/>
              </a:rPr>
              <a:t>pr</a:t>
            </a:r>
            <a:r>
              <a:rPr lang="en-GB" b="1" dirty="0">
                <a:solidFill>
                  <a:srgbClr val="880000"/>
                </a:solidFill>
                <a:latin typeface="Courier New" panose="02070309020205020404" pitchFamily="49" charset="0"/>
              </a:rPr>
              <a:t>"</a:t>
            </a:r>
            <a:r>
              <a:rPr lang="en-GB" b="1" dirty="0">
                <a:solidFill>
                  <a:srgbClr val="444444"/>
                </a:solidFill>
                <a:latin typeface="Courier New" panose="02070309020205020404" pitchFamily="49" charset="0"/>
              </a:rPr>
              <a:t>) %&gt;%</a:t>
            </a:r>
          </a:p>
          <a:p>
            <a:pPr marL="0" indent="0">
              <a:buNone/>
            </a:pPr>
            <a:r>
              <a:rPr lang="en-GB" b="1" dirty="0">
                <a:solidFill>
                  <a:srgbClr val="444444"/>
                </a:solidFill>
                <a:latin typeface="Courier New" panose="02070309020205020404" pitchFamily="49" charset="0"/>
              </a:rPr>
              <a:t>mutate(month, month=</a:t>
            </a:r>
            <a:r>
              <a:rPr lang="en-GB" b="1" dirty="0" err="1">
                <a:solidFill>
                  <a:srgbClr val="444444"/>
                </a:solidFill>
                <a:latin typeface="Courier New" panose="02070309020205020404" pitchFamily="49" charset="0"/>
              </a:rPr>
              <a:t>gsub</a:t>
            </a:r>
            <a:r>
              <a:rPr lang="en-GB" b="1" dirty="0">
                <a:solidFill>
                  <a:srgbClr val="444444"/>
                </a:solidFill>
                <a:latin typeface="Courier New" panose="02070309020205020404" pitchFamily="49" charset="0"/>
              </a:rPr>
              <a:t>(</a:t>
            </a:r>
            <a:r>
              <a:rPr lang="en-GB" b="1" dirty="0">
                <a:solidFill>
                  <a:srgbClr val="880000"/>
                </a:solidFill>
                <a:latin typeface="Courier New" panose="02070309020205020404" pitchFamily="49" charset="0"/>
              </a:rPr>
              <a:t>"PP_"</a:t>
            </a:r>
            <a:r>
              <a:rPr lang="en-GB" b="1" dirty="0">
                <a:solidFill>
                  <a:srgbClr val="444444"/>
                </a:solidFill>
                <a:latin typeface="Courier New" panose="02070309020205020404" pitchFamily="49" charset="0"/>
              </a:rPr>
              <a:t>, </a:t>
            </a:r>
            <a:r>
              <a:rPr lang="en-GB" b="1" dirty="0">
                <a:solidFill>
                  <a:srgbClr val="880000"/>
                </a:solidFill>
                <a:latin typeface="Courier New" panose="02070309020205020404" pitchFamily="49" charset="0"/>
              </a:rPr>
              <a:t>""</a:t>
            </a:r>
            <a:r>
              <a:rPr lang="en-GB" b="1" dirty="0">
                <a:solidFill>
                  <a:srgbClr val="444444"/>
                </a:solidFill>
                <a:latin typeface="Courier New" panose="02070309020205020404" pitchFamily="49" charset="0"/>
              </a:rPr>
              <a:t>, month))</a:t>
            </a:r>
            <a:endParaRPr lang="es-ES" b="1" dirty="0">
              <a:solidFill>
                <a:srgbClr val="880000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13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precipitations time series (v)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838199" y="13303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/>
              <a:t># plot the data</a:t>
            </a:r>
          </a:p>
          <a:p>
            <a:pPr marL="0" indent="0">
              <a:buNone/>
            </a:pPr>
            <a:r>
              <a:rPr lang="en-GB" sz="2000" b="1" dirty="0" err="1">
                <a:solidFill>
                  <a:srgbClr val="444444"/>
                </a:solidFill>
                <a:latin typeface="Courier New" panose="02070309020205020404" pitchFamily="49" charset="0"/>
              </a:rPr>
              <a:t>ggplot</a:t>
            </a:r>
            <a:r>
              <a:rPr lang="en-GB" sz="2000" b="1" dirty="0">
                <a:solidFill>
                  <a:srgbClr val="444444"/>
                </a:solidFill>
                <a:latin typeface="Courier New" panose="02070309020205020404" pitchFamily="49" charset="0"/>
              </a:rPr>
              <a:t>(</a:t>
            </a:r>
            <a:r>
              <a:rPr lang="en-GB" sz="2000" b="1" dirty="0" err="1">
                <a:solidFill>
                  <a:srgbClr val="444444"/>
                </a:solidFill>
                <a:latin typeface="Courier New" panose="02070309020205020404" pitchFamily="49" charset="0"/>
              </a:rPr>
              <a:t>ee_nc_rain_long</a:t>
            </a:r>
            <a:r>
              <a:rPr lang="en-GB" sz="2000" b="1" dirty="0">
                <a:solidFill>
                  <a:srgbClr val="444444"/>
                </a:solidFill>
                <a:latin typeface="Courier New" panose="02070309020205020404" pitchFamily="49" charset="0"/>
              </a:rPr>
              <a:t>, </a:t>
            </a:r>
            <a:r>
              <a:rPr lang="en-GB" sz="2000" b="1" dirty="0" err="1">
                <a:solidFill>
                  <a:srgbClr val="444444"/>
                </a:solidFill>
                <a:latin typeface="Courier New" panose="02070309020205020404" pitchFamily="49" charset="0"/>
              </a:rPr>
              <a:t>aes</a:t>
            </a:r>
            <a:r>
              <a:rPr lang="en-GB" sz="2000" b="1" dirty="0">
                <a:solidFill>
                  <a:srgbClr val="444444"/>
                </a:solidFill>
                <a:latin typeface="Courier New" panose="02070309020205020404" pitchFamily="49" charset="0"/>
              </a:rPr>
              <a:t>(x = month, y = </a:t>
            </a:r>
            <a:r>
              <a:rPr lang="en-GB" sz="2000" b="1" dirty="0" err="1">
                <a:solidFill>
                  <a:srgbClr val="444444"/>
                </a:solidFill>
                <a:latin typeface="Courier New" panose="02070309020205020404" pitchFamily="49" charset="0"/>
              </a:rPr>
              <a:t>pr</a:t>
            </a:r>
            <a:r>
              <a:rPr lang="en-GB" sz="2000" b="1" dirty="0">
                <a:solidFill>
                  <a:srgbClr val="444444"/>
                </a:solidFill>
                <a:latin typeface="Courier New" panose="02070309020205020404" pitchFamily="49" charset="0"/>
              </a:rPr>
              <a:t>, group=1)) + </a:t>
            </a:r>
            <a:r>
              <a:rPr lang="en-GB" sz="2000" b="1" dirty="0" err="1">
                <a:solidFill>
                  <a:srgbClr val="444444"/>
                </a:solidFill>
                <a:latin typeface="Courier New" panose="02070309020205020404" pitchFamily="49" charset="0"/>
              </a:rPr>
              <a:t>geom_line</a:t>
            </a:r>
            <a:r>
              <a:rPr lang="en-GB" sz="2000" b="1" dirty="0">
                <a:solidFill>
                  <a:srgbClr val="444444"/>
                </a:solidFill>
                <a:latin typeface="Courier New" panose="02070309020205020404" pitchFamily="49" charset="0"/>
              </a:rPr>
              <a:t>(alpha = 0.4) + </a:t>
            </a:r>
            <a:r>
              <a:rPr lang="en-GB" sz="2000" b="1" dirty="0" err="1">
                <a:solidFill>
                  <a:srgbClr val="444444"/>
                </a:solidFill>
                <a:latin typeface="Courier New" panose="02070309020205020404" pitchFamily="49" charset="0"/>
              </a:rPr>
              <a:t>xlab</a:t>
            </a:r>
            <a:r>
              <a:rPr lang="en-GB" sz="2000" b="1" dirty="0">
                <a:solidFill>
                  <a:srgbClr val="444444"/>
                </a:solidFill>
                <a:latin typeface="Courier New" panose="02070309020205020404" pitchFamily="49" charset="0"/>
              </a:rPr>
              <a:t>(</a:t>
            </a:r>
            <a:r>
              <a:rPr lang="en-GB" sz="2000" b="1" dirty="0">
                <a:solidFill>
                  <a:srgbClr val="880000"/>
                </a:solidFill>
                <a:latin typeface="Courier New" panose="02070309020205020404" pitchFamily="49" charset="0"/>
              </a:rPr>
              <a:t>"Month"</a:t>
            </a:r>
            <a:r>
              <a:rPr lang="en-GB" sz="2000" b="1" dirty="0">
                <a:solidFill>
                  <a:srgbClr val="444444"/>
                </a:solidFill>
                <a:latin typeface="Courier New" panose="02070309020205020404" pitchFamily="49" charset="0"/>
              </a:rPr>
              <a:t>) + </a:t>
            </a:r>
            <a:r>
              <a:rPr lang="en-GB" sz="2000" b="1" dirty="0" err="1">
                <a:solidFill>
                  <a:srgbClr val="444444"/>
                </a:solidFill>
                <a:latin typeface="Courier New" panose="02070309020205020404" pitchFamily="49" charset="0"/>
              </a:rPr>
              <a:t>ylab</a:t>
            </a:r>
            <a:r>
              <a:rPr lang="en-GB" sz="2000" b="1" dirty="0">
                <a:solidFill>
                  <a:srgbClr val="444444"/>
                </a:solidFill>
                <a:latin typeface="Courier New" panose="02070309020205020404" pitchFamily="49" charset="0"/>
              </a:rPr>
              <a:t>(</a:t>
            </a:r>
            <a:r>
              <a:rPr lang="en-GB" sz="2000" b="1" dirty="0">
                <a:solidFill>
                  <a:srgbClr val="880000"/>
                </a:solidFill>
                <a:latin typeface="Courier New" panose="02070309020205020404" pitchFamily="49" charset="0"/>
              </a:rPr>
              <a:t>"Precipitation (mm)"</a:t>
            </a:r>
            <a:r>
              <a:rPr lang="en-GB" sz="2000" b="1" dirty="0">
                <a:solidFill>
                  <a:srgbClr val="444444"/>
                </a:solidFill>
                <a:latin typeface="Courier New" panose="02070309020205020404" pitchFamily="49" charset="0"/>
              </a:rPr>
              <a:t>) + </a:t>
            </a:r>
            <a:r>
              <a:rPr lang="en-GB" sz="2000" b="1" dirty="0" err="1">
                <a:solidFill>
                  <a:srgbClr val="444444"/>
                </a:solidFill>
                <a:latin typeface="Courier New" panose="02070309020205020404" pitchFamily="49" charset="0"/>
              </a:rPr>
              <a:t>theme_minimal</a:t>
            </a:r>
            <a:r>
              <a:rPr lang="en-GB" sz="2000" b="1" dirty="0">
                <a:solidFill>
                  <a:srgbClr val="444444"/>
                </a:solidFill>
                <a:latin typeface="Courier New" panose="02070309020205020404" pitchFamily="49" charset="0"/>
              </a:rPr>
              <a:t>()</a:t>
            </a:r>
            <a:endParaRPr lang="en-GB" sz="2000" b="1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035" y="2767511"/>
            <a:ext cx="5697665" cy="387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6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precipitations time series (vi)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493486" y="1463675"/>
            <a:ext cx="11298464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# long run mean precipitations, by month </a:t>
            </a:r>
          </a:p>
          <a:p>
            <a:pPr marL="0" indent="0">
              <a:buNone/>
            </a:pPr>
            <a:r>
              <a:rPr lang="en-GB" sz="2000" b="1" dirty="0">
                <a:solidFill>
                  <a:srgbClr val="444444"/>
                </a:solidFill>
                <a:latin typeface="Courier New" panose="02070309020205020404" pitchFamily="49" charset="0"/>
              </a:rPr>
              <a:t>terraclimate_10yr &lt;- </a:t>
            </a:r>
            <a:r>
              <a:rPr lang="en-GB" sz="2000" b="1" dirty="0" err="1">
                <a:solidFill>
                  <a:srgbClr val="444444"/>
                </a:solidFill>
                <a:latin typeface="Courier New" panose="02070309020205020404" pitchFamily="49" charset="0"/>
              </a:rPr>
              <a:t>ee$ImageCollection</a:t>
            </a:r>
            <a:r>
              <a:rPr lang="en-GB" sz="2000" b="1" dirty="0">
                <a:solidFill>
                  <a:srgbClr val="444444"/>
                </a:solidFill>
                <a:latin typeface="Courier New" panose="02070309020205020404" pitchFamily="49" charset="0"/>
              </a:rPr>
              <a:t>(</a:t>
            </a:r>
            <a:r>
              <a:rPr lang="en-GB" sz="2000" b="1" dirty="0">
                <a:solidFill>
                  <a:srgbClr val="880000"/>
                </a:solidFill>
                <a:latin typeface="Courier New" panose="02070309020205020404" pitchFamily="49" charset="0"/>
              </a:rPr>
              <a:t>"IDAHO_EPSCOR/TERRACLIMATE"</a:t>
            </a:r>
            <a:r>
              <a:rPr lang="en-GB" sz="2000" b="1" dirty="0">
                <a:solidFill>
                  <a:srgbClr val="444444"/>
                </a:solidFill>
                <a:latin typeface="Courier New" panose="02070309020205020404" pitchFamily="49" charset="0"/>
              </a:rPr>
              <a:t>) %&gt;% </a:t>
            </a:r>
          </a:p>
          <a:p>
            <a:pPr marL="0" indent="0">
              <a:buNone/>
            </a:pPr>
            <a:r>
              <a:rPr lang="en-GB" sz="2000" b="1" dirty="0" err="1">
                <a:solidFill>
                  <a:srgbClr val="444444"/>
                </a:solidFill>
                <a:latin typeface="Courier New" panose="02070309020205020404" pitchFamily="49" charset="0"/>
              </a:rPr>
              <a:t>ee$ImageCollection$filterDate</a:t>
            </a:r>
            <a:r>
              <a:rPr lang="en-GB" sz="2000" b="1" dirty="0">
                <a:solidFill>
                  <a:srgbClr val="444444"/>
                </a:solidFill>
                <a:latin typeface="Courier New" panose="02070309020205020404" pitchFamily="49" charset="0"/>
              </a:rPr>
              <a:t>(</a:t>
            </a:r>
            <a:r>
              <a:rPr lang="en-GB" sz="2000" b="1" dirty="0">
                <a:solidFill>
                  <a:srgbClr val="880000"/>
                </a:solidFill>
                <a:latin typeface="Courier New" panose="02070309020205020404" pitchFamily="49" charset="0"/>
              </a:rPr>
              <a:t>"2010-01-01"</a:t>
            </a:r>
            <a:r>
              <a:rPr lang="en-GB" sz="2000" b="1" dirty="0">
                <a:solidFill>
                  <a:srgbClr val="444444"/>
                </a:solidFill>
                <a:latin typeface="Courier New" panose="02070309020205020404" pitchFamily="49" charset="0"/>
              </a:rPr>
              <a:t>, </a:t>
            </a:r>
            <a:r>
              <a:rPr lang="en-GB" sz="2000" b="1" dirty="0">
                <a:solidFill>
                  <a:srgbClr val="880000"/>
                </a:solidFill>
                <a:latin typeface="Courier New" panose="02070309020205020404" pitchFamily="49" charset="0"/>
              </a:rPr>
              <a:t>"2021-01-01"</a:t>
            </a:r>
            <a:r>
              <a:rPr lang="en-GB" sz="2000" b="1" dirty="0">
                <a:solidFill>
                  <a:srgbClr val="444444"/>
                </a:solidFill>
                <a:latin typeface="Courier New" panose="02070309020205020404" pitchFamily="49" charset="0"/>
              </a:rPr>
              <a:t>) %&gt;% </a:t>
            </a:r>
          </a:p>
          <a:p>
            <a:pPr marL="0" indent="0">
              <a:buNone/>
            </a:pPr>
            <a:r>
              <a:rPr lang="en-GB" sz="2000" b="1" dirty="0" err="1">
                <a:solidFill>
                  <a:srgbClr val="444444"/>
                </a:solidFill>
                <a:latin typeface="Courier New" panose="02070309020205020404" pitchFamily="49" charset="0"/>
              </a:rPr>
              <a:t>ee$ImageCollection$map</a:t>
            </a:r>
            <a:r>
              <a:rPr lang="en-GB" sz="2000" b="1" dirty="0">
                <a:solidFill>
                  <a:srgbClr val="444444"/>
                </a:solidFill>
                <a:latin typeface="Courier New" panose="02070309020205020404" pitchFamily="49" charset="0"/>
              </a:rPr>
              <a:t>(function(x) </a:t>
            </a:r>
            <a:r>
              <a:rPr lang="en-GB" sz="2000" b="1" dirty="0" err="1">
                <a:solidFill>
                  <a:srgbClr val="444444"/>
                </a:solidFill>
                <a:latin typeface="Courier New" panose="02070309020205020404" pitchFamily="49" charset="0"/>
              </a:rPr>
              <a:t>x$select</a:t>
            </a:r>
            <a:r>
              <a:rPr lang="en-GB" sz="2000" b="1" dirty="0">
                <a:solidFill>
                  <a:srgbClr val="444444"/>
                </a:solidFill>
                <a:latin typeface="Courier New" panose="02070309020205020404" pitchFamily="49" charset="0"/>
              </a:rPr>
              <a:t>(</a:t>
            </a:r>
            <a:r>
              <a:rPr lang="en-GB" sz="2000" b="1" dirty="0">
                <a:solidFill>
                  <a:srgbClr val="880000"/>
                </a:solidFill>
                <a:latin typeface="Courier New" panose="02070309020205020404" pitchFamily="49" charset="0"/>
              </a:rPr>
              <a:t>"</a:t>
            </a:r>
            <a:r>
              <a:rPr lang="en-GB" sz="2000" b="1" dirty="0" err="1">
                <a:solidFill>
                  <a:srgbClr val="880000"/>
                </a:solidFill>
                <a:latin typeface="Courier New" panose="02070309020205020404" pitchFamily="49" charset="0"/>
              </a:rPr>
              <a:t>pr</a:t>
            </a:r>
            <a:r>
              <a:rPr lang="en-GB" sz="2000" b="1" dirty="0">
                <a:solidFill>
                  <a:srgbClr val="880000"/>
                </a:solidFill>
                <a:latin typeface="Courier New" panose="02070309020205020404" pitchFamily="49" charset="0"/>
              </a:rPr>
              <a:t>"</a:t>
            </a:r>
            <a:r>
              <a:rPr lang="en-GB" sz="2000" b="1" dirty="0">
                <a:solidFill>
                  <a:srgbClr val="444444"/>
                </a:solidFill>
                <a:latin typeface="Courier New" panose="02070309020205020404" pitchFamily="49" charset="0"/>
              </a:rPr>
              <a:t>)) %&gt;% </a:t>
            </a:r>
          </a:p>
          <a:p>
            <a:pPr marL="0" indent="0">
              <a:buNone/>
            </a:pPr>
            <a:r>
              <a:rPr lang="en-GB" sz="2000" b="1" dirty="0" err="1">
                <a:solidFill>
                  <a:srgbClr val="444444"/>
                </a:solidFill>
                <a:latin typeface="Courier New" panose="02070309020205020404" pitchFamily="49" charset="0"/>
              </a:rPr>
              <a:t>ee$ImageCollection$toBands</a:t>
            </a:r>
            <a:r>
              <a:rPr lang="en-GB" sz="2000" b="1" dirty="0">
                <a:solidFill>
                  <a:srgbClr val="444444"/>
                </a:solidFill>
                <a:latin typeface="Courier New" panose="02070309020205020404" pitchFamily="49" charset="0"/>
              </a:rPr>
              <a:t>() </a:t>
            </a:r>
          </a:p>
          <a:p>
            <a:pPr marL="0" indent="0">
              <a:buNone/>
            </a:pPr>
            <a:endParaRPr lang="en-GB" sz="2000" b="1" dirty="0">
              <a:solidFill>
                <a:srgbClr val="444444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b="1" dirty="0" err="1">
                <a:solidFill>
                  <a:srgbClr val="444444"/>
                </a:solidFill>
                <a:latin typeface="Courier New" panose="02070309020205020404" pitchFamily="49" charset="0"/>
              </a:rPr>
              <a:t>ee_nc_rain</a:t>
            </a:r>
            <a:r>
              <a:rPr lang="en-GB" sz="2000" b="1" dirty="0">
                <a:solidFill>
                  <a:srgbClr val="444444"/>
                </a:solidFill>
                <a:latin typeface="Courier New" panose="02070309020205020404" pitchFamily="49" charset="0"/>
              </a:rPr>
              <a:t> &lt;- </a:t>
            </a:r>
            <a:r>
              <a:rPr lang="en-GB" sz="2000" b="1" dirty="0" err="1">
                <a:solidFill>
                  <a:srgbClr val="444444"/>
                </a:solidFill>
                <a:latin typeface="Courier New" panose="02070309020205020404" pitchFamily="49" charset="0"/>
              </a:rPr>
              <a:t>ee_extract</a:t>
            </a:r>
            <a:r>
              <a:rPr lang="en-GB" sz="2000" b="1" dirty="0">
                <a:solidFill>
                  <a:srgbClr val="444444"/>
                </a:solidFill>
                <a:latin typeface="Courier New" panose="02070309020205020404" pitchFamily="49" charset="0"/>
              </a:rPr>
              <a:t>(x = terraclimate_10yr, y = geometry, fun=</a:t>
            </a:r>
            <a:r>
              <a:rPr lang="en-GB" sz="2000" b="1" dirty="0" err="1">
                <a:solidFill>
                  <a:srgbClr val="444444"/>
                </a:solidFill>
                <a:latin typeface="Courier New" panose="02070309020205020404" pitchFamily="49" charset="0"/>
              </a:rPr>
              <a:t>ee$Reducer$mean</a:t>
            </a:r>
            <a:r>
              <a:rPr lang="en-GB" sz="2000" b="1" dirty="0">
                <a:solidFill>
                  <a:srgbClr val="444444"/>
                </a:solidFill>
                <a:latin typeface="Courier New" panose="02070309020205020404" pitchFamily="49" charset="0"/>
              </a:rPr>
              <a:t>(), sf = FALSE) </a:t>
            </a:r>
          </a:p>
          <a:p>
            <a:pPr marL="0" indent="0">
              <a:buNone/>
            </a:pPr>
            <a:endParaRPr lang="en-GB" sz="2000" b="1" dirty="0">
              <a:solidFill>
                <a:srgbClr val="444444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b="1" dirty="0" err="1">
                <a:solidFill>
                  <a:srgbClr val="444444"/>
                </a:solidFill>
                <a:latin typeface="Courier New" panose="02070309020205020404" pitchFamily="49" charset="0"/>
              </a:rPr>
              <a:t>ee_nc_rain_long</a:t>
            </a:r>
            <a:r>
              <a:rPr lang="en-GB" sz="2000" b="1" dirty="0">
                <a:solidFill>
                  <a:srgbClr val="444444"/>
                </a:solidFill>
                <a:latin typeface="Courier New" panose="02070309020205020404" pitchFamily="49" charset="0"/>
              </a:rPr>
              <a:t> &lt;- </a:t>
            </a:r>
            <a:r>
              <a:rPr lang="en-GB" sz="2000" b="1" dirty="0" err="1">
                <a:solidFill>
                  <a:srgbClr val="444444"/>
                </a:solidFill>
                <a:latin typeface="Courier New" panose="02070309020205020404" pitchFamily="49" charset="0"/>
              </a:rPr>
              <a:t>ee_nc_rain</a:t>
            </a:r>
            <a:r>
              <a:rPr lang="en-GB" sz="2000" b="1" dirty="0">
                <a:solidFill>
                  <a:srgbClr val="444444"/>
                </a:solidFill>
                <a:latin typeface="Courier New" panose="02070309020205020404" pitchFamily="49" charset="0"/>
              </a:rPr>
              <a:t> %&gt;% </a:t>
            </a:r>
          </a:p>
          <a:p>
            <a:pPr marL="0" indent="0">
              <a:buNone/>
            </a:pPr>
            <a:r>
              <a:rPr lang="en-GB" sz="2000" b="1" dirty="0" err="1">
                <a:solidFill>
                  <a:srgbClr val="444444"/>
                </a:solidFill>
                <a:latin typeface="Courier New" panose="02070309020205020404" pitchFamily="49" charset="0"/>
              </a:rPr>
              <a:t>pivot_longer</a:t>
            </a:r>
            <a:r>
              <a:rPr lang="en-GB" sz="2000" b="1" dirty="0">
                <a:solidFill>
                  <a:srgbClr val="444444"/>
                </a:solidFill>
                <a:latin typeface="Courier New" panose="02070309020205020404" pitchFamily="49" charset="0"/>
              </a:rPr>
              <a:t>(</a:t>
            </a:r>
            <a:r>
              <a:rPr lang="en-GB" sz="2000" b="1" dirty="0">
                <a:solidFill>
                  <a:srgbClr val="880000"/>
                </a:solidFill>
                <a:latin typeface="Courier New" panose="02070309020205020404" pitchFamily="49" charset="0"/>
              </a:rPr>
              <a:t>1</a:t>
            </a:r>
            <a:r>
              <a:rPr lang="en-GB" sz="2000" b="1" dirty="0">
                <a:solidFill>
                  <a:srgbClr val="444444"/>
                </a:solidFill>
                <a:latin typeface="Courier New" panose="02070309020205020404" pitchFamily="49" charset="0"/>
              </a:rPr>
              <a:t>:</a:t>
            </a:r>
            <a:r>
              <a:rPr lang="en-GB" sz="2000" b="1" dirty="0">
                <a:solidFill>
                  <a:srgbClr val="880000"/>
                </a:solidFill>
                <a:latin typeface="Courier New" panose="02070309020205020404" pitchFamily="49" charset="0"/>
              </a:rPr>
              <a:t>132</a:t>
            </a:r>
            <a:r>
              <a:rPr lang="en-GB" sz="2000" b="1" dirty="0">
                <a:solidFill>
                  <a:srgbClr val="444444"/>
                </a:solidFill>
                <a:latin typeface="Courier New" panose="02070309020205020404" pitchFamily="49" charset="0"/>
              </a:rPr>
              <a:t>, </a:t>
            </a:r>
            <a:r>
              <a:rPr lang="en-GB" sz="2000" b="1" dirty="0" err="1">
                <a:solidFill>
                  <a:srgbClr val="444444"/>
                </a:solidFill>
                <a:latin typeface="Courier New" panose="02070309020205020404" pitchFamily="49" charset="0"/>
              </a:rPr>
              <a:t>names_to</a:t>
            </a:r>
            <a:r>
              <a:rPr lang="en-GB" sz="2000" b="1" dirty="0">
                <a:solidFill>
                  <a:srgbClr val="444444"/>
                </a:solidFill>
                <a:latin typeface="Courier New" panose="02070309020205020404" pitchFamily="49" charset="0"/>
              </a:rPr>
              <a:t> = </a:t>
            </a:r>
            <a:r>
              <a:rPr lang="en-GB" sz="2000" b="1" dirty="0">
                <a:solidFill>
                  <a:srgbClr val="880000"/>
                </a:solidFill>
                <a:latin typeface="Courier New" panose="02070309020205020404" pitchFamily="49" charset="0"/>
              </a:rPr>
              <a:t>"date"</a:t>
            </a:r>
            <a:r>
              <a:rPr lang="en-GB" sz="2000" b="1" dirty="0">
                <a:solidFill>
                  <a:srgbClr val="444444"/>
                </a:solidFill>
                <a:latin typeface="Courier New" panose="02070309020205020404" pitchFamily="49" charset="0"/>
              </a:rPr>
              <a:t>, </a:t>
            </a:r>
            <a:r>
              <a:rPr lang="en-GB" sz="2000" b="1" dirty="0" err="1">
                <a:solidFill>
                  <a:srgbClr val="444444"/>
                </a:solidFill>
                <a:latin typeface="Courier New" panose="02070309020205020404" pitchFamily="49" charset="0"/>
              </a:rPr>
              <a:t>values_to</a:t>
            </a:r>
            <a:r>
              <a:rPr lang="en-GB" sz="2000" b="1" dirty="0">
                <a:solidFill>
                  <a:srgbClr val="444444"/>
                </a:solidFill>
                <a:latin typeface="Courier New" panose="02070309020205020404" pitchFamily="49" charset="0"/>
              </a:rPr>
              <a:t> = </a:t>
            </a:r>
            <a:r>
              <a:rPr lang="en-GB" sz="2000" b="1" dirty="0">
                <a:solidFill>
                  <a:srgbClr val="880000"/>
                </a:solidFill>
                <a:latin typeface="Courier New" panose="02070309020205020404" pitchFamily="49" charset="0"/>
              </a:rPr>
              <a:t>"</a:t>
            </a:r>
            <a:r>
              <a:rPr lang="en-GB" sz="2000" b="1" dirty="0" err="1">
                <a:solidFill>
                  <a:srgbClr val="880000"/>
                </a:solidFill>
                <a:latin typeface="Courier New" panose="02070309020205020404" pitchFamily="49" charset="0"/>
              </a:rPr>
              <a:t>pr</a:t>
            </a:r>
            <a:r>
              <a:rPr lang="en-GB" sz="2000" b="1" dirty="0">
                <a:solidFill>
                  <a:srgbClr val="880000"/>
                </a:solidFill>
                <a:latin typeface="Courier New" panose="02070309020205020404" pitchFamily="49" charset="0"/>
              </a:rPr>
              <a:t>"</a:t>
            </a:r>
            <a:r>
              <a:rPr lang="en-GB" sz="2000" b="1" dirty="0">
                <a:solidFill>
                  <a:srgbClr val="444444"/>
                </a:solidFill>
                <a:latin typeface="Courier New" panose="02070309020205020404" pitchFamily="49" charset="0"/>
              </a:rPr>
              <a:t>) %&gt;% </a:t>
            </a:r>
          </a:p>
          <a:p>
            <a:pPr marL="0" indent="0">
              <a:buNone/>
            </a:pPr>
            <a:r>
              <a:rPr lang="en-GB" sz="2000" b="1" dirty="0">
                <a:solidFill>
                  <a:srgbClr val="444444"/>
                </a:solidFill>
                <a:latin typeface="Courier New" panose="02070309020205020404" pitchFamily="49" charset="0"/>
              </a:rPr>
              <a:t>mutate(month=</a:t>
            </a:r>
            <a:r>
              <a:rPr lang="en-GB" sz="2000" b="1" dirty="0" err="1">
                <a:solidFill>
                  <a:srgbClr val="444444"/>
                </a:solidFill>
                <a:latin typeface="Courier New" panose="02070309020205020404" pitchFamily="49" charset="0"/>
              </a:rPr>
              <a:t>substr</a:t>
            </a:r>
            <a:r>
              <a:rPr lang="en-GB" sz="2000" b="1" dirty="0">
                <a:solidFill>
                  <a:srgbClr val="444444"/>
                </a:solidFill>
                <a:latin typeface="Courier New" panose="02070309020205020404" pitchFamily="49" charset="0"/>
              </a:rPr>
              <a:t>(date, </a:t>
            </a:r>
            <a:r>
              <a:rPr lang="en-GB" sz="2000" b="1" dirty="0">
                <a:solidFill>
                  <a:srgbClr val="880000"/>
                </a:solidFill>
                <a:latin typeface="Courier New" panose="02070309020205020404" pitchFamily="49" charset="0"/>
              </a:rPr>
              <a:t>6</a:t>
            </a:r>
            <a:r>
              <a:rPr lang="en-GB" sz="2000" b="1" dirty="0">
                <a:solidFill>
                  <a:srgbClr val="444444"/>
                </a:solidFill>
                <a:latin typeface="Courier New" panose="02070309020205020404" pitchFamily="49" charset="0"/>
              </a:rPr>
              <a:t>, </a:t>
            </a:r>
            <a:r>
              <a:rPr lang="en-GB" sz="2000" b="1" dirty="0">
                <a:solidFill>
                  <a:srgbClr val="880000"/>
                </a:solidFill>
                <a:latin typeface="Courier New" panose="02070309020205020404" pitchFamily="49" charset="0"/>
              </a:rPr>
              <a:t>7</a:t>
            </a:r>
            <a:r>
              <a:rPr lang="en-GB" sz="2000" b="1" dirty="0">
                <a:solidFill>
                  <a:srgbClr val="444444"/>
                </a:solidFill>
                <a:latin typeface="Courier New" panose="02070309020205020404" pitchFamily="49" charset="0"/>
              </a:rPr>
              <a:t>), year=</a:t>
            </a:r>
            <a:r>
              <a:rPr lang="en-GB" sz="2000" b="1" dirty="0" err="1">
                <a:solidFill>
                  <a:srgbClr val="444444"/>
                </a:solidFill>
                <a:latin typeface="Courier New" panose="02070309020205020404" pitchFamily="49" charset="0"/>
              </a:rPr>
              <a:t>substr</a:t>
            </a:r>
            <a:r>
              <a:rPr lang="en-GB" sz="2000" b="1" dirty="0">
                <a:solidFill>
                  <a:srgbClr val="444444"/>
                </a:solidFill>
                <a:latin typeface="Courier New" panose="02070309020205020404" pitchFamily="49" charset="0"/>
              </a:rPr>
              <a:t>(date, </a:t>
            </a:r>
            <a:r>
              <a:rPr lang="en-GB" sz="2000" b="1" dirty="0">
                <a:solidFill>
                  <a:srgbClr val="880000"/>
                </a:solidFill>
                <a:latin typeface="Courier New" panose="02070309020205020404" pitchFamily="49" charset="0"/>
              </a:rPr>
              <a:t>2</a:t>
            </a:r>
            <a:r>
              <a:rPr lang="en-GB" sz="2000" b="1" dirty="0">
                <a:solidFill>
                  <a:srgbClr val="444444"/>
                </a:solidFill>
                <a:latin typeface="Courier New" panose="02070309020205020404" pitchFamily="49" charset="0"/>
              </a:rPr>
              <a:t>, </a:t>
            </a:r>
            <a:r>
              <a:rPr lang="en-GB" sz="2000" b="1" dirty="0">
                <a:solidFill>
                  <a:srgbClr val="880000"/>
                </a:solidFill>
                <a:latin typeface="Courier New" panose="02070309020205020404" pitchFamily="49" charset="0"/>
              </a:rPr>
              <a:t>5</a:t>
            </a:r>
            <a:r>
              <a:rPr lang="en-GB" sz="2000" b="1" dirty="0">
                <a:solidFill>
                  <a:srgbClr val="444444"/>
                </a:solidFill>
                <a:latin typeface="Courier New" panose="02070309020205020404" pitchFamily="49" charset="0"/>
              </a:rPr>
              <a:t>))</a:t>
            </a:r>
            <a:endParaRPr lang="es-ES" sz="2000" b="1" dirty="0">
              <a:solidFill>
                <a:srgbClr val="880000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59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GIS and Spatial Data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4501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Documentation and learning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668690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GB" dirty="0" err="1"/>
              <a:t>rgee</a:t>
            </a:r>
            <a:r>
              <a:rPr lang="en-GB" dirty="0"/>
              <a:t> </a:t>
            </a:r>
            <a:r>
              <a:rPr lang="en-GB" dirty="0" err="1"/>
              <a:t>Github</a:t>
            </a:r>
            <a:r>
              <a:rPr lang="en-GB" dirty="0"/>
              <a:t> page: </a:t>
            </a:r>
            <a:r>
              <a:rPr lang="en-GB" dirty="0">
                <a:hlinkClick r:id="rId2"/>
              </a:rPr>
              <a:t>https://github.com/r-spatial/rgee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rgee</a:t>
            </a:r>
            <a:r>
              <a:rPr lang="en-GB" dirty="0"/>
              <a:t> beginner manual: </a:t>
            </a:r>
            <a:r>
              <a:rPr lang="en-GB" dirty="0">
                <a:hlinkClick r:id="rId3"/>
              </a:rPr>
              <a:t>http://amazeone.com.br/barebra/pandora/rgeebookT1eng.pdf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rgee</a:t>
            </a:r>
            <a:r>
              <a:rPr lang="en-GB" dirty="0"/>
              <a:t> code examples catalogue: </a:t>
            </a:r>
            <a:r>
              <a:rPr lang="en-GB" dirty="0">
                <a:hlinkClick r:id="rId4"/>
              </a:rPr>
              <a:t>https://csaybar.github.io/rgee-examples/</a:t>
            </a:r>
            <a:r>
              <a:rPr lang="en-GB" dirty="0"/>
              <a:t> and </a:t>
            </a:r>
            <a:r>
              <a:rPr lang="en-GB" dirty="0">
                <a:hlinkClick r:id="rId5"/>
              </a:rPr>
              <a:t>https://github.com/csaybar/rgee-examples</a:t>
            </a:r>
            <a:endParaRPr lang="en-GB" dirty="0"/>
          </a:p>
          <a:p>
            <a:endParaRPr lang="en-GB" dirty="0"/>
          </a:p>
          <a:p>
            <a:r>
              <a:rPr lang="en-GB" dirty="0"/>
              <a:t>GEE Stack Overflow: </a:t>
            </a:r>
            <a:r>
              <a:rPr lang="en-GB" dirty="0">
                <a:hlinkClick r:id="rId6"/>
              </a:rPr>
              <a:t>https://gis.stackexchange.com/questions/tagged/google-earth-engine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76961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70000" y="2038804"/>
            <a:ext cx="9144000" cy="191942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3200" dirty="0"/>
              <a:t>When in doubt, ask you friend neighbourhood Climate/Geo-Spatial Data Geek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70000" y="4110698"/>
            <a:ext cx="9144000" cy="1655762"/>
          </a:xfrm>
        </p:spPr>
        <p:txBody>
          <a:bodyPr/>
          <a:lstStyle/>
          <a:p>
            <a:r>
              <a:rPr lang="en-GB" dirty="0">
                <a:hlinkClick r:id="rId2"/>
              </a:rPr>
              <a:t>malcolm.mistry@lshtm.ac.uk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33978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Advance!! Upload your own data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The GEE catalogue is very large, but what if you want to process data using </a:t>
            </a:r>
            <a:r>
              <a:rPr lang="it-IT" b="1" dirty="0"/>
              <a:t>your custom </a:t>
            </a:r>
            <a:r>
              <a:rPr lang="it-IT" dirty="0"/>
              <a:t>FeatureCollections (shapefiles) or Images (rasters) that are not available in the catalogue? </a:t>
            </a:r>
            <a:endParaRPr lang="it-IT" b="1" dirty="0"/>
          </a:p>
          <a:p>
            <a:endParaRPr lang="en-GB" dirty="0"/>
          </a:p>
          <a:p>
            <a:r>
              <a:rPr lang="en-GB" dirty="0"/>
              <a:t>For shapefiles -&gt; </a:t>
            </a:r>
            <a:r>
              <a:rPr lang="en-GB" dirty="0">
                <a:solidFill>
                  <a:srgbClr val="FF0000"/>
                </a:solidFill>
              </a:rPr>
              <a:t>very straightforward</a:t>
            </a:r>
          </a:p>
          <a:p>
            <a:pPr marL="457200" lvl="1" indent="0">
              <a:buNone/>
            </a:pPr>
            <a:r>
              <a:rPr lang="it-IT" i="1" dirty="0" err="1"/>
              <a:t>my_shapefile</a:t>
            </a:r>
            <a:r>
              <a:rPr lang="it-IT" i="1" dirty="0"/>
              <a:t>          &lt;- </a:t>
            </a:r>
            <a:r>
              <a:rPr lang="it-IT" i="1" dirty="0">
                <a:solidFill>
                  <a:srgbClr val="FF0000"/>
                </a:solidFill>
              </a:rPr>
              <a:t>read_sf</a:t>
            </a:r>
            <a:r>
              <a:rPr lang="it-IT" i="1" dirty="0"/>
              <a:t>("shape.shp")</a:t>
            </a:r>
          </a:p>
          <a:p>
            <a:pPr marL="457200" lvl="1" indent="0">
              <a:buNone/>
            </a:pPr>
            <a:r>
              <a:rPr lang="it-IT" i="1" dirty="0"/>
              <a:t>my_shapefile_gee &lt;-  </a:t>
            </a:r>
            <a:r>
              <a:rPr lang="it-IT" i="1" dirty="0">
                <a:solidFill>
                  <a:srgbClr val="FF0000"/>
                </a:solidFill>
              </a:rPr>
              <a:t>sf_as_ee</a:t>
            </a:r>
            <a:r>
              <a:rPr lang="it-IT" i="1" dirty="0"/>
              <a:t>(my_shapefile)</a:t>
            </a:r>
          </a:p>
          <a:p>
            <a:endParaRPr lang="en-GB" dirty="0"/>
          </a:p>
          <a:p>
            <a:r>
              <a:rPr lang="en-GB" dirty="0"/>
              <a:t>For </a:t>
            </a:r>
            <a:r>
              <a:rPr lang="en-GB" dirty="0" err="1"/>
              <a:t>rasters</a:t>
            </a:r>
            <a:r>
              <a:rPr lang="en-GB" dirty="0"/>
              <a:t> -&gt; </a:t>
            </a:r>
            <a:r>
              <a:rPr lang="en-GB" dirty="0">
                <a:solidFill>
                  <a:srgbClr val="FF0000"/>
                </a:solidFill>
              </a:rPr>
              <a:t>Less straightforward </a:t>
            </a:r>
            <a:r>
              <a:rPr lang="en-GB" dirty="0"/>
              <a:t>(see the </a:t>
            </a:r>
            <a:r>
              <a:rPr lang="en-GB" i="1" dirty="0" err="1"/>
              <a:t>script_upload_your_assets.R</a:t>
            </a:r>
            <a:r>
              <a:rPr lang="en-GB" i="1" dirty="0"/>
              <a:t> </a:t>
            </a:r>
            <a:r>
              <a:rPr lang="en-GB" dirty="0"/>
              <a:t>example file), or upload manually via </a:t>
            </a:r>
            <a:r>
              <a:rPr lang="en-GB" dirty="0">
                <a:hlinkClick r:id="rId2"/>
              </a:rPr>
              <a:t>https://code.earthengine.google.com</a:t>
            </a:r>
            <a:endParaRPr lang="en-GB" dirty="0"/>
          </a:p>
          <a:p>
            <a:pPr marL="457200" lvl="1" indent="0">
              <a:buNone/>
            </a:pPr>
            <a:r>
              <a:rPr lang="it-IT" i="1" dirty="0" err="1"/>
              <a:t>my_raster</a:t>
            </a:r>
            <a:r>
              <a:rPr lang="it-IT" i="1" dirty="0"/>
              <a:t>         &lt;- </a:t>
            </a:r>
            <a:r>
              <a:rPr lang="it-IT" i="1" dirty="0">
                <a:solidFill>
                  <a:srgbClr val="FF0000"/>
                </a:solidFill>
              </a:rPr>
              <a:t>raster</a:t>
            </a:r>
            <a:r>
              <a:rPr lang="it-IT" i="1" dirty="0"/>
              <a:t>("myraster.tif")</a:t>
            </a:r>
          </a:p>
          <a:p>
            <a:pPr marL="457200" lvl="1" indent="0">
              <a:buNone/>
            </a:pPr>
            <a:r>
              <a:rPr lang="it-IT" i="1" dirty="0"/>
              <a:t>my_raster_gee &lt;- </a:t>
            </a:r>
            <a:r>
              <a:rPr lang="it-IT" i="1" dirty="0">
                <a:solidFill>
                  <a:srgbClr val="FF0000"/>
                </a:solidFill>
              </a:rPr>
              <a:t>raster_as_ee</a:t>
            </a:r>
            <a:r>
              <a:rPr lang="it-IT" i="1" dirty="0"/>
              <a:t>(my_raster,  assetId = "my_raster", </a:t>
            </a:r>
            <a:r>
              <a:rPr lang="en-GB" dirty="0">
                <a:highlight>
                  <a:srgbClr val="FFFF00"/>
                </a:highlight>
              </a:rPr>
              <a:t>bucket=X</a:t>
            </a:r>
            <a:r>
              <a:rPr lang="it-IT" i="1" dirty="0"/>
              <a:t>)</a:t>
            </a:r>
          </a:p>
        </p:txBody>
      </p:sp>
      <p:sp>
        <p:nvSpPr>
          <p:cNvPr id="4" name="Ovale 13">
            <a:extLst>
              <a:ext uri="{FF2B5EF4-FFF2-40B4-BE49-F238E27FC236}">
                <a16:creationId xmlns:a16="http://schemas.microsoft.com/office/drawing/2014/main" id="{832FD379-335F-46AE-B3F8-44667AA25746}"/>
              </a:ext>
            </a:extLst>
          </p:cNvPr>
          <p:cNvSpPr/>
          <p:nvPr/>
        </p:nvSpPr>
        <p:spPr>
          <a:xfrm>
            <a:off x="8772525" y="5410200"/>
            <a:ext cx="1257300" cy="511081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cxnSp>
        <p:nvCxnSpPr>
          <p:cNvPr id="5" name="Connettore 2 15">
            <a:extLst>
              <a:ext uri="{FF2B5EF4-FFF2-40B4-BE49-F238E27FC236}">
                <a16:creationId xmlns:a16="http://schemas.microsoft.com/office/drawing/2014/main" id="{13EF5650-1A95-4D19-88ED-5962366A4EB9}"/>
              </a:ext>
            </a:extLst>
          </p:cNvPr>
          <p:cNvCxnSpPr>
            <a:cxnSpLocks/>
          </p:cNvCxnSpPr>
          <p:nvPr/>
        </p:nvCxnSpPr>
        <p:spPr>
          <a:xfrm flipH="1">
            <a:off x="8629650" y="5921281"/>
            <a:ext cx="364508" cy="255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18">
            <a:extLst>
              <a:ext uri="{FF2B5EF4-FFF2-40B4-BE49-F238E27FC236}">
                <a16:creationId xmlns:a16="http://schemas.microsoft.com/office/drawing/2014/main" id="{EFAF81BC-96FA-477A-AE8F-C874849F28BD}"/>
              </a:ext>
            </a:extLst>
          </p:cNvPr>
          <p:cNvSpPr txBox="1"/>
          <p:nvPr/>
        </p:nvSpPr>
        <p:spPr>
          <a:xfrm>
            <a:off x="1885949" y="6127234"/>
            <a:ext cx="999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/>
              <a:t>To use this function, you need to create a </a:t>
            </a:r>
            <a:r>
              <a:rPr lang="en-GB" dirty="0">
                <a:hlinkClick r:id="rId3"/>
              </a:rPr>
              <a:t>Google Cloud Storage bucket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332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0500" y="278216"/>
            <a:ext cx="11677650" cy="1325563"/>
          </a:xfrm>
        </p:spPr>
        <p:txBody>
          <a:bodyPr/>
          <a:lstStyle/>
          <a:p>
            <a:r>
              <a:rPr lang="en-GB" dirty="0"/>
              <a:t>Introduction: Geographic Information System (GIS)</a:t>
            </a:r>
          </a:p>
        </p:txBody>
      </p:sp>
      <p:pic>
        <p:nvPicPr>
          <p:cNvPr id="11" name="Picture 2" descr="Vertical Srl Studio Digitale">
            <a:extLst>
              <a:ext uri="{FF2B5EF4-FFF2-40B4-BE49-F238E27FC236}">
                <a16:creationId xmlns:a16="http://schemas.microsoft.com/office/drawing/2014/main" id="{FFED0EFF-AB47-40FA-AA42-575B64DE30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8"/>
          <a:stretch/>
        </p:blipFill>
        <p:spPr bwMode="auto">
          <a:xfrm>
            <a:off x="6867711" y="1456480"/>
            <a:ext cx="4808086" cy="474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36D798-AC04-C55B-04DB-600418FB4DDC}"/>
              </a:ext>
            </a:extLst>
          </p:cNvPr>
          <p:cNvSpPr txBox="1"/>
          <p:nvPr/>
        </p:nvSpPr>
        <p:spPr>
          <a:xfrm>
            <a:off x="302947" y="1603779"/>
            <a:ext cx="6372411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GIS is a system that </a:t>
            </a:r>
            <a:r>
              <a:rPr lang="en-US" sz="2400" b="1" dirty="0"/>
              <a:t>creates</a:t>
            </a:r>
            <a:r>
              <a:rPr lang="en-US" sz="2400" dirty="0"/>
              <a:t>, </a:t>
            </a:r>
            <a:r>
              <a:rPr lang="en-US" sz="2400" b="1" dirty="0"/>
              <a:t>manages</a:t>
            </a:r>
            <a:r>
              <a:rPr lang="en-US" sz="2400" dirty="0"/>
              <a:t>, </a:t>
            </a:r>
            <a:r>
              <a:rPr lang="en-US" sz="2400" b="1" dirty="0"/>
              <a:t>analyzes</a:t>
            </a:r>
            <a:r>
              <a:rPr lang="en-US" sz="2400" dirty="0"/>
              <a:t>, and </a:t>
            </a:r>
            <a:r>
              <a:rPr lang="en-US" sz="2400" b="1" dirty="0"/>
              <a:t>maps</a:t>
            </a:r>
            <a:r>
              <a:rPr lang="en-US" sz="2400" dirty="0"/>
              <a:t> all types of data. 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GIS </a:t>
            </a:r>
            <a:r>
              <a:rPr lang="en-US" sz="2400" b="1" dirty="0"/>
              <a:t>connects data to a map</a:t>
            </a:r>
            <a:r>
              <a:rPr lang="en-US" sz="2400" dirty="0"/>
              <a:t>, integrating location data (where things are) with all types of descriptive information (what things are like there). 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This provides a foundation for </a:t>
            </a:r>
            <a:r>
              <a:rPr lang="en-US" sz="2400" b="1" dirty="0"/>
              <a:t>mapping</a:t>
            </a:r>
            <a:r>
              <a:rPr lang="en-US" sz="2400" dirty="0"/>
              <a:t> and </a:t>
            </a:r>
            <a:r>
              <a:rPr lang="en-US" sz="2400" b="1" dirty="0"/>
              <a:t>analysis</a:t>
            </a:r>
            <a:r>
              <a:rPr lang="en-US" sz="2400" dirty="0"/>
              <a:t> that is used in science and almost every industry.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8F2874-6CF5-8A84-107E-DAD3C4A00B8A}"/>
              </a:ext>
            </a:extLst>
          </p:cNvPr>
          <p:cNvSpPr txBox="1"/>
          <p:nvPr/>
        </p:nvSpPr>
        <p:spPr>
          <a:xfrm>
            <a:off x="302947" y="5764021"/>
            <a:ext cx="69177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Source</a:t>
            </a:r>
            <a:r>
              <a:rPr lang="en-US" sz="2200" dirty="0"/>
              <a:t>: </a:t>
            </a:r>
            <a:r>
              <a:rPr lang="en-US" sz="2200" dirty="0">
                <a:hlinkClick r:id="rId3"/>
              </a:rPr>
              <a:t>https://www.esri.com/en-us/what-is-gis/overview</a:t>
            </a:r>
            <a:r>
              <a:rPr lang="en-US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433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78216"/>
            <a:ext cx="10515600" cy="1325563"/>
          </a:xfrm>
        </p:spPr>
        <p:txBody>
          <a:bodyPr/>
          <a:lstStyle/>
          <a:p>
            <a:r>
              <a:rPr lang="en-GB" dirty="0"/>
              <a:t>Introduction: GIS and spatial data</a:t>
            </a:r>
          </a:p>
        </p:txBody>
      </p:sp>
      <p:graphicFrame>
        <p:nvGraphicFramePr>
          <p:cNvPr id="12" name="Tabella 11"/>
          <p:cNvGraphicFramePr>
            <a:graphicFrameLocks noGrp="1"/>
          </p:cNvGraphicFramePr>
          <p:nvPr/>
        </p:nvGraphicFramePr>
        <p:xfrm>
          <a:off x="838200" y="1825812"/>
          <a:ext cx="2169609" cy="1618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9473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var_1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var_n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473">
                <a:tc>
                  <a:txBody>
                    <a:bodyPr/>
                    <a:lstStyle/>
                    <a:p>
                      <a:r>
                        <a:rPr lang="en-GB" sz="1600" dirty="0"/>
                        <a:t>obs_1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v1_1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v1_n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473">
                <a:tc>
                  <a:txBody>
                    <a:bodyPr/>
                    <a:lstStyle/>
                    <a:p>
                      <a:r>
                        <a:rPr lang="en-GB" sz="1600" dirty="0" err="1"/>
                        <a:t>obs_n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vn_1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v2_2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Tabella 12"/>
          <p:cNvGraphicFramePr>
            <a:graphicFrameLocks noGrp="1"/>
          </p:cNvGraphicFramePr>
          <p:nvPr/>
        </p:nvGraphicFramePr>
        <p:xfrm>
          <a:off x="3282388" y="1829255"/>
          <a:ext cx="3310744" cy="1618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7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7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7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9473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var_1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var_n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geo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473">
                <a:tc>
                  <a:txBody>
                    <a:bodyPr/>
                    <a:lstStyle/>
                    <a:p>
                      <a:r>
                        <a:rPr lang="en-GB" sz="1600" dirty="0"/>
                        <a:t>obs_1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v1_1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v1_n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GEO_1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473">
                <a:tc>
                  <a:txBody>
                    <a:bodyPr/>
                    <a:lstStyle/>
                    <a:p>
                      <a:r>
                        <a:rPr lang="en-GB" sz="1600" dirty="0" err="1"/>
                        <a:t>obs_n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vn_1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v2_2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GEO_n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Ovale 13"/>
          <p:cNvSpPr/>
          <p:nvPr/>
        </p:nvSpPr>
        <p:spPr>
          <a:xfrm>
            <a:off x="5759756" y="1829255"/>
            <a:ext cx="659757" cy="47252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cxnSp>
        <p:nvCxnSpPr>
          <p:cNvPr id="15" name="Connettore 2 14"/>
          <p:cNvCxnSpPr>
            <a:stCxn id="14" idx="4"/>
          </p:cNvCxnSpPr>
          <p:nvPr/>
        </p:nvCxnSpPr>
        <p:spPr>
          <a:xfrm flipH="1">
            <a:off x="4659086" y="2301781"/>
            <a:ext cx="1430549" cy="1886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1375552" y="1419113"/>
            <a:ext cx="221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Plain data</a:t>
            </a:r>
            <a:endParaRPr lang="en-GB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4382367" y="1456480"/>
            <a:ext cx="221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GIS data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516203" y="4188308"/>
            <a:ext cx="7713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/>
              <a:t>In general, spatial data can be represented as a conventional </a:t>
            </a:r>
            <a:r>
              <a:rPr lang="en-GB" sz="2400" b="1" dirty="0" err="1"/>
              <a:t>dataframe</a:t>
            </a:r>
            <a:r>
              <a:rPr lang="en-GB" sz="2400" dirty="0"/>
              <a:t> with an </a:t>
            </a:r>
            <a:r>
              <a:rPr lang="en-GB" sz="2400" b="1" dirty="0"/>
              <a:t>additional column </a:t>
            </a:r>
            <a:r>
              <a:rPr lang="en-GB" sz="2400" dirty="0"/>
              <a:t>containing the </a:t>
            </a:r>
            <a:r>
              <a:rPr lang="en-GB" sz="2400" b="1" dirty="0"/>
              <a:t>geographical information </a:t>
            </a:r>
            <a:r>
              <a:rPr lang="en-GB" sz="2400" dirty="0"/>
              <a:t>relative to each observation.</a:t>
            </a:r>
          </a:p>
        </p:txBody>
      </p:sp>
    </p:spTree>
    <p:extLst>
      <p:ext uri="{BB962C8B-B14F-4D97-AF65-F5344CB8AC3E}">
        <p14:creationId xmlns:p14="http://schemas.microsoft.com/office/powerpoint/2010/main" val="206135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Introduction: raster and vector</a:t>
            </a:r>
          </a:p>
        </p:txBody>
      </p:sp>
      <p:pic>
        <p:nvPicPr>
          <p:cNvPr id="5122" name="Picture 2" descr="ector and Raster Data Model | Raster, Raster image,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359" y="2187614"/>
            <a:ext cx="52387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08757" y="2033438"/>
            <a:ext cx="29621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/>
              <a:t>Each “</a:t>
            </a:r>
            <a:r>
              <a:rPr lang="en-GB" sz="2400" b="1" dirty="0"/>
              <a:t>feature</a:t>
            </a:r>
            <a:r>
              <a:rPr lang="en-GB" sz="2400" dirty="0"/>
              <a:t>” (point, line, polygon) is linked to </a:t>
            </a:r>
            <a:r>
              <a:rPr lang="en-GB" sz="2400" b="1" dirty="0"/>
              <a:t>one measurement for one or more variables </a:t>
            </a:r>
            <a:r>
              <a:rPr lang="en-GB" sz="2400" dirty="0"/>
              <a:t>(columns) attached to it.</a:t>
            </a:r>
          </a:p>
          <a:p>
            <a:pPr algn="just"/>
            <a:endParaRPr lang="en-GB" sz="2400" dirty="0"/>
          </a:p>
          <a:p>
            <a:pPr algn="just"/>
            <a:r>
              <a:rPr lang="en-GB" sz="2400" dirty="0"/>
              <a:t>E.g., rivers shapefile contains a variable with the river name.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8821144" y="2283876"/>
            <a:ext cx="30763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/>
              <a:t>Each pixel (grid cell) is an </a:t>
            </a:r>
            <a:r>
              <a:rPr lang="en-GB" sz="2400" b="1" dirty="0"/>
              <a:t>independent entity </a:t>
            </a:r>
            <a:r>
              <a:rPr lang="en-GB" sz="2400" dirty="0"/>
              <a:t>with </a:t>
            </a:r>
            <a:r>
              <a:rPr lang="en-GB" sz="2400" b="1" dirty="0"/>
              <a:t>one or more variables </a:t>
            </a:r>
            <a:r>
              <a:rPr lang="en-GB" sz="2400" dirty="0"/>
              <a:t>(layers) attached to it.</a:t>
            </a:r>
          </a:p>
          <a:p>
            <a:pPr algn="just"/>
            <a:endParaRPr lang="en-GB" sz="2400" dirty="0"/>
          </a:p>
          <a:p>
            <a:pPr algn="just"/>
            <a:r>
              <a:rPr lang="en-GB" sz="2400" dirty="0"/>
              <a:t>E.g., the altitude or the temperature at each grid cell. </a:t>
            </a:r>
          </a:p>
        </p:txBody>
      </p:sp>
      <p:sp>
        <p:nvSpPr>
          <p:cNvPr id="10" name="Ovale 9"/>
          <p:cNvSpPr/>
          <p:nvPr/>
        </p:nvSpPr>
        <p:spPr>
          <a:xfrm>
            <a:off x="3431357" y="2121031"/>
            <a:ext cx="1932495" cy="361046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e 10"/>
          <p:cNvSpPr/>
          <p:nvPr/>
        </p:nvSpPr>
        <p:spPr>
          <a:xfrm>
            <a:off x="6616614" y="2121031"/>
            <a:ext cx="1932495" cy="361046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60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err="1"/>
              <a:t>But</a:t>
            </a:r>
            <a:r>
              <a:rPr lang="it-IT" sz="4000" dirty="0"/>
              <a:t> some </a:t>
            </a:r>
            <a:r>
              <a:rPr lang="it-IT" sz="4000" dirty="0" err="1"/>
              <a:t>types</a:t>
            </a:r>
            <a:r>
              <a:rPr lang="it-IT" sz="4000" dirty="0"/>
              <a:t> of info </a:t>
            </a:r>
            <a:r>
              <a:rPr lang="it-IT" sz="4000" dirty="0" err="1"/>
              <a:t>is</a:t>
            </a:r>
            <a:r>
              <a:rPr lang="it-IT" sz="4000" dirty="0"/>
              <a:t> more </a:t>
            </a:r>
            <a:r>
              <a:rPr lang="it-IT" sz="4000" dirty="0" err="1"/>
              <a:t>suitably</a:t>
            </a:r>
            <a:r>
              <a:rPr lang="it-IT" sz="4000" dirty="0"/>
              <a:t> </a:t>
            </a:r>
            <a:r>
              <a:rPr lang="it-IT" sz="4000" dirty="0" err="1"/>
              <a:t>stored</a:t>
            </a:r>
            <a:r>
              <a:rPr lang="it-IT" sz="4000" dirty="0"/>
              <a:t> </a:t>
            </a:r>
            <a:r>
              <a:rPr lang="it-IT" sz="4000" dirty="0" err="1"/>
              <a:t>as</a:t>
            </a:r>
            <a:r>
              <a:rPr lang="it-IT" sz="4000" dirty="0"/>
              <a:t> </a:t>
            </a:r>
            <a:r>
              <a:rPr lang="it-IT" sz="4000" dirty="0" err="1"/>
              <a:t>either</a:t>
            </a:r>
            <a:r>
              <a:rPr lang="it-IT" sz="4000" dirty="0"/>
              <a:t> </a:t>
            </a:r>
            <a:r>
              <a:rPr lang="it-IT" sz="4000" dirty="0" err="1"/>
              <a:t>one</a:t>
            </a:r>
            <a:r>
              <a:rPr lang="it-IT" sz="4000" dirty="0"/>
              <a:t> or the </a:t>
            </a:r>
            <a:r>
              <a:rPr lang="it-IT" sz="4000" dirty="0" err="1"/>
              <a:t>other</a:t>
            </a:r>
            <a:r>
              <a:rPr lang="mr-IN" sz="4000" dirty="0"/>
              <a:t>…</a:t>
            </a:r>
            <a:endParaRPr lang="en-GB" sz="40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562225" y="2033314"/>
            <a:ext cx="2826490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 dirty="0"/>
              <a:t>Raster</a:t>
            </a:r>
          </a:p>
          <a:p>
            <a:pPr>
              <a:spcAft>
                <a:spcPts val="600"/>
              </a:spcAft>
            </a:pPr>
            <a:r>
              <a:rPr lang="en-GB" sz="2400" u="sng" dirty="0"/>
              <a:t>Continuous units in space</a:t>
            </a:r>
            <a:r>
              <a:rPr lang="en-GB" sz="2400" dirty="0"/>
              <a:t>, e.g. : </a:t>
            </a:r>
          </a:p>
          <a:p>
            <a:pPr>
              <a:spcAft>
                <a:spcPts val="600"/>
              </a:spcAft>
            </a:pPr>
            <a:r>
              <a:rPr lang="en-GB" sz="2400" dirty="0"/>
              <a:t>Population density </a:t>
            </a:r>
          </a:p>
          <a:p>
            <a:pPr>
              <a:spcAft>
                <a:spcPts val="600"/>
              </a:spcAft>
            </a:pPr>
            <a:r>
              <a:rPr lang="en-GB" sz="2400" dirty="0"/>
              <a:t>Temperature </a:t>
            </a:r>
          </a:p>
          <a:p>
            <a:pPr>
              <a:spcAft>
                <a:spcPts val="600"/>
              </a:spcAft>
            </a:pPr>
            <a:r>
              <a:rPr lang="en-GB" sz="2400" dirty="0"/>
              <a:t>Elevation</a:t>
            </a:r>
          </a:p>
          <a:p>
            <a:pPr>
              <a:spcAft>
                <a:spcPts val="600"/>
              </a:spcAft>
            </a:pPr>
            <a:r>
              <a:rPr lang="en-GB" sz="2400" dirty="0"/>
              <a:t>Wind speed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828220" y="2035701"/>
            <a:ext cx="3768694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 dirty="0"/>
              <a:t>Vector</a:t>
            </a:r>
          </a:p>
          <a:p>
            <a:pPr>
              <a:spcAft>
                <a:spcPts val="600"/>
              </a:spcAft>
            </a:pPr>
            <a:r>
              <a:rPr lang="en-GB" sz="2400" u="sng" dirty="0"/>
              <a:t>Discrete units in space</a:t>
            </a:r>
            <a:r>
              <a:rPr lang="en-GB" sz="2400" dirty="0"/>
              <a:t>, e.g. :</a:t>
            </a:r>
          </a:p>
          <a:p>
            <a:pPr>
              <a:spcAft>
                <a:spcPts val="600"/>
              </a:spcAft>
            </a:pPr>
            <a:r>
              <a:rPr lang="en-GB" sz="2400" dirty="0"/>
              <a:t>Rivers</a:t>
            </a:r>
          </a:p>
          <a:p>
            <a:pPr>
              <a:spcAft>
                <a:spcPts val="600"/>
              </a:spcAft>
            </a:pPr>
            <a:r>
              <a:rPr lang="en-GB" sz="2400" dirty="0"/>
              <a:t>Administrative boundaries</a:t>
            </a:r>
          </a:p>
          <a:p>
            <a:pPr>
              <a:spcAft>
                <a:spcPts val="600"/>
              </a:spcAft>
            </a:pPr>
            <a:r>
              <a:rPr lang="en-GB" sz="2400" dirty="0"/>
              <a:t>Lakes</a:t>
            </a:r>
          </a:p>
          <a:p>
            <a:pPr>
              <a:spcAft>
                <a:spcPts val="600"/>
              </a:spcAft>
            </a:pPr>
            <a:r>
              <a:rPr lang="en-GB" sz="2400" dirty="0"/>
              <a:t>Roads</a:t>
            </a:r>
          </a:p>
          <a:p>
            <a:pPr>
              <a:spcAft>
                <a:spcPts val="600"/>
              </a:spcAft>
            </a:pPr>
            <a:r>
              <a:rPr lang="en-GB" sz="2400" dirty="0"/>
              <a:t>Power stations</a:t>
            </a:r>
          </a:p>
          <a:p>
            <a:pPr>
              <a:spcAft>
                <a:spcPts val="600"/>
              </a:spcAft>
            </a:pPr>
            <a:endParaRPr lang="en-GB" sz="2400" dirty="0"/>
          </a:p>
        </p:txBody>
      </p:sp>
      <p:pic>
        <p:nvPicPr>
          <p:cNvPr id="6146" name="Picture 2" descr="IS to BIM – ARCHICAD &amp; Grasshopper – Enzy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83"/>
          <a:stretch/>
        </p:blipFill>
        <p:spPr bwMode="auto">
          <a:xfrm>
            <a:off x="1358233" y="1897053"/>
            <a:ext cx="2790335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30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GIS: software and coding</a:t>
            </a:r>
            <a:endParaRPr lang="en-GB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224736" y="1690688"/>
            <a:ext cx="787138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Basically endless, but can be divided in 3 </a:t>
            </a:r>
            <a:r>
              <a:rPr lang="en-GB" sz="2600" b="1" dirty="0"/>
              <a:t>broad groups</a:t>
            </a:r>
            <a:r>
              <a:rPr lang="en-GB" sz="2600" dirty="0"/>
              <a:t>:</a:t>
            </a:r>
          </a:p>
          <a:p>
            <a:endParaRPr lang="en-GB" sz="2600" dirty="0"/>
          </a:p>
          <a:p>
            <a:r>
              <a:rPr lang="en-GB" sz="2400" dirty="0"/>
              <a:t>1. </a:t>
            </a:r>
            <a:r>
              <a:rPr lang="en-GB" sz="2400" u="sng" dirty="0"/>
              <a:t>GUI software with programming capability</a:t>
            </a:r>
            <a:r>
              <a:rPr lang="en-GB" sz="2400" dirty="0"/>
              <a:t>:</a:t>
            </a:r>
          </a:p>
          <a:p>
            <a:r>
              <a:rPr lang="en-GB" sz="2400" dirty="0"/>
              <a:t>ArcGIS (paid), QGIS (open source)</a:t>
            </a:r>
          </a:p>
          <a:p>
            <a:endParaRPr lang="en-GB" sz="2400" dirty="0"/>
          </a:p>
          <a:p>
            <a:r>
              <a:rPr lang="en-GB" sz="2400" dirty="0"/>
              <a:t>2. </a:t>
            </a:r>
            <a:r>
              <a:rPr lang="en-GB" sz="2400" u="sng" dirty="0"/>
              <a:t>Programming languages' GIS libraries</a:t>
            </a:r>
            <a:r>
              <a:rPr lang="en-GB" sz="2400" dirty="0"/>
              <a:t>:</a:t>
            </a:r>
          </a:p>
          <a:p>
            <a:r>
              <a:rPr lang="en-GB" sz="2400" b="1" dirty="0"/>
              <a:t>R</a:t>
            </a:r>
            <a:r>
              <a:rPr lang="en-GB" sz="2400" dirty="0"/>
              <a:t>, Python, </a:t>
            </a:r>
            <a:r>
              <a:rPr lang="en-GB" sz="2400" dirty="0" err="1"/>
              <a:t>Matlab</a:t>
            </a:r>
            <a:r>
              <a:rPr lang="en-GB" sz="2400" dirty="0"/>
              <a:t>, </a:t>
            </a:r>
            <a:r>
              <a:rPr lang="mr-IN" sz="2400" dirty="0"/>
              <a:t>…</a:t>
            </a:r>
            <a:r>
              <a:rPr lang="it-IT" sz="2400" dirty="0"/>
              <a:t> </a:t>
            </a:r>
          </a:p>
          <a:p>
            <a:endParaRPr lang="it-IT" sz="2400" dirty="0"/>
          </a:p>
          <a:p>
            <a:r>
              <a:rPr lang="en-GB" sz="2400" dirty="0"/>
              <a:t>3. </a:t>
            </a:r>
            <a:r>
              <a:rPr lang="en-GB" sz="2400" u="sng" dirty="0"/>
              <a:t>Online cloud-computing interfaces</a:t>
            </a:r>
            <a:r>
              <a:rPr lang="en-GB" sz="2400" dirty="0"/>
              <a:t>:</a:t>
            </a:r>
          </a:p>
          <a:p>
            <a:r>
              <a:rPr lang="en-GB" sz="2400" b="1" dirty="0"/>
              <a:t>Google Earth Engine</a:t>
            </a:r>
            <a:r>
              <a:rPr lang="en-GB" sz="2400" dirty="0"/>
              <a:t>, Microsoft Planetary Computing</a:t>
            </a:r>
          </a:p>
        </p:txBody>
      </p:sp>
      <p:sp>
        <p:nvSpPr>
          <p:cNvPr id="8" name="Parentesi graffa chiusa 7"/>
          <p:cNvSpPr/>
          <p:nvPr/>
        </p:nvSpPr>
        <p:spPr>
          <a:xfrm>
            <a:off x="8030736" y="3816578"/>
            <a:ext cx="1055203" cy="1975808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asellaDiTesto 8"/>
          <p:cNvSpPr txBox="1"/>
          <p:nvPr/>
        </p:nvSpPr>
        <p:spPr>
          <a:xfrm>
            <a:off x="9192274" y="4352790"/>
            <a:ext cx="258062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/>
              <a:t>Objective of this seminar: </a:t>
            </a:r>
          </a:p>
          <a:p>
            <a:pPr algn="ctr"/>
            <a:r>
              <a:rPr lang="en-GB" sz="2200" b="1" dirty="0"/>
              <a:t>show how to combine</a:t>
            </a:r>
            <a:br>
              <a:rPr lang="en-GB" sz="2200" b="1" dirty="0"/>
            </a:br>
            <a:r>
              <a:rPr lang="en-GB" sz="2200" b="1" dirty="0"/>
              <a:t> 2 and 3</a:t>
            </a:r>
          </a:p>
        </p:txBody>
      </p:sp>
      <p:cxnSp>
        <p:nvCxnSpPr>
          <p:cNvPr id="10" name="Connettore 2 9"/>
          <p:cNvCxnSpPr/>
          <p:nvPr/>
        </p:nvCxnSpPr>
        <p:spPr>
          <a:xfrm>
            <a:off x="6951306" y="2967135"/>
            <a:ext cx="9237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8030736" y="2450923"/>
            <a:ext cx="32406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/>
              <a:t>Not easily reproducible or combined with other code</a:t>
            </a:r>
          </a:p>
        </p:txBody>
      </p:sp>
      <p:cxnSp>
        <p:nvCxnSpPr>
          <p:cNvPr id="12" name="Connettore 2 11"/>
          <p:cNvCxnSpPr/>
          <p:nvPr/>
        </p:nvCxnSpPr>
        <p:spPr>
          <a:xfrm>
            <a:off x="6665167" y="3791339"/>
            <a:ext cx="9237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8558337" y="3309920"/>
            <a:ext cx="32406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/>
              <a:t>Use local computer resources -&gt; </a:t>
            </a:r>
            <a:r>
              <a:rPr lang="en-GB" sz="2200" b="1" dirty="0"/>
              <a:t>can be slow</a:t>
            </a:r>
          </a:p>
        </p:txBody>
      </p:sp>
    </p:spTree>
    <p:extLst>
      <p:ext uri="{BB962C8B-B14F-4D97-AF65-F5344CB8AC3E}">
        <p14:creationId xmlns:p14="http://schemas.microsoft.com/office/powerpoint/2010/main" val="345651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Google Earth Engine (GEE)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6569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1519</TotalTime>
  <Words>2233</Words>
  <Application>Microsoft Macintosh PowerPoint</Application>
  <PresentationFormat>Widescreen</PresentationFormat>
  <Paragraphs>220</Paragraphs>
  <Slides>32</Slides>
  <Notes>2</Notes>
  <HiddenSlides>7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Courier New</vt:lpstr>
      <vt:lpstr>Muli</vt:lpstr>
      <vt:lpstr>Roboto</vt:lpstr>
      <vt:lpstr>Tema di Office</vt:lpstr>
      <vt:lpstr> Google Earth Engine with R</vt:lpstr>
      <vt:lpstr>PowerPoint Presentation</vt:lpstr>
      <vt:lpstr>GIS and Spatial Data</vt:lpstr>
      <vt:lpstr>Introduction: Geographic Information System (GIS)</vt:lpstr>
      <vt:lpstr>Introduction: GIS and spatial data</vt:lpstr>
      <vt:lpstr>Introduction: raster and vector</vt:lpstr>
      <vt:lpstr>But some types of info is more suitably stored as either one or the other…</vt:lpstr>
      <vt:lpstr>GIS: software and coding</vt:lpstr>
      <vt:lpstr>Google Earth Engine (GEE)</vt:lpstr>
      <vt:lpstr>Google Earth Engine</vt:lpstr>
      <vt:lpstr>Data availability</vt:lpstr>
      <vt:lpstr>Google Earth Engine: lexicon</vt:lpstr>
      <vt:lpstr>Google Earth Engine: lexicon</vt:lpstr>
      <vt:lpstr>Google Earth Engine: scale</vt:lpstr>
      <vt:lpstr>R + GEE = RGEE</vt:lpstr>
      <vt:lpstr>rgee: Google Earth Engine for R</vt:lpstr>
      <vt:lpstr>Setting up and using (r)GEE</vt:lpstr>
      <vt:lpstr>Requirements</vt:lpstr>
      <vt:lpstr>Install rgee (script_configure.R)</vt:lpstr>
      <vt:lpstr>Install rgee (script_configure.R)</vt:lpstr>
      <vt:lpstr>Install rgee (script_configure.R)</vt:lpstr>
      <vt:lpstr>Install rgee (script_configure.R)</vt:lpstr>
      <vt:lpstr>Basic functionality</vt:lpstr>
      <vt:lpstr>Example: precipitations time series (i)</vt:lpstr>
      <vt:lpstr>Example: precipitations time series (ii)</vt:lpstr>
      <vt:lpstr>Example: precipitations time series (iii)</vt:lpstr>
      <vt:lpstr>Example: precipitations time series (iv)</vt:lpstr>
      <vt:lpstr>Example: precipitations time series (v)</vt:lpstr>
      <vt:lpstr>Example: precipitations time series (vi)</vt:lpstr>
      <vt:lpstr>Documentation and learning</vt:lpstr>
      <vt:lpstr>When in doubt, ask you friend neighbourhood Climate/Geo-Spatial Data Geek</vt:lpstr>
      <vt:lpstr>Advance!! Upload your own data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rgee  Google Earth Engine with R</dc:title>
  <dc:creator>Giacomo Falchetta</dc:creator>
  <cp:lastModifiedBy>Malcolm  Mistry</cp:lastModifiedBy>
  <cp:revision>63</cp:revision>
  <dcterms:created xsi:type="dcterms:W3CDTF">2022-03-03T11:16:13Z</dcterms:created>
  <dcterms:modified xsi:type="dcterms:W3CDTF">2023-09-29T11:22:33Z</dcterms:modified>
</cp:coreProperties>
</file>