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9" r:id="rId3"/>
    <p:sldId id="261" r:id="rId4"/>
    <p:sldId id="264" r:id="rId5"/>
    <p:sldId id="266" r:id="rId6"/>
    <p:sldId id="262" r:id="rId7"/>
    <p:sldId id="265" r:id="rId8"/>
    <p:sldId id="267" r:id="rId9"/>
    <p:sldId id="268" r:id="rId10"/>
    <p:sldId id="269" r:id="rId11"/>
    <p:sldId id="271" r:id="rId12"/>
    <p:sldId id="270" r:id="rId13"/>
    <p:sldId id="278" r:id="rId14"/>
    <p:sldId id="272" r:id="rId15"/>
    <p:sldId id="273" r:id="rId16"/>
    <p:sldId id="279" r:id="rId17"/>
    <p:sldId id="275" r:id="rId18"/>
    <p:sldId id="274" r:id="rId19"/>
    <p:sldId id="276" r:id="rId20"/>
    <p:sldId id="277" r:id="rId21"/>
    <p:sldId id="282"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6"/>
    <p:restoredTop sz="96925"/>
  </p:normalViewPr>
  <p:slideViewPr>
    <p:cSldViewPr snapToGrid="0" snapToObjects="1">
      <p:cViewPr varScale="1">
        <p:scale>
          <a:sx n="93" d="100"/>
          <a:sy n="93" d="100"/>
        </p:scale>
        <p:origin x="240"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1F714-D3E8-6348-ACF7-0048A6D53483}" type="datetimeFigureOut">
              <a:rPr lang="en-US" smtClean="0"/>
              <a:t>10/25/23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A2BC4-F313-1843-BA97-346246DF878D}" type="slidenum">
              <a:rPr lang="en-US" smtClean="0"/>
              <a:t>‹#›</a:t>
            </a:fld>
            <a:endParaRPr lang="en-US"/>
          </a:p>
        </p:txBody>
      </p:sp>
    </p:spTree>
    <p:extLst>
      <p:ext uri="{BB962C8B-B14F-4D97-AF65-F5344CB8AC3E}">
        <p14:creationId xmlns:p14="http://schemas.microsoft.com/office/powerpoint/2010/main" val="236792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Good afternoon</a:t>
            </a:r>
          </a:p>
          <a:p>
            <a:pPr marL="171450" indent="-171450">
              <a:buFontTx/>
              <a:buChar char="-"/>
            </a:pPr>
            <a:r>
              <a:rPr lang="en-US" dirty="0"/>
              <a:t>It’s a pleasure to be joining you for today’s session on interactive data visualization and dashboards</a:t>
            </a:r>
          </a:p>
          <a:p>
            <a:pPr marL="171450" indent="-171450">
              <a:buFontTx/>
              <a:buChar char="-"/>
            </a:pPr>
            <a:r>
              <a:rPr lang="en-US" dirty="0"/>
              <a:t>I’m very much looking forward to the upcoming presentations in the session, and what I plan to offer in this opening talk is a case study of my experience developing a COVID-19 case tracker</a:t>
            </a:r>
          </a:p>
        </p:txBody>
      </p:sp>
      <p:sp>
        <p:nvSpPr>
          <p:cNvPr id="4" name="Slide Number Placeholder 3"/>
          <p:cNvSpPr>
            <a:spLocks noGrp="1"/>
          </p:cNvSpPr>
          <p:nvPr>
            <p:ph type="sldNum" sz="quarter" idx="5"/>
          </p:nvPr>
        </p:nvSpPr>
        <p:spPr/>
        <p:txBody>
          <a:bodyPr/>
          <a:lstStyle/>
          <a:p>
            <a:fld id="{F94A2BC4-F313-1843-BA97-346246DF878D}" type="slidenum">
              <a:rPr lang="en-US" smtClean="0"/>
              <a:t>1</a:t>
            </a:fld>
            <a:endParaRPr lang="en-US"/>
          </a:p>
        </p:txBody>
      </p:sp>
    </p:spTree>
    <p:extLst>
      <p:ext uri="{BB962C8B-B14F-4D97-AF65-F5344CB8AC3E}">
        <p14:creationId xmlns:p14="http://schemas.microsoft.com/office/powerpoint/2010/main" val="72284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this code is doing a few key things, including adding the checkbox in the bottom right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94A2BC4-F313-1843-BA97-346246DF878D}" type="slidenum">
              <a:rPr lang="en-US" smtClean="0"/>
              <a:t>10</a:t>
            </a:fld>
            <a:endParaRPr lang="en-US"/>
          </a:p>
        </p:txBody>
      </p:sp>
    </p:spTree>
    <p:extLst>
      <p:ext uri="{BB962C8B-B14F-4D97-AF65-F5344CB8AC3E}">
        <p14:creationId xmlns:p14="http://schemas.microsoft.com/office/powerpoint/2010/main" val="338143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Choosing the style of map from the options available in the leaflet package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94A2BC4-F313-1843-BA97-346246DF878D}" type="slidenum">
              <a:rPr lang="en-US" smtClean="0"/>
              <a:t>11</a:t>
            </a:fld>
            <a:endParaRPr lang="en-US"/>
          </a:p>
        </p:txBody>
      </p:sp>
    </p:spTree>
    <p:extLst>
      <p:ext uri="{BB962C8B-B14F-4D97-AF65-F5344CB8AC3E}">
        <p14:creationId xmlns:p14="http://schemas.microsoft.com/office/powerpoint/2010/main" val="361477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adding the legend </a:t>
            </a:r>
            <a:r>
              <a:rPr lang="en-US" dirty="0" err="1"/>
              <a:t>coloured</a:t>
            </a:r>
            <a:r>
              <a:rPr lang="en-US" dirty="0"/>
              <a:t> by cumulative deaths per 100,000 individuals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94A2BC4-F313-1843-BA97-346246DF878D}" type="slidenum">
              <a:rPr lang="en-US" smtClean="0"/>
              <a:t>12</a:t>
            </a:fld>
            <a:endParaRPr lang="en-US"/>
          </a:p>
        </p:txBody>
      </p:sp>
    </p:spTree>
    <p:extLst>
      <p:ext uri="{BB962C8B-B14F-4D97-AF65-F5344CB8AC3E}">
        <p14:creationId xmlns:p14="http://schemas.microsoft.com/office/powerpoint/2010/main" val="3164700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Finally, we get to the real internal cogs of the dashboard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Now I don’t want to get too caught up in the details of Shiny apps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There are fantastic tutorials for this online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But the basic principle is that you have two interacting chunks of code – one for the user interface or ‘</a:t>
            </a:r>
            <a:r>
              <a:rPr lang="en-US" dirty="0" err="1"/>
              <a:t>ui</a:t>
            </a:r>
            <a:r>
              <a:rPr lang="en-US" dirty="0"/>
              <a:t>’, which is basically the bit you can see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one for the server, which is the bit that you can’t see running in the background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in essence, the server is reacting to changes you make in the user interface, and updating the maps, plots and figures accordingly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94A2BC4-F313-1843-BA97-346246DF878D}" type="slidenum">
              <a:rPr lang="en-US" smtClean="0"/>
              <a:t>13</a:t>
            </a:fld>
            <a:endParaRPr lang="en-US"/>
          </a:p>
        </p:txBody>
      </p:sp>
    </p:spTree>
    <p:extLst>
      <p:ext uri="{BB962C8B-B14F-4D97-AF65-F5344CB8AC3E}">
        <p14:creationId xmlns:p14="http://schemas.microsoft.com/office/powerpoint/2010/main" val="141983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So I thought I’d illustrate this cycle of interaction for one of the key interactive elements of the COVID case tracker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As shown here, on the main mapping page of the user interface has a slider which you can use to select the date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This is coded by a slider input function in the Shiny package, which I’ve shown here on the right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So that gives you the interactive element on the user interface</a:t>
            </a:r>
          </a:p>
        </p:txBody>
      </p:sp>
      <p:sp>
        <p:nvSpPr>
          <p:cNvPr id="4" name="Slide Number Placeholder 3"/>
          <p:cNvSpPr>
            <a:spLocks noGrp="1"/>
          </p:cNvSpPr>
          <p:nvPr>
            <p:ph type="sldNum" sz="quarter" idx="5"/>
          </p:nvPr>
        </p:nvSpPr>
        <p:spPr/>
        <p:txBody>
          <a:bodyPr/>
          <a:lstStyle/>
          <a:p>
            <a:fld id="{F94A2BC4-F313-1843-BA97-346246DF878D}" type="slidenum">
              <a:rPr lang="en-US" smtClean="0"/>
              <a:t>14</a:t>
            </a:fld>
            <a:endParaRPr lang="en-US"/>
          </a:p>
        </p:txBody>
      </p:sp>
    </p:spTree>
    <p:extLst>
      <p:ext uri="{BB962C8B-B14F-4D97-AF65-F5344CB8AC3E}">
        <p14:creationId xmlns:p14="http://schemas.microsoft.com/office/powerpoint/2010/main" val="1772099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Now when you change the date, two key things happen in the server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first is very simple: a subset of the input data is created corresponding to the selected date – so that’s pretty simple; one line of code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94A2BC4-F313-1843-BA97-346246DF878D}" type="slidenum">
              <a:rPr lang="en-US" smtClean="0"/>
              <a:t>15</a:t>
            </a:fld>
            <a:endParaRPr lang="en-US"/>
          </a:p>
        </p:txBody>
      </p:sp>
    </p:spTree>
    <p:extLst>
      <p:ext uri="{BB962C8B-B14F-4D97-AF65-F5344CB8AC3E}">
        <p14:creationId xmlns:p14="http://schemas.microsoft.com/office/powerpoint/2010/main" val="202074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Next, we need to add the circles for that date to the leaflet base map, and I’ve shown some of the key code for this here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this is doing a couple of key things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94A2BC4-F313-1843-BA97-346246DF878D}" type="slidenum">
              <a:rPr lang="en-US" smtClean="0"/>
              <a:t>16</a:t>
            </a:fld>
            <a:endParaRPr lang="en-US"/>
          </a:p>
        </p:txBody>
      </p:sp>
    </p:spTree>
    <p:extLst>
      <p:ext uri="{BB962C8B-B14F-4D97-AF65-F5344CB8AC3E}">
        <p14:creationId xmlns:p14="http://schemas.microsoft.com/office/powerpoint/2010/main" val="1901817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It’s clearing the existing circles from the map</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94A2BC4-F313-1843-BA97-346246DF878D}" type="slidenum">
              <a:rPr lang="en-US" smtClean="0"/>
              <a:t>17</a:t>
            </a:fld>
            <a:endParaRPr lang="en-US"/>
          </a:p>
        </p:txBody>
      </p:sp>
    </p:spTree>
    <p:extLst>
      <p:ext uri="{BB962C8B-B14F-4D97-AF65-F5344CB8AC3E}">
        <p14:creationId xmlns:p14="http://schemas.microsoft.com/office/powerpoint/2010/main" val="2502743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It’s then reading in the new data subset that was just created</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94A2BC4-F313-1843-BA97-346246DF878D}" type="slidenum">
              <a:rPr lang="en-US" smtClean="0"/>
              <a:t>18</a:t>
            </a:fld>
            <a:endParaRPr lang="en-US"/>
          </a:p>
        </p:txBody>
      </p:sp>
    </p:spTree>
    <p:extLst>
      <p:ext uri="{BB962C8B-B14F-4D97-AF65-F5344CB8AC3E}">
        <p14:creationId xmlns:p14="http://schemas.microsoft.com/office/powerpoint/2010/main" val="542267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adding circles, and here you simply need to specify the location of the circles based on the latitude and longitude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size of the circle based on the case count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the lab that appears when you hover over the circle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94A2BC4-F313-1843-BA97-346246DF878D}" type="slidenum">
              <a:rPr lang="en-US" smtClean="0"/>
              <a:t>19</a:t>
            </a:fld>
            <a:endParaRPr lang="en-US"/>
          </a:p>
        </p:txBody>
      </p:sp>
    </p:spTree>
    <p:extLst>
      <p:ext uri="{BB962C8B-B14F-4D97-AF65-F5344CB8AC3E}">
        <p14:creationId xmlns:p14="http://schemas.microsoft.com/office/powerpoint/2010/main" val="317165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And with that in mind the key messages I hope to convey are simply ones of encouragement</a:t>
            </a:r>
          </a:p>
          <a:p>
            <a:pPr marL="171450" indent="-171450">
              <a:buFontTx/>
              <a:buChar char="-"/>
            </a:pPr>
            <a:r>
              <a:rPr lang="en-US" dirty="0"/>
              <a:t>If you are an R coder, give Shiny a try, however experienced you are – it’s a very powerful way to build elegant data </a:t>
            </a:r>
            <a:r>
              <a:rPr lang="en-US" dirty="0" err="1"/>
              <a:t>visualisations</a:t>
            </a:r>
            <a:r>
              <a:rPr lang="en-US" dirty="0"/>
              <a:t>, and I certainly hope that Shiny and equivalent platforms become an increasing part of how we communicate data in the future</a:t>
            </a:r>
          </a:p>
          <a:p>
            <a:pPr marL="171450" indent="-171450">
              <a:buFontTx/>
              <a:buChar char="-"/>
            </a:pPr>
            <a:endParaRPr lang="en-US" dirty="0"/>
          </a:p>
          <a:p>
            <a:pPr marL="171450" indent="-171450">
              <a:buFontTx/>
              <a:buChar char="-"/>
            </a:pPr>
            <a:r>
              <a:rPr lang="en-US" dirty="0"/>
              <a:t>And second, don’t be afraid to stand on the shoulders of giants – the Shiny Gallery is absolutely full of amazing apps with linked code</a:t>
            </a:r>
          </a:p>
          <a:p>
            <a:pPr marL="171450" indent="-171450">
              <a:buFontTx/>
              <a:buChar char="-"/>
            </a:pPr>
            <a:r>
              <a:rPr lang="en-US" dirty="0"/>
              <a:t>And if I’m completely honest with you, the case tracker I developed is in many ways a hybrid of borrowed parts from existing apps that I’ve bolted together in a new way</a:t>
            </a:r>
          </a:p>
          <a:p>
            <a:pPr marL="171450" indent="-171450">
              <a:buFontTx/>
              <a:buChar char="-"/>
            </a:pPr>
            <a:endParaRPr lang="en-US" dirty="0"/>
          </a:p>
          <a:p>
            <a:pPr marL="171450" indent="-171450">
              <a:buFontTx/>
              <a:buChar char="-"/>
            </a:pPr>
            <a:r>
              <a:rPr lang="en-US" dirty="0"/>
              <a:t>I should add a brief disclaimer that because the app is made in Shiny, the talk becomes a little bit </a:t>
            </a:r>
            <a:r>
              <a:rPr lang="en-US" dirty="0" err="1"/>
              <a:t>centred</a:t>
            </a:r>
            <a:r>
              <a:rPr lang="en-US" dirty="0"/>
              <a:t> on R coding when we get into the nuts and bolts, although I do hope some of the general ideas will be interesting to a broader audience that isn’t familiar with R</a:t>
            </a:r>
          </a:p>
        </p:txBody>
      </p:sp>
      <p:sp>
        <p:nvSpPr>
          <p:cNvPr id="4" name="Slide Number Placeholder 3"/>
          <p:cNvSpPr>
            <a:spLocks noGrp="1"/>
          </p:cNvSpPr>
          <p:nvPr>
            <p:ph type="sldNum" sz="quarter" idx="5"/>
          </p:nvPr>
        </p:nvSpPr>
        <p:spPr/>
        <p:txBody>
          <a:bodyPr/>
          <a:lstStyle/>
          <a:p>
            <a:fld id="{F94A2BC4-F313-1843-BA97-346246DF878D}" type="slidenum">
              <a:rPr lang="en-US" smtClean="0"/>
              <a:t>2</a:t>
            </a:fld>
            <a:endParaRPr lang="en-US"/>
          </a:p>
        </p:txBody>
      </p:sp>
    </p:spTree>
    <p:extLst>
      <p:ext uri="{BB962C8B-B14F-4D97-AF65-F5344CB8AC3E}">
        <p14:creationId xmlns:p14="http://schemas.microsoft.com/office/powerpoint/2010/main" val="2452725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these updates are then being rendered in the user interface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Now I’ve simplified things slightly in this example, but those are the basic mechanics underlying the dashboard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if you are keen for more details, you can look at the complete code on </a:t>
            </a:r>
            <a:r>
              <a:rPr lang="en-US" dirty="0" err="1"/>
              <a:t>github</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F94A2BC4-F313-1843-BA97-346246DF878D}" type="slidenum">
              <a:rPr lang="en-US" smtClean="0"/>
              <a:t>20</a:t>
            </a:fld>
            <a:endParaRPr lang="en-US"/>
          </a:p>
        </p:txBody>
      </p:sp>
    </p:spTree>
    <p:extLst>
      <p:ext uri="{BB962C8B-B14F-4D97-AF65-F5344CB8AC3E}">
        <p14:creationId xmlns:p14="http://schemas.microsoft.com/office/powerpoint/2010/main" val="1939842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Finally, get creative! It’s not very often that we think of science or data visualization as an artistic endeavor, but I really think it should be</a:t>
            </a:r>
          </a:p>
          <a:p>
            <a:pPr marL="171450" indent="-171450">
              <a:buFontTx/>
              <a:buChar char="-"/>
            </a:pPr>
            <a:r>
              <a:rPr lang="en-US" dirty="0"/>
              <a:t>And I really think that these interactive dashboards offer a chance to flex our creative muscles as researchers</a:t>
            </a:r>
          </a:p>
        </p:txBody>
      </p:sp>
      <p:sp>
        <p:nvSpPr>
          <p:cNvPr id="4" name="Slide Number Placeholder 3"/>
          <p:cNvSpPr>
            <a:spLocks noGrp="1"/>
          </p:cNvSpPr>
          <p:nvPr>
            <p:ph type="sldNum" sz="quarter" idx="5"/>
          </p:nvPr>
        </p:nvSpPr>
        <p:spPr/>
        <p:txBody>
          <a:bodyPr/>
          <a:lstStyle/>
          <a:p>
            <a:fld id="{F94A2BC4-F313-1843-BA97-346246DF878D}" type="slidenum">
              <a:rPr lang="en-US" smtClean="0"/>
              <a:t>21</a:t>
            </a:fld>
            <a:endParaRPr lang="en-US"/>
          </a:p>
        </p:txBody>
      </p:sp>
    </p:spTree>
    <p:extLst>
      <p:ext uri="{BB962C8B-B14F-4D97-AF65-F5344CB8AC3E}">
        <p14:creationId xmlns:p14="http://schemas.microsoft.com/office/powerpoint/2010/main" val="2156278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And with that, I’d like to to thank you all for your time, and I look forward to joining you live for the Q&amp;A </a:t>
            </a:r>
          </a:p>
        </p:txBody>
      </p:sp>
      <p:sp>
        <p:nvSpPr>
          <p:cNvPr id="4" name="Slide Number Placeholder 3"/>
          <p:cNvSpPr>
            <a:spLocks noGrp="1"/>
          </p:cNvSpPr>
          <p:nvPr>
            <p:ph type="sldNum" sz="quarter" idx="5"/>
          </p:nvPr>
        </p:nvSpPr>
        <p:spPr/>
        <p:txBody>
          <a:bodyPr/>
          <a:lstStyle/>
          <a:p>
            <a:fld id="{F94A2BC4-F313-1843-BA97-346246DF878D}" type="slidenum">
              <a:rPr lang="en-US" smtClean="0"/>
              <a:t>22</a:t>
            </a:fld>
            <a:endParaRPr lang="en-US"/>
          </a:p>
        </p:txBody>
      </p:sp>
    </p:spTree>
    <p:extLst>
      <p:ext uri="{BB962C8B-B14F-4D97-AF65-F5344CB8AC3E}">
        <p14:creationId xmlns:p14="http://schemas.microsoft.com/office/powerpoint/2010/main" val="160125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Right, so without further ado, let’s take a look at the app</a:t>
            </a:r>
          </a:p>
          <a:p>
            <a:pPr marL="171450" indent="-171450">
              <a:buFontTx/>
              <a:buChar char="-"/>
            </a:pPr>
            <a:r>
              <a:rPr lang="en-US" dirty="0"/>
              <a:t>Since this is a session on interactive data, I’m going to attempt to switch seamlessly away from </a:t>
            </a:r>
            <a:r>
              <a:rPr lang="en-US" dirty="0" err="1"/>
              <a:t>powerpoint</a:t>
            </a:r>
            <a:r>
              <a:rPr lang="en-US" dirty="0"/>
              <a:t> and interact with some data…</a:t>
            </a:r>
          </a:p>
          <a:p>
            <a:pPr marL="171450" indent="-171450">
              <a:buFontTx/>
              <a:buChar char="-"/>
            </a:pPr>
            <a:endParaRPr lang="en-US" dirty="0"/>
          </a:p>
          <a:p>
            <a:pPr marL="171450" indent="-171450">
              <a:buFontTx/>
              <a:buChar char="-"/>
            </a:pPr>
            <a:r>
              <a:rPr lang="en-US" dirty="0"/>
              <a:t>So here is the app</a:t>
            </a:r>
          </a:p>
          <a:p>
            <a:pPr marL="171450" indent="-171450">
              <a:buFontTx/>
              <a:buChar char="-"/>
            </a:pPr>
            <a:r>
              <a:rPr lang="en-US" dirty="0"/>
              <a:t>As you can see, the main page features a world map which you can scroll round and zoom in and out</a:t>
            </a:r>
          </a:p>
          <a:p>
            <a:pPr marL="171450" indent="-171450">
              <a:buFontTx/>
              <a:buChar char="-"/>
            </a:pPr>
            <a:r>
              <a:rPr lang="en-US" dirty="0"/>
              <a:t>The circles display the extent of the COVID pandemic within the last 24 hours</a:t>
            </a:r>
          </a:p>
          <a:p>
            <a:pPr marL="171450" indent="-171450">
              <a:buFontTx/>
              <a:buChar char="-"/>
            </a:pPr>
            <a:r>
              <a:rPr lang="en-US" dirty="0"/>
              <a:t>You can hover over any country to see the number of newly-diagnosed cases and COVID-related deaths </a:t>
            </a:r>
          </a:p>
          <a:p>
            <a:pPr marL="171450" indent="-171450">
              <a:buFontTx/>
              <a:buChar char="-"/>
            </a:pPr>
            <a:r>
              <a:rPr lang="en-US" dirty="0"/>
              <a:t>So for example, Spain recorded X new cases and X deaths</a:t>
            </a:r>
          </a:p>
          <a:p>
            <a:pPr marL="171450" indent="-171450">
              <a:buFontTx/>
              <a:buChar char="-"/>
            </a:pPr>
            <a:r>
              <a:rPr lang="en-US" dirty="0"/>
              <a:t>While the UK recorded X new cases and X deaths, and that corresponds to X cases per 100,000 individuals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as I’ll discuss later these numbers are extracted daily from the data curated by Johns Hopkins University who have really been at the forefront of mapping the COVID pandemic from the outset</a:t>
            </a:r>
          </a:p>
          <a:p>
            <a:pPr marL="171450" indent="-171450">
              <a:buFontTx/>
              <a:buChar char="-"/>
            </a:pPr>
            <a:endParaRPr lang="en-US" dirty="0"/>
          </a:p>
          <a:p>
            <a:pPr marL="171450" indent="-171450">
              <a:buFontTx/>
              <a:buChar char="-"/>
            </a:pPr>
            <a:r>
              <a:rPr lang="en-US" dirty="0"/>
              <a:t>There are a few other key features</a:t>
            </a:r>
          </a:p>
          <a:p>
            <a:pPr marL="171450" indent="-171450">
              <a:buFontTx/>
              <a:buChar char="-"/>
            </a:pPr>
            <a:r>
              <a:rPr lang="en-US" dirty="0"/>
              <a:t>Using the checkboxes in the bottom right you can switch between new and cumulative cases, and you also have the option to overlay past outbreaks – for example, SARS, H1N1 and Ebola</a:t>
            </a:r>
          </a:p>
          <a:p>
            <a:pPr marL="171450" indent="-171450">
              <a:buFontTx/>
              <a:buChar char="-"/>
            </a:pPr>
            <a:endParaRPr lang="en-US" dirty="0"/>
          </a:p>
          <a:p>
            <a:pPr marL="171450" indent="-171450">
              <a:buFontTx/>
              <a:buChar char="-"/>
            </a:pPr>
            <a:r>
              <a:rPr lang="en-US" dirty="0"/>
              <a:t>When I launched the app in February the idea of these was to help give context to the daily headlines on case counts, although to be honest the numbers have been dwarfed by COVID as the pandemic took hold, so the comparisons are perhaps a bit less informative now</a:t>
            </a:r>
          </a:p>
          <a:p>
            <a:pPr marL="171450" indent="-171450">
              <a:buFontTx/>
              <a:buChar char="-"/>
            </a:pPr>
            <a:endParaRPr lang="en-US" dirty="0"/>
          </a:p>
          <a:p>
            <a:pPr marL="171450" indent="-171450">
              <a:buFontTx/>
              <a:buChar char="-"/>
            </a:pPr>
            <a:r>
              <a:rPr lang="en-US" dirty="0"/>
              <a:t>Another key feature that remains relatively unique to this dashboard is the ability to wind back the clock and visualize the state of the pandemic on any given date</a:t>
            </a:r>
          </a:p>
          <a:p>
            <a:pPr marL="171450" indent="-171450">
              <a:buFontTx/>
              <a:buChar char="-"/>
            </a:pPr>
            <a:r>
              <a:rPr lang="en-US" dirty="0"/>
              <a:t>And I think this offers valuable insight into some of the key windows in which the pandemic accelerated – for example, you can see how important the month of March was… </a:t>
            </a:r>
            <a:r>
              <a:rPr lang="en-US" b="1" dirty="0"/>
              <a:t>discuss</a:t>
            </a:r>
            <a:endParaRPr lang="en-US" dirty="0"/>
          </a:p>
          <a:p>
            <a:pPr marL="171450" indent="-171450">
              <a:buFontTx/>
              <a:buChar char="-"/>
            </a:pPr>
            <a:endParaRPr lang="en-US" dirty="0"/>
          </a:p>
          <a:p>
            <a:pPr marL="171450" indent="-171450">
              <a:buFontTx/>
              <a:buChar char="-"/>
            </a:pPr>
            <a:r>
              <a:rPr lang="en-US" dirty="0"/>
              <a:t>So this interactive map is really the foundation of the dashboard </a:t>
            </a:r>
          </a:p>
          <a:p>
            <a:pPr marL="171450" indent="-171450">
              <a:buFontTx/>
              <a:buChar char="-"/>
            </a:pPr>
            <a:r>
              <a:rPr lang="en-US" dirty="0"/>
              <a:t>But while maps are certainly good at representing some kinds of data, they do struggle to capture trends through time</a:t>
            </a:r>
          </a:p>
          <a:p>
            <a:pPr marL="171450" indent="-171450">
              <a:buFontTx/>
              <a:buChar char="-"/>
            </a:pPr>
            <a:endParaRPr lang="en-US" dirty="0"/>
          </a:p>
          <a:p>
            <a:pPr marL="171450" indent="-171450">
              <a:buFontTx/>
              <a:buChar char="-"/>
            </a:pPr>
            <a:r>
              <a:rPr lang="en-US" dirty="0"/>
              <a:t>So with this in mind, I added the ‘Region plots’ tab about a month after launching the dashboard</a:t>
            </a:r>
          </a:p>
          <a:p>
            <a:pPr marL="171450" indent="-171450">
              <a:buFontTx/>
              <a:buChar char="-"/>
            </a:pPr>
            <a:r>
              <a:rPr lang="en-US" dirty="0"/>
              <a:t>Here you can plot various outcomes …</a:t>
            </a:r>
          </a:p>
          <a:p>
            <a:pPr marL="171450" indent="-171450">
              <a:buFontTx/>
              <a:buChar char="-"/>
            </a:pPr>
            <a:r>
              <a:rPr lang="en-US" dirty="0"/>
              <a:t>Based on the dropdown menus on the left-hand side…</a:t>
            </a:r>
          </a:p>
          <a:p>
            <a:pPr marL="171450" indent="-171450">
              <a:buFontTx/>
              <a:buChar char="-"/>
            </a:pPr>
            <a:r>
              <a:rPr lang="en-US" dirty="0"/>
              <a:t>And you also the option to plot either the date on the x axis or to normalize the start date…</a:t>
            </a:r>
          </a:p>
          <a:p>
            <a:pPr marL="171450" indent="-171450">
              <a:buFontTx/>
              <a:buChar char="-"/>
            </a:pPr>
            <a:endParaRPr lang="en-US" dirty="0"/>
          </a:p>
          <a:p>
            <a:pPr marL="171450" indent="-171450">
              <a:buFontTx/>
              <a:buChar char="-"/>
            </a:pPr>
            <a:r>
              <a:rPr lang="en-US" i="1" dirty="0"/>
              <a:t>And I think it’s worth mentioning that the app has grown over time</a:t>
            </a:r>
          </a:p>
          <a:p>
            <a:pPr marL="171450" indent="-171450">
              <a:buFontTx/>
              <a:buChar char="-"/>
            </a:pPr>
            <a:r>
              <a:rPr lang="en-US" i="1" dirty="0"/>
              <a:t>I put my contact details in the final tab, and various researchers and members of the public have got in touch with suggestions for new features</a:t>
            </a:r>
          </a:p>
          <a:p>
            <a:pPr marL="171450" indent="-171450">
              <a:buFontTx/>
              <a:buChar char="-"/>
            </a:pPr>
            <a:endParaRPr lang="en-US" dirty="0"/>
          </a:p>
          <a:p>
            <a:pPr marL="171450" indent="-171450">
              <a:buFontTx/>
              <a:buChar char="-"/>
            </a:pPr>
            <a:r>
              <a:rPr lang="en-US" dirty="0"/>
              <a:t>So there are a few other tabs but those are really the key parts of the app. Do go on and check it out for yourself</a:t>
            </a:r>
          </a:p>
          <a:p>
            <a:pPr marL="171450" indent="-171450">
              <a:buFontTx/>
              <a:buChar char="-"/>
            </a:pPr>
            <a:r>
              <a:rPr lang="en-US" dirty="0"/>
              <a:t>The address is in the slides, and the app is also featured in the Shiny gallery</a:t>
            </a:r>
          </a:p>
          <a:p>
            <a:pPr marL="171450" indent="-171450">
              <a:buFontTx/>
              <a:buChar char="-"/>
            </a:pPr>
            <a:r>
              <a:rPr lang="en-US" dirty="0"/>
              <a:t>Notably, I’ve published all the code required to generate the app on </a:t>
            </a:r>
            <a:r>
              <a:rPr lang="en-US" dirty="0" err="1"/>
              <a:t>Github</a:t>
            </a:r>
            <a:r>
              <a:rPr lang="en-US" dirty="0"/>
              <a:t>, so do go on there and please try to be forgiving and don’t judge the poorly annotated code too harshly</a:t>
            </a:r>
          </a:p>
          <a:p>
            <a:pPr marL="171450" indent="-171450">
              <a:buFontTx/>
              <a:buChar char="-"/>
            </a:pPr>
            <a:r>
              <a:rPr lang="en-US" dirty="0"/>
              <a:t>App has evolved over time – code was quite succinct when I launched it in February but has become more and more unwieldy as I’ve bolted on more and more features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94A2BC4-F313-1843-BA97-346246DF878D}" type="slidenum">
              <a:rPr lang="en-US" smtClean="0"/>
              <a:t>3</a:t>
            </a:fld>
            <a:endParaRPr lang="en-US"/>
          </a:p>
        </p:txBody>
      </p:sp>
    </p:spTree>
    <p:extLst>
      <p:ext uri="{BB962C8B-B14F-4D97-AF65-F5344CB8AC3E}">
        <p14:creationId xmlns:p14="http://schemas.microsoft.com/office/powerpoint/2010/main" val="177410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Switch back to </a:t>
            </a:r>
            <a:r>
              <a:rPr lang="en-US" dirty="0" err="1"/>
              <a:t>powerpoint</a:t>
            </a:r>
            <a:endParaRPr lang="en-US" dirty="0"/>
          </a:p>
          <a:p>
            <a:pPr marL="171450" indent="-171450">
              <a:buFontTx/>
              <a:buChar char="-"/>
            </a:pPr>
            <a:r>
              <a:rPr lang="en-US" dirty="0"/>
              <a:t>Talk through the key nuts and bolts of how the app operates</a:t>
            </a:r>
          </a:p>
        </p:txBody>
      </p:sp>
      <p:sp>
        <p:nvSpPr>
          <p:cNvPr id="4" name="Slide Number Placeholder 3"/>
          <p:cNvSpPr>
            <a:spLocks noGrp="1"/>
          </p:cNvSpPr>
          <p:nvPr>
            <p:ph type="sldNum" sz="quarter" idx="5"/>
          </p:nvPr>
        </p:nvSpPr>
        <p:spPr/>
        <p:txBody>
          <a:bodyPr/>
          <a:lstStyle/>
          <a:p>
            <a:fld id="{F94A2BC4-F313-1843-BA97-346246DF878D}" type="slidenum">
              <a:rPr lang="en-US" smtClean="0"/>
              <a:t>4</a:t>
            </a:fld>
            <a:endParaRPr lang="en-US"/>
          </a:p>
        </p:txBody>
      </p:sp>
    </p:spTree>
    <p:extLst>
      <p:ext uri="{BB962C8B-B14F-4D97-AF65-F5344CB8AC3E}">
        <p14:creationId xmlns:p14="http://schemas.microsoft.com/office/powerpoint/2010/main" val="339085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First building block is data-frame containing a few basic parameters for each country</a:t>
            </a:r>
          </a:p>
          <a:p>
            <a:pPr marL="171450" indent="-171450">
              <a:buFontTx/>
              <a:buChar char="-"/>
            </a:pPr>
            <a:r>
              <a:rPr lang="en-US" dirty="0"/>
              <a:t>This includes the latitude and longitude, which act as the </a:t>
            </a:r>
            <a:r>
              <a:rPr lang="en-US" dirty="0" err="1"/>
              <a:t>centre</a:t>
            </a:r>
            <a:r>
              <a:rPr lang="en-US" dirty="0"/>
              <a:t> points of the circles in the map</a:t>
            </a:r>
          </a:p>
          <a:p>
            <a:pPr marL="171450" indent="-171450">
              <a:buFontTx/>
              <a:buChar char="-"/>
            </a:pPr>
            <a:r>
              <a:rPr lang="en-US" dirty="0"/>
              <a:t>And it also includes population size according to recent to data from the UN, which are used to calculate the normalized case counts per 100,000 individuals</a:t>
            </a:r>
          </a:p>
        </p:txBody>
      </p:sp>
      <p:sp>
        <p:nvSpPr>
          <p:cNvPr id="4" name="Slide Number Placeholder 3"/>
          <p:cNvSpPr>
            <a:spLocks noGrp="1"/>
          </p:cNvSpPr>
          <p:nvPr>
            <p:ph type="sldNum" sz="quarter" idx="5"/>
          </p:nvPr>
        </p:nvSpPr>
        <p:spPr/>
        <p:txBody>
          <a:bodyPr/>
          <a:lstStyle/>
          <a:p>
            <a:fld id="{F94A2BC4-F313-1843-BA97-346246DF878D}" type="slidenum">
              <a:rPr lang="en-US" smtClean="0"/>
              <a:t>5</a:t>
            </a:fld>
            <a:endParaRPr lang="en-US"/>
          </a:p>
        </p:txBody>
      </p:sp>
    </p:spTree>
    <p:extLst>
      <p:ext uri="{BB962C8B-B14F-4D97-AF65-F5344CB8AC3E}">
        <p14:creationId xmlns:p14="http://schemas.microsoft.com/office/powerpoint/2010/main" val="277221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Second building block is a data frame of COVID-related cases and deaths by date</a:t>
            </a:r>
          </a:p>
          <a:p>
            <a:pPr marL="171450" indent="-171450">
              <a:buFontTx/>
              <a:buChar char="-"/>
            </a:pPr>
            <a:r>
              <a:rPr lang="en-US" dirty="0"/>
              <a:t>So here I’ve show the top of the data frame with the data for the 22</a:t>
            </a:r>
            <a:r>
              <a:rPr lang="en-US" baseline="30000" dirty="0"/>
              <a:t>nd</a:t>
            </a:r>
            <a:r>
              <a:rPr lang="en-US" dirty="0"/>
              <a:t>, 23</a:t>
            </a:r>
            <a:r>
              <a:rPr lang="en-US" baseline="30000" dirty="0"/>
              <a:t>rd</a:t>
            </a:r>
            <a:r>
              <a:rPr lang="en-US" dirty="0"/>
              <a:t> and 24</a:t>
            </a:r>
            <a:r>
              <a:rPr lang="en-US" baseline="30000" dirty="0"/>
              <a:t>th</a:t>
            </a:r>
            <a:r>
              <a:rPr lang="en-US" dirty="0"/>
              <a:t> of January</a:t>
            </a:r>
          </a:p>
          <a:p>
            <a:pPr marL="171450" indent="-171450">
              <a:buFontTx/>
              <a:buChar char="-"/>
            </a:pPr>
            <a:r>
              <a:rPr lang="en-US" dirty="0"/>
              <a:t>But of course these data aren’t static, so a key challenge for the app is how to keep it up to date, and this is a process that has certainly refined over time</a:t>
            </a:r>
          </a:p>
        </p:txBody>
      </p:sp>
      <p:sp>
        <p:nvSpPr>
          <p:cNvPr id="4" name="Slide Number Placeholder 3"/>
          <p:cNvSpPr>
            <a:spLocks noGrp="1"/>
          </p:cNvSpPr>
          <p:nvPr>
            <p:ph type="sldNum" sz="quarter" idx="5"/>
          </p:nvPr>
        </p:nvSpPr>
        <p:spPr/>
        <p:txBody>
          <a:bodyPr/>
          <a:lstStyle/>
          <a:p>
            <a:fld id="{F94A2BC4-F313-1843-BA97-346246DF878D}" type="slidenum">
              <a:rPr lang="en-US" smtClean="0"/>
              <a:t>6</a:t>
            </a:fld>
            <a:endParaRPr lang="en-US"/>
          </a:p>
        </p:txBody>
      </p:sp>
    </p:spTree>
    <p:extLst>
      <p:ext uri="{BB962C8B-B14F-4D97-AF65-F5344CB8AC3E}">
        <p14:creationId xmlns:p14="http://schemas.microsoft.com/office/powerpoint/2010/main" val="2494824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From the outset of the COVID pandemic, institutes including the WHO and Johns Hopkins University have done an incredible job of making the latest data on case counts publicly available</a:t>
            </a:r>
          </a:p>
          <a:p>
            <a:pPr marL="171450" indent="-171450">
              <a:buFontTx/>
              <a:buChar char="-"/>
            </a:pPr>
            <a:r>
              <a:rPr lang="en-US" dirty="0"/>
              <a:t>When I started the app, I used to start every day by downloading the latest PDF from the WHO, manually extracting the latest numbers and bolting on that day’s data to the bottom of the data frame</a:t>
            </a:r>
          </a:p>
          <a:p>
            <a:pPr marL="171450" indent="-171450">
              <a:buFontTx/>
              <a:buChar char="-"/>
            </a:pPr>
            <a:r>
              <a:rPr lang="en-US" dirty="0"/>
              <a:t>But obviously this is a job that became harder and harder as the virus spread</a:t>
            </a:r>
          </a:p>
        </p:txBody>
      </p:sp>
      <p:sp>
        <p:nvSpPr>
          <p:cNvPr id="4" name="Slide Number Placeholder 3"/>
          <p:cNvSpPr>
            <a:spLocks noGrp="1"/>
          </p:cNvSpPr>
          <p:nvPr>
            <p:ph type="sldNum" sz="quarter" idx="5"/>
          </p:nvPr>
        </p:nvSpPr>
        <p:spPr/>
        <p:txBody>
          <a:bodyPr/>
          <a:lstStyle/>
          <a:p>
            <a:fld id="{F94A2BC4-F313-1843-BA97-346246DF878D}" type="slidenum">
              <a:rPr lang="en-US" smtClean="0"/>
              <a:t>7</a:t>
            </a:fld>
            <a:endParaRPr lang="en-US"/>
          </a:p>
        </p:txBody>
      </p:sp>
    </p:spTree>
    <p:extLst>
      <p:ext uri="{BB962C8B-B14F-4D97-AF65-F5344CB8AC3E}">
        <p14:creationId xmlns:p14="http://schemas.microsoft.com/office/powerpoint/2010/main" val="261207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at the end of February I worked with a PhD student at the London School to develop a script that automatically downloads the latest daily data from the </a:t>
            </a:r>
            <a:r>
              <a:rPr lang="en-US" dirty="0" err="1"/>
              <a:t>github</a:t>
            </a:r>
            <a:r>
              <a:rPr lang="en-US" dirty="0"/>
              <a:t> page run curated by Johns Hopkins University</a:t>
            </a:r>
          </a:p>
          <a:p>
            <a:pPr marL="171450" indent="-171450">
              <a:buFontTx/>
              <a:buChar char="-"/>
            </a:pPr>
            <a:r>
              <a:rPr lang="en-US" dirty="0"/>
              <a:t>And this effectively automated the daily updates</a:t>
            </a:r>
          </a:p>
          <a:p>
            <a:pPr marL="171450" indent="-171450">
              <a:buFontTx/>
              <a:buChar char="-"/>
            </a:pPr>
            <a:r>
              <a:rPr lang="en-US" dirty="0"/>
              <a:t>Ever since we finished the script, the app has been updating itself daily and I just leave it to do its thing</a:t>
            </a:r>
          </a:p>
        </p:txBody>
      </p:sp>
      <p:sp>
        <p:nvSpPr>
          <p:cNvPr id="4" name="Slide Number Placeholder 3"/>
          <p:cNvSpPr>
            <a:spLocks noGrp="1"/>
          </p:cNvSpPr>
          <p:nvPr>
            <p:ph type="sldNum" sz="quarter" idx="5"/>
          </p:nvPr>
        </p:nvSpPr>
        <p:spPr/>
        <p:txBody>
          <a:bodyPr/>
          <a:lstStyle/>
          <a:p>
            <a:fld id="{F94A2BC4-F313-1843-BA97-346246DF878D}" type="slidenum">
              <a:rPr lang="en-US" smtClean="0"/>
              <a:t>8</a:t>
            </a:fld>
            <a:endParaRPr lang="en-US"/>
          </a:p>
        </p:txBody>
      </p:sp>
    </p:spTree>
    <p:extLst>
      <p:ext uri="{BB962C8B-B14F-4D97-AF65-F5344CB8AC3E}">
        <p14:creationId xmlns:p14="http://schemas.microsoft.com/office/powerpoint/2010/main" val="64491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Now it’s one thing to have the data but of course the next thing is to map it</a:t>
            </a:r>
          </a:p>
          <a:p>
            <a:pPr marL="171450" indent="-171450">
              <a:buFontTx/>
              <a:buChar char="-"/>
            </a:pPr>
            <a:r>
              <a:rPr lang="en-US" dirty="0"/>
              <a:t>This is where the leaflet package comes in</a:t>
            </a:r>
          </a:p>
          <a:p>
            <a:pPr marL="171450" indent="-171450">
              <a:buFontTx/>
              <a:buChar char="-"/>
            </a:pPr>
            <a:r>
              <a:rPr lang="en-US" dirty="0"/>
              <a:t>And in terms of the interactive elements of the dashboard, such as the scrolling and zooming, it’s really the leaflet package that is doing all the hard work</a:t>
            </a:r>
          </a:p>
          <a:p>
            <a:pPr marL="171450" indent="-171450">
              <a:buFontTx/>
              <a:buChar char="-"/>
            </a:pPr>
            <a:r>
              <a:rPr lang="en-US" dirty="0"/>
              <a:t>I’ve shown the chunk of code for the </a:t>
            </a:r>
            <a:r>
              <a:rPr lang="en-US" dirty="0" err="1"/>
              <a:t>basemap</a:t>
            </a:r>
            <a:r>
              <a:rPr lang="en-US" dirty="0"/>
              <a:t> at the top of this slide; as you can see it’s about 10 lines</a:t>
            </a:r>
          </a:p>
          <a:p>
            <a:pPr marL="171450" indent="-171450">
              <a:buFontTx/>
              <a:buChar char="-"/>
            </a:pPr>
            <a:r>
              <a:rPr lang="en-US" dirty="0"/>
              <a:t>And this code is doing a few key things</a:t>
            </a:r>
          </a:p>
        </p:txBody>
      </p:sp>
      <p:sp>
        <p:nvSpPr>
          <p:cNvPr id="4" name="Slide Number Placeholder 3"/>
          <p:cNvSpPr>
            <a:spLocks noGrp="1"/>
          </p:cNvSpPr>
          <p:nvPr>
            <p:ph type="sldNum" sz="quarter" idx="5"/>
          </p:nvPr>
        </p:nvSpPr>
        <p:spPr/>
        <p:txBody>
          <a:bodyPr/>
          <a:lstStyle/>
          <a:p>
            <a:fld id="{F94A2BC4-F313-1843-BA97-346246DF878D}" type="slidenum">
              <a:rPr lang="en-US" smtClean="0"/>
              <a:t>9</a:t>
            </a:fld>
            <a:endParaRPr lang="en-US"/>
          </a:p>
        </p:txBody>
      </p:sp>
    </p:spTree>
    <p:extLst>
      <p:ext uri="{BB962C8B-B14F-4D97-AF65-F5344CB8AC3E}">
        <p14:creationId xmlns:p14="http://schemas.microsoft.com/office/powerpoint/2010/main" val="296768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846A-D885-5F42-BCC3-11CC7183DE0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CC5ADB7-33EA-6041-896D-0D0943499D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80C4CE1-EFB1-FA48-810E-6DB2BDA44883}"/>
              </a:ext>
            </a:extLst>
          </p:cNvPr>
          <p:cNvSpPr>
            <a:spLocks noGrp="1"/>
          </p:cNvSpPr>
          <p:nvPr>
            <p:ph type="dt" sz="half" idx="10"/>
          </p:nvPr>
        </p:nvSpPr>
        <p:spPr/>
        <p:txBody>
          <a:bodyPr/>
          <a:lstStyle/>
          <a:p>
            <a:fld id="{EA9F4735-583E-F64B-A4E7-C2DB1BBBD245}" type="datetimeFigureOut">
              <a:rPr lang="en-US" smtClean="0"/>
              <a:t>10/25/23</a:t>
            </a:fld>
            <a:endParaRPr lang="en-US"/>
          </a:p>
        </p:txBody>
      </p:sp>
      <p:sp>
        <p:nvSpPr>
          <p:cNvPr id="5" name="Footer Placeholder 4">
            <a:extLst>
              <a:ext uri="{FF2B5EF4-FFF2-40B4-BE49-F238E27FC236}">
                <a16:creationId xmlns:a16="http://schemas.microsoft.com/office/drawing/2014/main" id="{64D66EA3-6A62-C449-8032-3E73709CF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DCC2D-C73F-C646-8795-303F40C26ED1}"/>
              </a:ext>
            </a:extLst>
          </p:cNvPr>
          <p:cNvSpPr>
            <a:spLocks noGrp="1"/>
          </p:cNvSpPr>
          <p:nvPr>
            <p:ph type="sldNum" sz="quarter" idx="12"/>
          </p:nvPr>
        </p:nvSpPr>
        <p:spPr/>
        <p:txBody>
          <a:bodyPr/>
          <a:lstStyle/>
          <a:p>
            <a:fld id="{E4FB0B07-8276-F243-8B87-78666F9E4DF9}" type="slidenum">
              <a:rPr lang="en-US" smtClean="0"/>
              <a:t>‹#›</a:t>
            </a:fld>
            <a:endParaRPr lang="en-US"/>
          </a:p>
        </p:txBody>
      </p:sp>
    </p:spTree>
    <p:extLst>
      <p:ext uri="{BB962C8B-B14F-4D97-AF65-F5344CB8AC3E}">
        <p14:creationId xmlns:p14="http://schemas.microsoft.com/office/powerpoint/2010/main" val="321388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DCF0-C81E-1F43-8D39-9859156082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16684A-C07E-E548-982E-BDFACA8788F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250F62D-AE44-044E-904D-8A14B3B977E9}"/>
              </a:ext>
            </a:extLst>
          </p:cNvPr>
          <p:cNvSpPr>
            <a:spLocks noGrp="1"/>
          </p:cNvSpPr>
          <p:nvPr>
            <p:ph type="dt" sz="half" idx="10"/>
          </p:nvPr>
        </p:nvSpPr>
        <p:spPr/>
        <p:txBody>
          <a:bodyPr/>
          <a:lstStyle/>
          <a:p>
            <a:fld id="{EA9F4735-583E-F64B-A4E7-C2DB1BBBD245}" type="datetimeFigureOut">
              <a:rPr lang="en-US" smtClean="0"/>
              <a:t>10/25/23</a:t>
            </a:fld>
            <a:endParaRPr lang="en-US"/>
          </a:p>
        </p:txBody>
      </p:sp>
      <p:sp>
        <p:nvSpPr>
          <p:cNvPr id="5" name="Footer Placeholder 4">
            <a:extLst>
              <a:ext uri="{FF2B5EF4-FFF2-40B4-BE49-F238E27FC236}">
                <a16:creationId xmlns:a16="http://schemas.microsoft.com/office/drawing/2014/main" id="{23749614-E991-DF47-AE43-032344448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F4CC4-25D0-654E-9FCD-41054281F6E4}"/>
              </a:ext>
            </a:extLst>
          </p:cNvPr>
          <p:cNvSpPr>
            <a:spLocks noGrp="1"/>
          </p:cNvSpPr>
          <p:nvPr>
            <p:ph type="sldNum" sz="quarter" idx="12"/>
          </p:nvPr>
        </p:nvSpPr>
        <p:spPr/>
        <p:txBody>
          <a:bodyPr/>
          <a:lstStyle/>
          <a:p>
            <a:fld id="{E4FB0B07-8276-F243-8B87-78666F9E4DF9}" type="slidenum">
              <a:rPr lang="en-US" smtClean="0"/>
              <a:t>‹#›</a:t>
            </a:fld>
            <a:endParaRPr lang="en-US"/>
          </a:p>
        </p:txBody>
      </p:sp>
    </p:spTree>
    <p:extLst>
      <p:ext uri="{BB962C8B-B14F-4D97-AF65-F5344CB8AC3E}">
        <p14:creationId xmlns:p14="http://schemas.microsoft.com/office/powerpoint/2010/main" val="216444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262B33-9F46-9846-9C4B-68A7F461909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62CA9D-BE66-3440-8C64-229BEE8D2E2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1F90B0-541B-164C-A5D7-1DFB377A1B66}"/>
              </a:ext>
            </a:extLst>
          </p:cNvPr>
          <p:cNvSpPr>
            <a:spLocks noGrp="1"/>
          </p:cNvSpPr>
          <p:nvPr>
            <p:ph type="dt" sz="half" idx="10"/>
          </p:nvPr>
        </p:nvSpPr>
        <p:spPr/>
        <p:txBody>
          <a:bodyPr/>
          <a:lstStyle/>
          <a:p>
            <a:fld id="{EA9F4735-583E-F64B-A4E7-C2DB1BBBD245}" type="datetimeFigureOut">
              <a:rPr lang="en-US" smtClean="0"/>
              <a:t>10/25/23</a:t>
            </a:fld>
            <a:endParaRPr lang="en-US"/>
          </a:p>
        </p:txBody>
      </p:sp>
      <p:sp>
        <p:nvSpPr>
          <p:cNvPr id="5" name="Footer Placeholder 4">
            <a:extLst>
              <a:ext uri="{FF2B5EF4-FFF2-40B4-BE49-F238E27FC236}">
                <a16:creationId xmlns:a16="http://schemas.microsoft.com/office/drawing/2014/main" id="{5262687E-5706-CD4D-AF39-E9FF7170E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A31B1-E72B-F44E-8124-1E9E73BE481F}"/>
              </a:ext>
            </a:extLst>
          </p:cNvPr>
          <p:cNvSpPr>
            <a:spLocks noGrp="1"/>
          </p:cNvSpPr>
          <p:nvPr>
            <p:ph type="sldNum" sz="quarter" idx="12"/>
          </p:nvPr>
        </p:nvSpPr>
        <p:spPr/>
        <p:txBody>
          <a:bodyPr/>
          <a:lstStyle/>
          <a:p>
            <a:fld id="{E4FB0B07-8276-F243-8B87-78666F9E4DF9}" type="slidenum">
              <a:rPr lang="en-US" smtClean="0"/>
              <a:t>‹#›</a:t>
            </a:fld>
            <a:endParaRPr lang="en-US"/>
          </a:p>
        </p:txBody>
      </p:sp>
    </p:spTree>
    <p:extLst>
      <p:ext uri="{BB962C8B-B14F-4D97-AF65-F5344CB8AC3E}">
        <p14:creationId xmlns:p14="http://schemas.microsoft.com/office/powerpoint/2010/main" val="56733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140B-4A42-7745-BEE5-30FC887FB8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8121DD-25A5-6B42-ABB0-C91ACAFB907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B71EAA-2447-0D49-9097-7625885C77D6}"/>
              </a:ext>
            </a:extLst>
          </p:cNvPr>
          <p:cNvSpPr>
            <a:spLocks noGrp="1"/>
          </p:cNvSpPr>
          <p:nvPr>
            <p:ph type="dt" sz="half" idx="10"/>
          </p:nvPr>
        </p:nvSpPr>
        <p:spPr/>
        <p:txBody>
          <a:bodyPr/>
          <a:lstStyle/>
          <a:p>
            <a:fld id="{EA9F4735-583E-F64B-A4E7-C2DB1BBBD245}" type="datetimeFigureOut">
              <a:rPr lang="en-US" smtClean="0"/>
              <a:t>10/25/23</a:t>
            </a:fld>
            <a:endParaRPr lang="en-US"/>
          </a:p>
        </p:txBody>
      </p:sp>
      <p:sp>
        <p:nvSpPr>
          <p:cNvPr id="5" name="Footer Placeholder 4">
            <a:extLst>
              <a:ext uri="{FF2B5EF4-FFF2-40B4-BE49-F238E27FC236}">
                <a16:creationId xmlns:a16="http://schemas.microsoft.com/office/drawing/2014/main" id="{BE32C37D-2C10-BA44-876E-B23210070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E5827-8F2B-BB44-9BF1-A3CED2CC4FDC}"/>
              </a:ext>
            </a:extLst>
          </p:cNvPr>
          <p:cNvSpPr>
            <a:spLocks noGrp="1"/>
          </p:cNvSpPr>
          <p:nvPr>
            <p:ph type="sldNum" sz="quarter" idx="12"/>
          </p:nvPr>
        </p:nvSpPr>
        <p:spPr/>
        <p:txBody>
          <a:bodyPr/>
          <a:lstStyle/>
          <a:p>
            <a:fld id="{E4FB0B07-8276-F243-8B87-78666F9E4DF9}" type="slidenum">
              <a:rPr lang="en-US" smtClean="0"/>
              <a:t>‹#›</a:t>
            </a:fld>
            <a:endParaRPr lang="en-US"/>
          </a:p>
        </p:txBody>
      </p:sp>
    </p:spTree>
    <p:extLst>
      <p:ext uri="{BB962C8B-B14F-4D97-AF65-F5344CB8AC3E}">
        <p14:creationId xmlns:p14="http://schemas.microsoft.com/office/powerpoint/2010/main" val="271700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FD2-A08E-934E-8970-3B5E65B1F26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DA6B4C0-592C-6C4D-A2B1-032F09A7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A608E94-C7FD-C946-8B84-C87CB6BC6432}"/>
              </a:ext>
            </a:extLst>
          </p:cNvPr>
          <p:cNvSpPr>
            <a:spLocks noGrp="1"/>
          </p:cNvSpPr>
          <p:nvPr>
            <p:ph type="dt" sz="half" idx="10"/>
          </p:nvPr>
        </p:nvSpPr>
        <p:spPr/>
        <p:txBody>
          <a:bodyPr/>
          <a:lstStyle/>
          <a:p>
            <a:fld id="{EA9F4735-583E-F64B-A4E7-C2DB1BBBD245}" type="datetimeFigureOut">
              <a:rPr lang="en-US" smtClean="0"/>
              <a:t>10/25/23</a:t>
            </a:fld>
            <a:endParaRPr lang="en-US"/>
          </a:p>
        </p:txBody>
      </p:sp>
      <p:sp>
        <p:nvSpPr>
          <p:cNvPr id="5" name="Footer Placeholder 4">
            <a:extLst>
              <a:ext uri="{FF2B5EF4-FFF2-40B4-BE49-F238E27FC236}">
                <a16:creationId xmlns:a16="http://schemas.microsoft.com/office/drawing/2014/main" id="{2BF0B6D2-B339-D147-93D5-5828C6F4B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82DBE-16ED-194D-BCDD-96B4CD6AFF1C}"/>
              </a:ext>
            </a:extLst>
          </p:cNvPr>
          <p:cNvSpPr>
            <a:spLocks noGrp="1"/>
          </p:cNvSpPr>
          <p:nvPr>
            <p:ph type="sldNum" sz="quarter" idx="12"/>
          </p:nvPr>
        </p:nvSpPr>
        <p:spPr/>
        <p:txBody>
          <a:bodyPr/>
          <a:lstStyle/>
          <a:p>
            <a:fld id="{E4FB0B07-8276-F243-8B87-78666F9E4DF9}" type="slidenum">
              <a:rPr lang="en-US" smtClean="0"/>
              <a:t>‹#›</a:t>
            </a:fld>
            <a:endParaRPr lang="en-US"/>
          </a:p>
        </p:txBody>
      </p:sp>
    </p:spTree>
    <p:extLst>
      <p:ext uri="{BB962C8B-B14F-4D97-AF65-F5344CB8AC3E}">
        <p14:creationId xmlns:p14="http://schemas.microsoft.com/office/powerpoint/2010/main" val="343175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BD81-C475-A543-9F6B-5ACD592EFC4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A373264-AF18-9E47-A08D-1AF216BACF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FA28A8E-4774-5B40-8E99-E88006B190C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8D22392-9D7D-014D-A127-E4141CB8726C}"/>
              </a:ext>
            </a:extLst>
          </p:cNvPr>
          <p:cNvSpPr>
            <a:spLocks noGrp="1"/>
          </p:cNvSpPr>
          <p:nvPr>
            <p:ph type="dt" sz="half" idx="10"/>
          </p:nvPr>
        </p:nvSpPr>
        <p:spPr/>
        <p:txBody>
          <a:bodyPr/>
          <a:lstStyle/>
          <a:p>
            <a:fld id="{EA9F4735-583E-F64B-A4E7-C2DB1BBBD245}" type="datetimeFigureOut">
              <a:rPr lang="en-US" smtClean="0"/>
              <a:t>10/25/23</a:t>
            </a:fld>
            <a:endParaRPr lang="en-US"/>
          </a:p>
        </p:txBody>
      </p:sp>
      <p:sp>
        <p:nvSpPr>
          <p:cNvPr id="6" name="Footer Placeholder 5">
            <a:extLst>
              <a:ext uri="{FF2B5EF4-FFF2-40B4-BE49-F238E27FC236}">
                <a16:creationId xmlns:a16="http://schemas.microsoft.com/office/drawing/2014/main" id="{E24CCF98-2FE5-BE4D-9B8E-2E0A24BE6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17794-ED73-8941-B4AB-DD44CB8F44DF}"/>
              </a:ext>
            </a:extLst>
          </p:cNvPr>
          <p:cNvSpPr>
            <a:spLocks noGrp="1"/>
          </p:cNvSpPr>
          <p:nvPr>
            <p:ph type="sldNum" sz="quarter" idx="12"/>
          </p:nvPr>
        </p:nvSpPr>
        <p:spPr/>
        <p:txBody>
          <a:bodyPr/>
          <a:lstStyle/>
          <a:p>
            <a:fld id="{E4FB0B07-8276-F243-8B87-78666F9E4DF9}" type="slidenum">
              <a:rPr lang="en-US" smtClean="0"/>
              <a:t>‹#›</a:t>
            </a:fld>
            <a:endParaRPr lang="en-US"/>
          </a:p>
        </p:txBody>
      </p:sp>
    </p:spTree>
    <p:extLst>
      <p:ext uri="{BB962C8B-B14F-4D97-AF65-F5344CB8AC3E}">
        <p14:creationId xmlns:p14="http://schemas.microsoft.com/office/powerpoint/2010/main" val="371926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9913-A53E-F349-B5F3-9467F6E9A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A77F94-8C94-1F48-A825-C0D119B407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61A2067-DBC3-204E-9099-C88511BA333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AE6ADD-6588-1E47-A886-A3A0AC059F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B538626-C550-9949-A4D3-ADB8AA167E3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AD1F940-2E69-1B44-BF1D-B8F6CAD1E0B9}"/>
              </a:ext>
            </a:extLst>
          </p:cNvPr>
          <p:cNvSpPr>
            <a:spLocks noGrp="1"/>
          </p:cNvSpPr>
          <p:nvPr>
            <p:ph type="dt" sz="half" idx="10"/>
          </p:nvPr>
        </p:nvSpPr>
        <p:spPr/>
        <p:txBody>
          <a:bodyPr/>
          <a:lstStyle/>
          <a:p>
            <a:fld id="{EA9F4735-583E-F64B-A4E7-C2DB1BBBD245}" type="datetimeFigureOut">
              <a:rPr lang="en-US" smtClean="0"/>
              <a:t>10/25/23</a:t>
            </a:fld>
            <a:endParaRPr lang="en-US"/>
          </a:p>
        </p:txBody>
      </p:sp>
      <p:sp>
        <p:nvSpPr>
          <p:cNvPr id="8" name="Footer Placeholder 7">
            <a:extLst>
              <a:ext uri="{FF2B5EF4-FFF2-40B4-BE49-F238E27FC236}">
                <a16:creationId xmlns:a16="http://schemas.microsoft.com/office/drawing/2014/main" id="{BB5EEE3B-21D0-7149-AF43-351E442DCE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7216EB-C256-4449-B536-2DDFBB62E838}"/>
              </a:ext>
            </a:extLst>
          </p:cNvPr>
          <p:cNvSpPr>
            <a:spLocks noGrp="1"/>
          </p:cNvSpPr>
          <p:nvPr>
            <p:ph type="sldNum" sz="quarter" idx="12"/>
          </p:nvPr>
        </p:nvSpPr>
        <p:spPr/>
        <p:txBody>
          <a:bodyPr/>
          <a:lstStyle/>
          <a:p>
            <a:fld id="{E4FB0B07-8276-F243-8B87-78666F9E4DF9}" type="slidenum">
              <a:rPr lang="en-US" smtClean="0"/>
              <a:t>‹#›</a:t>
            </a:fld>
            <a:endParaRPr lang="en-US"/>
          </a:p>
        </p:txBody>
      </p:sp>
    </p:spTree>
    <p:extLst>
      <p:ext uri="{BB962C8B-B14F-4D97-AF65-F5344CB8AC3E}">
        <p14:creationId xmlns:p14="http://schemas.microsoft.com/office/powerpoint/2010/main" val="197964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A324-3E2A-CE43-AA1B-2D4A48DB6BE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E6F05DC-45F3-2D43-8373-F6D93F3F2BB6}"/>
              </a:ext>
            </a:extLst>
          </p:cNvPr>
          <p:cNvSpPr>
            <a:spLocks noGrp="1"/>
          </p:cNvSpPr>
          <p:nvPr>
            <p:ph type="dt" sz="half" idx="10"/>
          </p:nvPr>
        </p:nvSpPr>
        <p:spPr/>
        <p:txBody>
          <a:bodyPr/>
          <a:lstStyle/>
          <a:p>
            <a:fld id="{EA9F4735-583E-F64B-A4E7-C2DB1BBBD245}" type="datetimeFigureOut">
              <a:rPr lang="en-US" smtClean="0"/>
              <a:t>10/25/23</a:t>
            </a:fld>
            <a:endParaRPr lang="en-US"/>
          </a:p>
        </p:txBody>
      </p:sp>
      <p:sp>
        <p:nvSpPr>
          <p:cNvPr id="4" name="Footer Placeholder 3">
            <a:extLst>
              <a:ext uri="{FF2B5EF4-FFF2-40B4-BE49-F238E27FC236}">
                <a16:creationId xmlns:a16="http://schemas.microsoft.com/office/drawing/2014/main" id="{5F89EB0D-0E94-DF48-B459-0A0AECFF27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49C109-1D44-2A42-87BB-B85C70AAB268}"/>
              </a:ext>
            </a:extLst>
          </p:cNvPr>
          <p:cNvSpPr>
            <a:spLocks noGrp="1"/>
          </p:cNvSpPr>
          <p:nvPr>
            <p:ph type="sldNum" sz="quarter" idx="12"/>
          </p:nvPr>
        </p:nvSpPr>
        <p:spPr/>
        <p:txBody>
          <a:bodyPr/>
          <a:lstStyle/>
          <a:p>
            <a:fld id="{E4FB0B07-8276-F243-8B87-78666F9E4DF9}" type="slidenum">
              <a:rPr lang="en-US" smtClean="0"/>
              <a:t>‹#›</a:t>
            </a:fld>
            <a:endParaRPr lang="en-US"/>
          </a:p>
        </p:txBody>
      </p:sp>
    </p:spTree>
    <p:extLst>
      <p:ext uri="{BB962C8B-B14F-4D97-AF65-F5344CB8AC3E}">
        <p14:creationId xmlns:p14="http://schemas.microsoft.com/office/powerpoint/2010/main" val="24839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6DB3FD-0BAA-B745-83B1-EC07A6BE05E7}"/>
              </a:ext>
            </a:extLst>
          </p:cNvPr>
          <p:cNvSpPr>
            <a:spLocks noGrp="1"/>
          </p:cNvSpPr>
          <p:nvPr>
            <p:ph type="dt" sz="half" idx="10"/>
          </p:nvPr>
        </p:nvSpPr>
        <p:spPr/>
        <p:txBody>
          <a:bodyPr/>
          <a:lstStyle/>
          <a:p>
            <a:fld id="{EA9F4735-583E-F64B-A4E7-C2DB1BBBD245}" type="datetimeFigureOut">
              <a:rPr lang="en-US" smtClean="0"/>
              <a:t>10/25/23</a:t>
            </a:fld>
            <a:endParaRPr lang="en-US"/>
          </a:p>
        </p:txBody>
      </p:sp>
      <p:sp>
        <p:nvSpPr>
          <p:cNvPr id="3" name="Footer Placeholder 2">
            <a:extLst>
              <a:ext uri="{FF2B5EF4-FFF2-40B4-BE49-F238E27FC236}">
                <a16:creationId xmlns:a16="http://schemas.microsoft.com/office/drawing/2014/main" id="{9463A4E2-1B87-2E47-B4D3-AFD7DC3BB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2B79B7-D697-F04E-8994-D5D41306A59D}"/>
              </a:ext>
            </a:extLst>
          </p:cNvPr>
          <p:cNvSpPr>
            <a:spLocks noGrp="1"/>
          </p:cNvSpPr>
          <p:nvPr>
            <p:ph type="sldNum" sz="quarter" idx="12"/>
          </p:nvPr>
        </p:nvSpPr>
        <p:spPr/>
        <p:txBody>
          <a:bodyPr/>
          <a:lstStyle/>
          <a:p>
            <a:fld id="{E4FB0B07-8276-F243-8B87-78666F9E4DF9}" type="slidenum">
              <a:rPr lang="en-US" smtClean="0"/>
              <a:t>‹#›</a:t>
            </a:fld>
            <a:endParaRPr lang="en-US"/>
          </a:p>
        </p:txBody>
      </p:sp>
    </p:spTree>
    <p:extLst>
      <p:ext uri="{BB962C8B-B14F-4D97-AF65-F5344CB8AC3E}">
        <p14:creationId xmlns:p14="http://schemas.microsoft.com/office/powerpoint/2010/main" val="9730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275A-A72B-2C4A-868F-2D1748349A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1630B1-1756-F246-91EC-42467594F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E1C0E7-4D1C-8640-97A9-919297A9D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E72D80-9231-1845-B25E-5EF29289C0A9}"/>
              </a:ext>
            </a:extLst>
          </p:cNvPr>
          <p:cNvSpPr>
            <a:spLocks noGrp="1"/>
          </p:cNvSpPr>
          <p:nvPr>
            <p:ph type="dt" sz="half" idx="10"/>
          </p:nvPr>
        </p:nvSpPr>
        <p:spPr/>
        <p:txBody>
          <a:bodyPr/>
          <a:lstStyle/>
          <a:p>
            <a:fld id="{EA9F4735-583E-F64B-A4E7-C2DB1BBBD245}" type="datetimeFigureOut">
              <a:rPr lang="en-US" smtClean="0"/>
              <a:t>10/25/23</a:t>
            </a:fld>
            <a:endParaRPr lang="en-US"/>
          </a:p>
        </p:txBody>
      </p:sp>
      <p:sp>
        <p:nvSpPr>
          <p:cNvPr id="6" name="Footer Placeholder 5">
            <a:extLst>
              <a:ext uri="{FF2B5EF4-FFF2-40B4-BE49-F238E27FC236}">
                <a16:creationId xmlns:a16="http://schemas.microsoft.com/office/drawing/2014/main" id="{FE854511-3396-3C4F-915B-DA744D499E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0B2EC-D573-0C44-A8DB-1E5A3CE4053B}"/>
              </a:ext>
            </a:extLst>
          </p:cNvPr>
          <p:cNvSpPr>
            <a:spLocks noGrp="1"/>
          </p:cNvSpPr>
          <p:nvPr>
            <p:ph type="sldNum" sz="quarter" idx="12"/>
          </p:nvPr>
        </p:nvSpPr>
        <p:spPr/>
        <p:txBody>
          <a:bodyPr/>
          <a:lstStyle/>
          <a:p>
            <a:fld id="{E4FB0B07-8276-F243-8B87-78666F9E4DF9}" type="slidenum">
              <a:rPr lang="en-US" smtClean="0"/>
              <a:t>‹#›</a:t>
            </a:fld>
            <a:endParaRPr lang="en-US"/>
          </a:p>
        </p:txBody>
      </p:sp>
    </p:spTree>
    <p:extLst>
      <p:ext uri="{BB962C8B-B14F-4D97-AF65-F5344CB8AC3E}">
        <p14:creationId xmlns:p14="http://schemas.microsoft.com/office/powerpoint/2010/main" val="382403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B92F0-8546-7C44-A585-3113D77F02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E162B92-7666-0F40-905D-13569C918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0C39C9-DDC3-4946-A2B0-B71D3F739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BC9018-5631-6644-93C7-2F9DE96C346A}"/>
              </a:ext>
            </a:extLst>
          </p:cNvPr>
          <p:cNvSpPr>
            <a:spLocks noGrp="1"/>
          </p:cNvSpPr>
          <p:nvPr>
            <p:ph type="dt" sz="half" idx="10"/>
          </p:nvPr>
        </p:nvSpPr>
        <p:spPr/>
        <p:txBody>
          <a:bodyPr/>
          <a:lstStyle/>
          <a:p>
            <a:fld id="{EA9F4735-583E-F64B-A4E7-C2DB1BBBD245}" type="datetimeFigureOut">
              <a:rPr lang="en-US" smtClean="0"/>
              <a:t>10/25/23</a:t>
            </a:fld>
            <a:endParaRPr lang="en-US"/>
          </a:p>
        </p:txBody>
      </p:sp>
      <p:sp>
        <p:nvSpPr>
          <p:cNvPr id="6" name="Footer Placeholder 5">
            <a:extLst>
              <a:ext uri="{FF2B5EF4-FFF2-40B4-BE49-F238E27FC236}">
                <a16:creationId xmlns:a16="http://schemas.microsoft.com/office/drawing/2014/main" id="{4BBEF4F9-A2BF-F24C-8CBF-C2533AEB8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B9A9A-0E79-5D4F-8795-02D109CB9DA7}"/>
              </a:ext>
            </a:extLst>
          </p:cNvPr>
          <p:cNvSpPr>
            <a:spLocks noGrp="1"/>
          </p:cNvSpPr>
          <p:nvPr>
            <p:ph type="sldNum" sz="quarter" idx="12"/>
          </p:nvPr>
        </p:nvSpPr>
        <p:spPr/>
        <p:txBody>
          <a:bodyPr/>
          <a:lstStyle/>
          <a:p>
            <a:fld id="{E4FB0B07-8276-F243-8B87-78666F9E4DF9}" type="slidenum">
              <a:rPr lang="en-US" smtClean="0"/>
              <a:t>‹#›</a:t>
            </a:fld>
            <a:endParaRPr lang="en-US"/>
          </a:p>
        </p:txBody>
      </p:sp>
    </p:spTree>
    <p:extLst>
      <p:ext uri="{BB962C8B-B14F-4D97-AF65-F5344CB8AC3E}">
        <p14:creationId xmlns:p14="http://schemas.microsoft.com/office/powerpoint/2010/main" val="175769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D87CD5-F475-0144-B43B-E252A4C24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3AC2DE6-D457-CC40-838F-E6C582C76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7E15D8-2895-E848-9923-DA97E774D0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F4735-583E-F64B-A4E7-C2DB1BBBD245}" type="datetimeFigureOut">
              <a:rPr lang="en-US" smtClean="0"/>
              <a:t>10/25/23</a:t>
            </a:fld>
            <a:endParaRPr lang="en-US"/>
          </a:p>
        </p:txBody>
      </p:sp>
      <p:sp>
        <p:nvSpPr>
          <p:cNvPr id="5" name="Footer Placeholder 4">
            <a:extLst>
              <a:ext uri="{FF2B5EF4-FFF2-40B4-BE49-F238E27FC236}">
                <a16:creationId xmlns:a16="http://schemas.microsoft.com/office/drawing/2014/main" id="{4CE9A84C-7AF1-EE46-AC20-46C47BBC7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4E04BE-A954-1743-8697-03B46FE59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B0B07-8276-F243-8B87-78666F9E4DF9}" type="slidenum">
              <a:rPr lang="en-US" smtClean="0"/>
              <a:t>‹#›</a:t>
            </a:fld>
            <a:endParaRPr lang="en-US"/>
          </a:p>
        </p:txBody>
      </p:sp>
    </p:spTree>
    <p:extLst>
      <p:ext uri="{BB962C8B-B14F-4D97-AF65-F5344CB8AC3E}">
        <p14:creationId xmlns:p14="http://schemas.microsoft.com/office/powerpoint/2010/main" val="217478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vac-lshtm.shinyapps.io/ncov_vaccine_landscape/"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github.com/vac-lshtm/VaC_tracker" TargetMode="External"/><Relationship Id="rId5" Type="http://schemas.openxmlformats.org/officeDocument/2006/relationships/hyperlink" Target="https://github.com/eparker12/nCoV_tracker" TargetMode="External"/><Relationship Id="rId4" Type="http://schemas.openxmlformats.org/officeDocument/2006/relationships/hyperlink" Target="https://vac-lshtm.shinyapps.io/ncov_track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2284FF-0AE4-D240-B06C-773DA317509A}"/>
              </a:ext>
            </a:extLst>
          </p:cNvPr>
          <p:cNvSpPr txBox="1"/>
          <p:nvPr/>
        </p:nvSpPr>
        <p:spPr>
          <a:xfrm>
            <a:off x="234779" y="415845"/>
            <a:ext cx="11707818" cy="615553"/>
          </a:xfrm>
          <a:prstGeom prst="rect">
            <a:avLst/>
          </a:prstGeom>
          <a:noFill/>
        </p:spPr>
        <p:txBody>
          <a:bodyPr wrap="square" rtlCol="0">
            <a:spAutoFit/>
          </a:bodyPr>
          <a:lstStyle/>
          <a:p>
            <a:r>
              <a:rPr lang="en-US" sz="3400" dirty="0">
                <a:latin typeface="Book Antiqua" panose="02040602050305030304" pitchFamily="18" charset="0"/>
                <a:ea typeface="Verdana" panose="020B0604030504040204" pitchFamily="34" charset="0"/>
                <a:cs typeface="Berlin Sans FB" panose="020F0502020204030204" pitchFamily="34" charset="0"/>
              </a:rPr>
              <a:t>How to build a Shiny app in 10 days</a:t>
            </a:r>
          </a:p>
        </p:txBody>
      </p:sp>
      <p:sp>
        <p:nvSpPr>
          <p:cNvPr id="7" name="Rectangle 6">
            <a:extLst>
              <a:ext uri="{FF2B5EF4-FFF2-40B4-BE49-F238E27FC236}">
                <a16:creationId xmlns:a16="http://schemas.microsoft.com/office/drawing/2014/main" id="{0D70ADF7-7CD8-CC48-9330-B7DCC41B65C5}"/>
              </a:ext>
            </a:extLst>
          </p:cNvPr>
          <p:cNvSpPr/>
          <p:nvPr/>
        </p:nvSpPr>
        <p:spPr>
          <a:xfrm>
            <a:off x="5846597" y="6001307"/>
            <a:ext cx="6096000" cy="646331"/>
          </a:xfrm>
          <a:prstGeom prst="rect">
            <a:avLst/>
          </a:prstGeom>
        </p:spPr>
        <p:txBody>
          <a:bodyPr>
            <a:spAutoFit/>
          </a:bodyPr>
          <a:lstStyle/>
          <a:p>
            <a:pPr algn="r"/>
            <a:r>
              <a:rPr lang="en-US" dirty="0">
                <a:latin typeface="Book Antiqua" panose="02040602050305030304" pitchFamily="18" charset="0"/>
                <a:ea typeface="Verdana" panose="020B0604030504040204" pitchFamily="34" charset="0"/>
                <a:cs typeface="Berlin Sans FB" panose="020F0502020204030204" pitchFamily="34" charset="0"/>
              </a:rPr>
              <a:t>Edward Parker </a:t>
            </a:r>
          </a:p>
          <a:p>
            <a:pPr algn="r"/>
            <a:r>
              <a:rPr lang="en-US" dirty="0">
                <a:latin typeface="Book Antiqua" panose="02040602050305030304" pitchFamily="18" charset="0"/>
                <a:ea typeface="Verdana" panose="020B0604030504040204" pitchFamily="34" charset="0"/>
                <a:cs typeface="Berlin Sans FB" panose="020F0502020204030204" pitchFamily="34" charset="0"/>
              </a:rPr>
              <a:t>London School of Hygiene &amp; Tropical Medicine </a:t>
            </a:r>
          </a:p>
        </p:txBody>
      </p:sp>
      <p:pic>
        <p:nvPicPr>
          <p:cNvPr id="8" name="Picture 7" descr="A close up of a map&#10;&#10;Description automatically generated">
            <a:extLst>
              <a:ext uri="{FF2B5EF4-FFF2-40B4-BE49-F238E27FC236}">
                <a16:creationId xmlns:a16="http://schemas.microsoft.com/office/drawing/2014/main" id="{ABB049AC-FF27-CA49-9917-59E2D7C89F72}"/>
              </a:ext>
            </a:extLst>
          </p:cNvPr>
          <p:cNvPicPr>
            <a:picLocks noChangeAspect="1"/>
          </p:cNvPicPr>
          <p:nvPr/>
        </p:nvPicPr>
        <p:blipFill rotWithShape="1">
          <a:blip r:embed="rId3"/>
          <a:srcRect b="33632"/>
          <a:stretch/>
        </p:blipFill>
        <p:spPr>
          <a:xfrm>
            <a:off x="0" y="1215022"/>
            <a:ext cx="12192000" cy="4709406"/>
          </a:xfrm>
          <a:prstGeom prst="rect">
            <a:avLst/>
          </a:prstGeom>
        </p:spPr>
      </p:pic>
    </p:spTree>
    <p:extLst>
      <p:ext uri="{BB962C8B-B14F-4D97-AF65-F5344CB8AC3E}">
        <p14:creationId xmlns:p14="http://schemas.microsoft.com/office/powerpoint/2010/main" val="10152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8577FA1E-A60E-FA49-BD1A-3810FBE09812}"/>
              </a:ext>
            </a:extLst>
          </p:cNvPr>
          <p:cNvPicPr>
            <a:picLocks noChangeAspect="1"/>
          </p:cNvPicPr>
          <p:nvPr/>
        </p:nvPicPr>
        <p:blipFill rotWithShape="1">
          <a:blip r:embed="rId3"/>
          <a:srcRect t="10157"/>
          <a:stretch/>
        </p:blipFill>
        <p:spPr>
          <a:xfrm>
            <a:off x="-1" y="2763880"/>
            <a:ext cx="12192000" cy="3653245"/>
          </a:xfrm>
          <a:prstGeom prst="rect">
            <a:avLst/>
          </a:prstGeom>
        </p:spPr>
      </p:pic>
      <p:sp>
        <p:nvSpPr>
          <p:cNvPr id="13" name="Rectangle 12">
            <a:extLst>
              <a:ext uri="{FF2B5EF4-FFF2-40B4-BE49-F238E27FC236}">
                <a16:creationId xmlns:a16="http://schemas.microsoft.com/office/drawing/2014/main" id="{8295013C-BF3D-E34A-A796-6A1400CB123A}"/>
              </a:ext>
            </a:extLst>
          </p:cNvPr>
          <p:cNvSpPr/>
          <p:nvPr/>
        </p:nvSpPr>
        <p:spPr>
          <a:xfrm>
            <a:off x="147417" y="6449783"/>
            <a:ext cx="3667992" cy="369332"/>
          </a:xfrm>
          <a:prstGeom prst="rect">
            <a:avLst/>
          </a:prstGeom>
          <a:noFill/>
          <a:ln>
            <a:noFill/>
          </a:ln>
        </p:spPr>
        <p:txBody>
          <a:bodyPr wrap="none">
            <a:spAutoFit/>
          </a:bodyPr>
          <a:lstStyle/>
          <a:p>
            <a:pPr algn="ctr"/>
            <a:r>
              <a:rPr lang="en-US" dirty="0">
                <a:solidFill>
                  <a:schemeClr val="accent1"/>
                </a:solidFill>
                <a:latin typeface="Book Antiqua" panose="02040602050305030304" pitchFamily="18" charset="0"/>
              </a:rPr>
              <a:t>https://</a:t>
            </a:r>
            <a:r>
              <a:rPr lang="en-US" dirty="0" err="1">
                <a:solidFill>
                  <a:schemeClr val="accent1"/>
                </a:solidFill>
                <a:latin typeface="Book Antiqua" panose="02040602050305030304" pitchFamily="18" charset="0"/>
              </a:rPr>
              <a:t>rstudio.github.io</a:t>
            </a:r>
            <a:r>
              <a:rPr lang="en-US" dirty="0">
                <a:solidFill>
                  <a:schemeClr val="accent1"/>
                </a:solidFill>
                <a:latin typeface="Book Antiqua" panose="02040602050305030304" pitchFamily="18" charset="0"/>
              </a:rPr>
              <a:t>/leaflet/</a:t>
            </a:r>
          </a:p>
        </p:txBody>
      </p:sp>
      <p:pic>
        <p:nvPicPr>
          <p:cNvPr id="14" name="Picture 13" descr="A screenshot of a cell phone&#10;&#10;Description automatically generated">
            <a:extLst>
              <a:ext uri="{FF2B5EF4-FFF2-40B4-BE49-F238E27FC236}">
                <a16:creationId xmlns:a16="http://schemas.microsoft.com/office/drawing/2014/main" id="{D4674385-A36D-4F4E-9AB0-D6D352F6C0FE}"/>
              </a:ext>
            </a:extLst>
          </p:cNvPr>
          <p:cNvPicPr>
            <a:picLocks noChangeAspect="1"/>
          </p:cNvPicPr>
          <p:nvPr/>
        </p:nvPicPr>
        <p:blipFill>
          <a:blip r:embed="rId4"/>
          <a:stretch>
            <a:fillRect/>
          </a:stretch>
        </p:blipFill>
        <p:spPr>
          <a:xfrm>
            <a:off x="0" y="697085"/>
            <a:ext cx="12192000" cy="2066795"/>
          </a:xfrm>
          <a:prstGeom prst="rect">
            <a:avLst/>
          </a:prstGeom>
        </p:spPr>
      </p:pic>
      <p:sp>
        <p:nvSpPr>
          <p:cNvPr id="3" name="Rectangle 2">
            <a:extLst>
              <a:ext uri="{FF2B5EF4-FFF2-40B4-BE49-F238E27FC236}">
                <a16:creationId xmlns:a16="http://schemas.microsoft.com/office/drawing/2014/main" id="{A4548C1C-4C6D-0943-BDEF-5CD9973BB429}"/>
              </a:ext>
            </a:extLst>
          </p:cNvPr>
          <p:cNvSpPr/>
          <p:nvPr/>
        </p:nvSpPr>
        <p:spPr>
          <a:xfrm>
            <a:off x="491411" y="1215484"/>
            <a:ext cx="8641438" cy="88094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A196C79B-DCBA-D24C-991E-7A8E21F4C4AD}"/>
              </a:ext>
            </a:extLst>
          </p:cNvPr>
          <p:cNvCxnSpPr>
            <a:cxnSpLocks/>
            <a:stCxn id="3" idx="2"/>
          </p:cNvCxnSpPr>
          <p:nvPr/>
        </p:nvCxnSpPr>
        <p:spPr>
          <a:xfrm>
            <a:off x="4812130" y="2096430"/>
            <a:ext cx="6205275" cy="3222702"/>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11B448-927A-5943-88BE-1F9F6EAE51DF}"/>
              </a:ext>
            </a:extLst>
          </p:cNvPr>
          <p:cNvSpPr txBox="1"/>
          <p:nvPr/>
        </p:nvSpPr>
        <p:spPr>
          <a:xfrm>
            <a:off x="147417" y="75293"/>
            <a:ext cx="11209177" cy="523220"/>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(4) The base map… the </a:t>
            </a:r>
            <a:r>
              <a:rPr lang="en-US" sz="2800" i="1" dirty="0">
                <a:latin typeface="Book Antiqua" panose="02040602050305030304" pitchFamily="18" charset="0"/>
                <a:ea typeface="Verdana" panose="020B0604030504040204" pitchFamily="34" charset="0"/>
                <a:cs typeface="Berlin Sans FB" panose="020F0502020204030204" pitchFamily="34" charset="0"/>
              </a:rPr>
              <a:t>leaflet </a:t>
            </a:r>
            <a:r>
              <a:rPr lang="en-US" sz="2800" dirty="0">
                <a:latin typeface="Book Antiqua" panose="02040602050305030304" pitchFamily="18" charset="0"/>
                <a:ea typeface="Verdana" panose="020B0604030504040204" pitchFamily="34" charset="0"/>
                <a:cs typeface="Berlin Sans FB" panose="020F0502020204030204" pitchFamily="34" charset="0"/>
              </a:rPr>
              <a:t>package does all the hard work</a:t>
            </a:r>
          </a:p>
        </p:txBody>
      </p:sp>
    </p:spTree>
    <p:extLst>
      <p:ext uri="{BB962C8B-B14F-4D97-AF65-F5344CB8AC3E}">
        <p14:creationId xmlns:p14="http://schemas.microsoft.com/office/powerpoint/2010/main" val="3870820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map&#10;&#10;Description automatically generated">
            <a:extLst>
              <a:ext uri="{FF2B5EF4-FFF2-40B4-BE49-F238E27FC236}">
                <a16:creationId xmlns:a16="http://schemas.microsoft.com/office/drawing/2014/main" id="{C82AAB38-A597-A444-8F02-A44E0AD2BC2D}"/>
              </a:ext>
            </a:extLst>
          </p:cNvPr>
          <p:cNvPicPr>
            <a:picLocks noChangeAspect="1"/>
          </p:cNvPicPr>
          <p:nvPr/>
        </p:nvPicPr>
        <p:blipFill rotWithShape="1">
          <a:blip r:embed="rId3"/>
          <a:srcRect t="10157"/>
          <a:stretch/>
        </p:blipFill>
        <p:spPr>
          <a:xfrm>
            <a:off x="-1" y="2763880"/>
            <a:ext cx="12192000" cy="3653245"/>
          </a:xfrm>
          <a:prstGeom prst="rect">
            <a:avLst/>
          </a:prstGeom>
        </p:spPr>
      </p:pic>
      <p:sp>
        <p:nvSpPr>
          <p:cNvPr id="16" name="Rectangle 15">
            <a:extLst>
              <a:ext uri="{FF2B5EF4-FFF2-40B4-BE49-F238E27FC236}">
                <a16:creationId xmlns:a16="http://schemas.microsoft.com/office/drawing/2014/main" id="{6B1F6971-32F0-EB4F-AB45-728D74033617}"/>
              </a:ext>
            </a:extLst>
          </p:cNvPr>
          <p:cNvSpPr/>
          <p:nvPr/>
        </p:nvSpPr>
        <p:spPr>
          <a:xfrm>
            <a:off x="147417" y="6449783"/>
            <a:ext cx="3667992" cy="369332"/>
          </a:xfrm>
          <a:prstGeom prst="rect">
            <a:avLst/>
          </a:prstGeom>
          <a:noFill/>
          <a:ln>
            <a:noFill/>
          </a:ln>
        </p:spPr>
        <p:txBody>
          <a:bodyPr wrap="none">
            <a:spAutoFit/>
          </a:bodyPr>
          <a:lstStyle/>
          <a:p>
            <a:pPr algn="ctr"/>
            <a:r>
              <a:rPr lang="en-US" dirty="0">
                <a:solidFill>
                  <a:schemeClr val="accent1"/>
                </a:solidFill>
                <a:latin typeface="Book Antiqua" panose="02040602050305030304" pitchFamily="18" charset="0"/>
              </a:rPr>
              <a:t>https://</a:t>
            </a:r>
            <a:r>
              <a:rPr lang="en-US" dirty="0" err="1">
                <a:solidFill>
                  <a:schemeClr val="accent1"/>
                </a:solidFill>
                <a:latin typeface="Book Antiqua" panose="02040602050305030304" pitchFamily="18" charset="0"/>
              </a:rPr>
              <a:t>rstudio.github.io</a:t>
            </a:r>
            <a:r>
              <a:rPr lang="en-US" dirty="0">
                <a:solidFill>
                  <a:schemeClr val="accent1"/>
                </a:solidFill>
                <a:latin typeface="Book Antiqua" panose="02040602050305030304" pitchFamily="18" charset="0"/>
              </a:rPr>
              <a:t>/leaflet/</a:t>
            </a:r>
          </a:p>
        </p:txBody>
      </p:sp>
      <p:pic>
        <p:nvPicPr>
          <p:cNvPr id="17" name="Picture 16" descr="A screenshot of a cell phone&#10;&#10;Description automatically generated">
            <a:extLst>
              <a:ext uri="{FF2B5EF4-FFF2-40B4-BE49-F238E27FC236}">
                <a16:creationId xmlns:a16="http://schemas.microsoft.com/office/drawing/2014/main" id="{6CEC6B04-766B-B24E-8E22-31916F913D49}"/>
              </a:ext>
            </a:extLst>
          </p:cNvPr>
          <p:cNvPicPr>
            <a:picLocks noChangeAspect="1"/>
          </p:cNvPicPr>
          <p:nvPr/>
        </p:nvPicPr>
        <p:blipFill>
          <a:blip r:embed="rId4"/>
          <a:stretch>
            <a:fillRect/>
          </a:stretch>
        </p:blipFill>
        <p:spPr>
          <a:xfrm>
            <a:off x="0" y="697085"/>
            <a:ext cx="12192000" cy="2066795"/>
          </a:xfrm>
          <a:prstGeom prst="rect">
            <a:avLst/>
          </a:prstGeom>
        </p:spPr>
      </p:pic>
      <p:sp>
        <p:nvSpPr>
          <p:cNvPr id="3" name="Rectangle 2">
            <a:extLst>
              <a:ext uri="{FF2B5EF4-FFF2-40B4-BE49-F238E27FC236}">
                <a16:creationId xmlns:a16="http://schemas.microsoft.com/office/drawing/2014/main" id="{A4548C1C-4C6D-0943-BDEF-5CD9973BB429}"/>
              </a:ext>
            </a:extLst>
          </p:cNvPr>
          <p:cNvSpPr/>
          <p:nvPr/>
        </p:nvSpPr>
        <p:spPr>
          <a:xfrm>
            <a:off x="491410" y="2040672"/>
            <a:ext cx="3645692" cy="23417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B19987-6853-514D-B32E-2F02F11A83AB}"/>
              </a:ext>
            </a:extLst>
          </p:cNvPr>
          <p:cNvSpPr txBox="1"/>
          <p:nvPr/>
        </p:nvSpPr>
        <p:spPr>
          <a:xfrm>
            <a:off x="147417" y="75293"/>
            <a:ext cx="11209177" cy="523220"/>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(4) The base map… the </a:t>
            </a:r>
            <a:r>
              <a:rPr lang="en-US" sz="2800" i="1" dirty="0">
                <a:latin typeface="Book Antiqua" panose="02040602050305030304" pitchFamily="18" charset="0"/>
                <a:ea typeface="Verdana" panose="020B0604030504040204" pitchFamily="34" charset="0"/>
                <a:cs typeface="Berlin Sans FB" panose="020F0502020204030204" pitchFamily="34" charset="0"/>
              </a:rPr>
              <a:t>leaflet </a:t>
            </a:r>
            <a:r>
              <a:rPr lang="en-US" sz="2800" dirty="0">
                <a:latin typeface="Book Antiqua" panose="02040602050305030304" pitchFamily="18" charset="0"/>
                <a:ea typeface="Verdana" panose="020B0604030504040204" pitchFamily="34" charset="0"/>
                <a:cs typeface="Berlin Sans FB" panose="020F0502020204030204" pitchFamily="34" charset="0"/>
              </a:rPr>
              <a:t>package does all the hard work</a:t>
            </a:r>
          </a:p>
        </p:txBody>
      </p:sp>
    </p:spTree>
    <p:extLst>
      <p:ext uri="{BB962C8B-B14F-4D97-AF65-F5344CB8AC3E}">
        <p14:creationId xmlns:p14="http://schemas.microsoft.com/office/powerpoint/2010/main" val="282132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map&#10;&#10;Description automatically generated">
            <a:extLst>
              <a:ext uri="{FF2B5EF4-FFF2-40B4-BE49-F238E27FC236}">
                <a16:creationId xmlns:a16="http://schemas.microsoft.com/office/drawing/2014/main" id="{EF308821-4557-3F4E-A286-7BA0F48A3C84}"/>
              </a:ext>
            </a:extLst>
          </p:cNvPr>
          <p:cNvPicPr>
            <a:picLocks noChangeAspect="1"/>
          </p:cNvPicPr>
          <p:nvPr/>
        </p:nvPicPr>
        <p:blipFill rotWithShape="1">
          <a:blip r:embed="rId3"/>
          <a:srcRect t="10157"/>
          <a:stretch/>
        </p:blipFill>
        <p:spPr>
          <a:xfrm>
            <a:off x="-1" y="2763880"/>
            <a:ext cx="12192000" cy="3653245"/>
          </a:xfrm>
          <a:prstGeom prst="rect">
            <a:avLst/>
          </a:prstGeom>
        </p:spPr>
      </p:pic>
      <p:sp>
        <p:nvSpPr>
          <p:cNvPr id="18" name="Rectangle 17">
            <a:extLst>
              <a:ext uri="{FF2B5EF4-FFF2-40B4-BE49-F238E27FC236}">
                <a16:creationId xmlns:a16="http://schemas.microsoft.com/office/drawing/2014/main" id="{DB432F88-5296-4B4D-9681-0FF7D2727755}"/>
              </a:ext>
            </a:extLst>
          </p:cNvPr>
          <p:cNvSpPr/>
          <p:nvPr/>
        </p:nvSpPr>
        <p:spPr>
          <a:xfrm>
            <a:off x="147417" y="6449783"/>
            <a:ext cx="3667992" cy="369332"/>
          </a:xfrm>
          <a:prstGeom prst="rect">
            <a:avLst/>
          </a:prstGeom>
          <a:noFill/>
          <a:ln>
            <a:noFill/>
          </a:ln>
        </p:spPr>
        <p:txBody>
          <a:bodyPr wrap="none">
            <a:spAutoFit/>
          </a:bodyPr>
          <a:lstStyle/>
          <a:p>
            <a:pPr algn="ctr"/>
            <a:r>
              <a:rPr lang="en-US" dirty="0">
                <a:solidFill>
                  <a:schemeClr val="accent1"/>
                </a:solidFill>
                <a:latin typeface="Book Antiqua" panose="02040602050305030304" pitchFamily="18" charset="0"/>
              </a:rPr>
              <a:t>https://</a:t>
            </a:r>
            <a:r>
              <a:rPr lang="en-US" dirty="0" err="1">
                <a:solidFill>
                  <a:schemeClr val="accent1"/>
                </a:solidFill>
                <a:latin typeface="Book Antiqua" panose="02040602050305030304" pitchFamily="18" charset="0"/>
              </a:rPr>
              <a:t>rstudio.github.io</a:t>
            </a:r>
            <a:r>
              <a:rPr lang="en-US" dirty="0">
                <a:solidFill>
                  <a:schemeClr val="accent1"/>
                </a:solidFill>
                <a:latin typeface="Book Antiqua" panose="02040602050305030304" pitchFamily="18" charset="0"/>
              </a:rPr>
              <a:t>/leaflet/</a:t>
            </a:r>
          </a:p>
        </p:txBody>
      </p:sp>
      <p:pic>
        <p:nvPicPr>
          <p:cNvPr id="19" name="Picture 18" descr="A screenshot of a cell phone&#10;&#10;Description automatically generated">
            <a:extLst>
              <a:ext uri="{FF2B5EF4-FFF2-40B4-BE49-F238E27FC236}">
                <a16:creationId xmlns:a16="http://schemas.microsoft.com/office/drawing/2014/main" id="{079F19B5-9D39-3548-8369-6484BAEF65B4}"/>
              </a:ext>
            </a:extLst>
          </p:cNvPr>
          <p:cNvPicPr>
            <a:picLocks noChangeAspect="1"/>
          </p:cNvPicPr>
          <p:nvPr/>
        </p:nvPicPr>
        <p:blipFill>
          <a:blip r:embed="rId4"/>
          <a:stretch>
            <a:fillRect/>
          </a:stretch>
        </p:blipFill>
        <p:spPr>
          <a:xfrm>
            <a:off x="-2" y="697085"/>
            <a:ext cx="12192000" cy="2066795"/>
          </a:xfrm>
          <a:prstGeom prst="rect">
            <a:avLst/>
          </a:prstGeom>
        </p:spPr>
      </p:pic>
      <p:sp>
        <p:nvSpPr>
          <p:cNvPr id="3" name="Rectangle 2">
            <a:extLst>
              <a:ext uri="{FF2B5EF4-FFF2-40B4-BE49-F238E27FC236}">
                <a16:creationId xmlns:a16="http://schemas.microsoft.com/office/drawing/2014/main" id="{A4548C1C-4C6D-0943-BDEF-5CD9973BB429}"/>
              </a:ext>
            </a:extLst>
          </p:cNvPr>
          <p:cNvSpPr/>
          <p:nvPr/>
        </p:nvSpPr>
        <p:spPr>
          <a:xfrm>
            <a:off x="491411" y="2386362"/>
            <a:ext cx="5987448" cy="37751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A196C79B-DCBA-D24C-991E-7A8E21F4C4AD}"/>
              </a:ext>
            </a:extLst>
          </p:cNvPr>
          <p:cNvCxnSpPr>
            <a:cxnSpLocks/>
          </p:cNvCxnSpPr>
          <p:nvPr/>
        </p:nvCxnSpPr>
        <p:spPr>
          <a:xfrm>
            <a:off x="6478859" y="2575121"/>
            <a:ext cx="4772721" cy="172925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5FE607-0FC4-AB40-A318-DCFBF325E2C6}"/>
              </a:ext>
            </a:extLst>
          </p:cNvPr>
          <p:cNvSpPr txBox="1"/>
          <p:nvPr/>
        </p:nvSpPr>
        <p:spPr>
          <a:xfrm>
            <a:off x="147417" y="75293"/>
            <a:ext cx="11209177" cy="523220"/>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(4) The base map… the </a:t>
            </a:r>
            <a:r>
              <a:rPr lang="en-US" sz="2800" i="1" dirty="0">
                <a:latin typeface="Book Antiqua" panose="02040602050305030304" pitchFamily="18" charset="0"/>
                <a:ea typeface="Verdana" panose="020B0604030504040204" pitchFamily="34" charset="0"/>
                <a:cs typeface="Berlin Sans FB" panose="020F0502020204030204" pitchFamily="34" charset="0"/>
              </a:rPr>
              <a:t>leaflet </a:t>
            </a:r>
            <a:r>
              <a:rPr lang="en-US" sz="2800" dirty="0">
                <a:latin typeface="Book Antiqua" panose="02040602050305030304" pitchFamily="18" charset="0"/>
                <a:ea typeface="Verdana" panose="020B0604030504040204" pitchFamily="34" charset="0"/>
                <a:cs typeface="Berlin Sans FB" panose="020F0502020204030204" pitchFamily="34" charset="0"/>
              </a:rPr>
              <a:t>package does all the hard work</a:t>
            </a:r>
          </a:p>
        </p:txBody>
      </p:sp>
    </p:spTree>
    <p:extLst>
      <p:ext uri="{BB962C8B-B14F-4D97-AF65-F5344CB8AC3E}">
        <p14:creationId xmlns:p14="http://schemas.microsoft.com/office/powerpoint/2010/main" val="167313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6615BE-47F1-7B40-BB7C-1B21B8D457FC}"/>
              </a:ext>
            </a:extLst>
          </p:cNvPr>
          <p:cNvSpPr txBox="1"/>
          <p:nvPr/>
        </p:nvSpPr>
        <p:spPr>
          <a:xfrm>
            <a:off x="491411" y="254000"/>
            <a:ext cx="11209177" cy="523220"/>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(5) The </a:t>
            </a:r>
            <a:r>
              <a:rPr lang="en-US" sz="2800" dirty="0" err="1">
                <a:latin typeface="Book Antiqua" panose="02040602050305030304" pitchFamily="18" charset="0"/>
                <a:ea typeface="Verdana" panose="020B0604030504040204" pitchFamily="34" charset="0"/>
                <a:cs typeface="Berlin Sans FB" panose="020F0502020204030204" pitchFamily="34" charset="0"/>
              </a:rPr>
              <a:t>visualised</a:t>
            </a:r>
            <a:r>
              <a:rPr lang="en-US" sz="2800" dirty="0">
                <a:latin typeface="Book Antiqua" panose="02040602050305030304" pitchFamily="18" charset="0"/>
                <a:ea typeface="Verdana" panose="020B0604030504040204" pitchFamily="34" charset="0"/>
                <a:cs typeface="Berlin Sans FB" panose="020F0502020204030204" pitchFamily="34" charset="0"/>
              </a:rPr>
              <a:t> case counts: </a:t>
            </a:r>
            <a:r>
              <a:rPr lang="en-US" sz="2800" dirty="0" err="1">
                <a:latin typeface="Book Antiqua" panose="02040602050305030304" pitchFamily="18" charset="0"/>
                <a:ea typeface="Verdana" panose="020B0604030504040204" pitchFamily="34" charset="0"/>
                <a:cs typeface="Berlin Sans FB" panose="020F0502020204030204" pitchFamily="34" charset="0"/>
              </a:rPr>
              <a:t>ui</a:t>
            </a:r>
            <a:r>
              <a:rPr lang="en-US" sz="2800" dirty="0">
                <a:latin typeface="Book Antiqua" panose="02040602050305030304" pitchFamily="18" charset="0"/>
                <a:ea typeface="Verdana" panose="020B0604030504040204" pitchFamily="34" charset="0"/>
                <a:cs typeface="Berlin Sans FB" panose="020F0502020204030204" pitchFamily="34" charset="0"/>
              </a:rPr>
              <a:t>        server</a:t>
            </a:r>
          </a:p>
        </p:txBody>
      </p:sp>
      <p:sp>
        <p:nvSpPr>
          <p:cNvPr id="13" name="Arc 12">
            <a:extLst>
              <a:ext uri="{FF2B5EF4-FFF2-40B4-BE49-F238E27FC236}">
                <a16:creationId xmlns:a16="http://schemas.microsoft.com/office/drawing/2014/main" id="{4D05CFF7-4792-AE4B-8F5E-06D8E151CDC9}"/>
              </a:ext>
            </a:extLst>
          </p:cNvPr>
          <p:cNvSpPr/>
          <p:nvPr/>
        </p:nvSpPr>
        <p:spPr>
          <a:xfrm flipH="1">
            <a:off x="5800720" y="361723"/>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21B34F05-0F50-C54F-B91F-0A60B7AED9A3}"/>
              </a:ext>
            </a:extLst>
          </p:cNvPr>
          <p:cNvSpPr/>
          <p:nvPr/>
        </p:nvSpPr>
        <p:spPr>
          <a:xfrm rot="10637546" flipH="1">
            <a:off x="5824531" y="214081"/>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C3FD3AB1-B9D7-7948-A23B-E94AEF992F05}"/>
              </a:ext>
            </a:extLst>
          </p:cNvPr>
          <p:cNvSpPr/>
          <p:nvPr/>
        </p:nvSpPr>
        <p:spPr>
          <a:xfrm>
            <a:off x="7717275" y="6403376"/>
            <a:ext cx="4403770" cy="338554"/>
          </a:xfrm>
          <a:prstGeom prst="rect">
            <a:avLst/>
          </a:prstGeom>
        </p:spPr>
        <p:txBody>
          <a:bodyPr wrap="none">
            <a:spAutoFit/>
          </a:bodyPr>
          <a:lstStyle/>
          <a:p>
            <a:pPr algn="r"/>
            <a:r>
              <a:rPr lang="en-US" sz="1600" dirty="0">
                <a:solidFill>
                  <a:schemeClr val="accent1"/>
                </a:solidFill>
                <a:latin typeface="Book Antiqua" panose="02040602050305030304" pitchFamily="18" charset="0"/>
              </a:rPr>
              <a:t>https://</a:t>
            </a:r>
            <a:r>
              <a:rPr lang="en-US" sz="1600" dirty="0" err="1">
                <a:solidFill>
                  <a:schemeClr val="accent1"/>
                </a:solidFill>
                <a:latin typeface="Book Antiqua" panose="02040602050305030304" pitchFamily="18" charset="0"/>
              </a:rPr>
              <a:t>github.com</a:t>
            </a:r>
            <a:r>
              <a:rPr lang="en-US" sz="1600" dirty="0">
                <a:solidFill>
                  <a:schemeClr val="accent1"/>
                </a:solidFill>
                <a:latin typeface="Book Antiqua" panose="02040602050305030304" pitchFamily="18" charset="0"/>
              </a:rPr>
              <a:t>/eparker12/</a:t>
            </a:r>
            <a:r>
              <a:rPr lang="en-US" sz="1600" dirty="0" err="1">
                <a:solidFill>
                  <a:schemeClr val="accent1"/>
                </a:solidFill>
                <a:latin typeface="Book Antiqua" panose="02040602050305030304" pitchFamily="18" charset="0"/>
              </a:rPr>
              <a:t>nCoV_tracker</a:t>
            </a:r>
            <a:endParaRPr lang="en-US" sz="1600" dirty="0">
              <a:solidFill>
                <a:schemeClr val="accent1"/>
              </a:solidFill>
              <a:latin typeface="Book Antiqua" panose="02040602050305030304" pitchFamily="18" charset="0"/>
            </a:endParaRPr>
          </a:p>
        </p:txBody>
      </p:sp>
    </p:spTree>
    <p:extLst>
      <p:ext uri="{BB962C8B-B14F-4D97-AF65-F5344CB8AC3E}">
        <p14:creationId xmlns:p14="http://schemas.microsoft.com/office/powerpoint/2010/main" val="10705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6615BE-47F1-7B40-BB7C-1B21B8D457FC}"/>
              </a:ext>
            </a:extLst>
          </p:cNvPr>
          <p:cNvSpPr txBox="1"/>
          <p:nvPr/>
        </p:nvSpPr>
        <p:spPr>
          <a:xfrm>
            <a:off x="491411" y="254000"/>
            <a:ext cx="11209177" cy="523220"/>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(5) The </a:t>
            </a:r>
            <a:r>
              <a:rPr lang="en-US" sz="2800" dirty="0" err="1">
                <a:latin typeface="Book Antiqua" panose="02040602050305030304" pitchFamily="18" charset="0"/>
                <a:ea typeface="Verdana" panose="020B0604030504040204" pitchFamily="34" charset="0"/>
                <a:cs typeface="Berlin Sans FB" panose="020F0502020204030204" pitchFamily="34" charset="0"/>
              </a:rPr>
              <a:t>visualised</a:t>
            </a:r>
            <a:r>
              <a:rPr lang="en-US" sz="2800" dirty="0">
                <a:latin typeface="Book Antiqua" panose="02040602050305030304" pitchFamily="18" charset="0"/>
                <a:ea typeface="Verdana" panose="020B0604030504040204" pitchFamily="34" charset="0"/>
                <a:cs typeface="Berlin Sans FB" panose="020F0502020204030204" pitchFamily="34" charset="0"/>
              </a:rPr>
              <a:t> case counts: </a:t>
            </a:r>
            <a:r>
              <a:rPr lang="en-US" sz="2800" dirty="0" err="1">
                <a:latin typeface="Book Antiqua" panose="02040602050305030304" pitchFamily="18" charset="0"/>
                <a:ea typeface="Verdana" panose="020B0604030504040204" pitchFamily="34" charset="0"/>
                <a:cs typeface="Berlin Sans FB" panose="020F0502020204030204" pitchFamily="34" charset="0"/>
              </a:rPr>
              <a:t>ui</a:t>
            </a:r>
            <a:r>
              <a:rPr lang="en-US" sz="2800" dirty="0">
                <a:latin typeface="Book Antiqua" panose="02040602050305030304" pitchFamily="18" charset="0"/>
                <a:ea typeface="Verdana" panose="020B0604030504040204" pitchFamily="34" charset="0"/>
                <a:cs typeface="Berlin Sans FB" panose="020F0502020204030204" pitchFamily="34" charset="0"/>
              </a:rPr>
              <a:t>        server</a:t>
            </a:r>
          </a:p>
        </p:txBody>
      </p:sp>
      <p:sp>
        <p:nvSpPr>
          <p:cNvPr id="13" name="Arc 12">
            <a:extLst>
              <a:ext uri="{FF2B5EF4-FFF2-40B4-BE49-F238E27FC236}">
                <a16:creationId xmlns:a16="http://schemas.microsoft.com/office/drawing/2014/main" id="{4D05CFF7-4792-AE4B-8F5E-06D8E151CDC9}"/>
              </a:ext>
            </a:extLst>
          </p:cNvPr>
          <p:cNvSpPr/>
          <p:nvPr/>
        </p:nvSpPr>
        <p:spPr>
          <a:xfrm flipH="1">
            <a:off x="5800720" y="361723"/>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21B34F05-0F50-C54F-B91F-0A60B7AED9A3}"/>
              </a:ext>
            </a:extLst>
          </p:cNvPr>
          <p:cNvSpPr/>
          <p:nvPr/>
        </p:nvSpPr>
        <p:spPr>
          <a:xfrm rot="10637546" flipH="1">
            <a:off x="5824531" y="214081"/>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8D427404-429B-2740-AA9E-088D3AF9B2F0}"/>
              </a:ext>
            </a:extLst>
          </p:cNvPr>
          <p:cNvSpPr txBox="1"/>
          <p:nvPr/>
        </p:nvSpPr>
        <p:spPr>
          <a:xfrm>
            <a:off x="4823289" y="2105960"/>
            <a:ext cx="6877299" cy="892552"/>
          </a:xfrm>
          <a:prstGeom prst="rect">
            <a:avLst/>
          </a:prstGeom>
          <a:noFill/>
        </p:spPr>
        <p:txBody>
          <a:bodyPr wrap="square" rtlCol="0">
            <a:spAutoFit/>
          </a:bodyPr>
          <a:lstStyle/>
          <a:p>
            <a:r>
              <a:rPr lang="en-US" sz="2800" dirty="0" err="1">
                <a:latin typeface="Book Antiqua" panose="02040602050305030304" pitchFamily="18" charset="0"/>
                <a:ea typeface="Verdana" panose="020B0604030504040204" pitchFamily="34" charset="0"/>
                <a:cs typeface="Berlin Sans FB" panose="020F0502020204030204" pitchFamily="34" charset="0"/>
              </a:rPr>
              <a:t>ui</a:t>
            </a:r>
            <a:r>
              <a:rPr lang="en-US" sz="2800" dirty="0">
                <a:latin typeface="Book Antiqua" panose="02040602050305030304" pitchFamily="18" charset="0"/>
                <a:ea typeface="Verdana" panose="020B0604030504040204" pitchFamily="34" charset="0"/>
                <a:cs typeface="Berlin Sans FB" panose="020F0502020204030204" pitchFamily="34" charset="0"/>
              </a:rPr>
              <a:t>:</a:t>
            </a:r>
          </a:p>
          <a:p>
            <a:r>
              <a:rPr lang="en-US" sz="2400" i="1" dirty="0" err="1">
                <a:latin typeface="Book Antiqua" panose="02040602050305030304" pitchFamily="18" charset="0"/>
                <a:ea typeface="Verdana" panose="020B0604030504040204" pitchFamily="34" charset="0"/>
                <a:cs typeface="Berlin Sans FB" panose="020F0502020204030204" pitchFamily="34" charset="0"/>
              </a:rPr>
              <a:t>absolutePanel</a:t>
            </a:r>
            <a:r>
              <a:rPr lang="en-US" sz="2400" i="1" dirty="0">
                <a:latin typeface="Book Antiqua" panose="02040602050305030304" pitchFamily="18" charset="0"/>
                <a:ea typeface="Verdana" panose="020B0604030504040204" pitchFamily="34" charset="0"/>
                <a:cs typeface="Berlin Sans FB" panose="020F0502020204030204" pitchFamily="34" charset="0"/>
              </a:rPr>
              <a:t>() </a:t>
            </a:r>
            <a:r>
              <a:rPr lang="en-US" sz="2400" dirty="0">
                <a:latin typeface="Book Antiqua" panose="02040602050305030304" pitchFamily="18" charset="0"/>
                <a:ea typeface="Verdana" panose="020B0604030504040204" pitchFamily="34" charset="0"/>
                <a:cs typeface="Berlin Sans FB" panose="020F0502020204030204" pitchFamily="34" charset="0"/>
              </a:rPr>
              <a:t>containing </a:t>
            </a:r>
            <a:r>
              <a:rPr lang="en-US" sz="2400" i="1" dirty="0" err="1">
                <a:latin typeface="Book Antiqua" panose="02040602050305030304" pitchFamily="18" charset="0"/>
                <a:ea typeface="Verdana" panose="020B0604030504040204" pitchFamily="34" charset="0"/>
                <a:cs typeface="Berlin Sans FB" panose="020F0502020204030204" pitchFamily="34" charset="0"/>
              </a:rPr>
              <a:t>sliderInput</a:t>
            </a:r>
            <a:r>
              <a:rPr lang="en-US" sz="2400" i="1" dirty="0">
                <a:latin typeface="Book Antiqua" panose="02040602050305030304" pitchFamily="18" charset="0"/>
                <a:ea typeface="Verdana" panose="020B0604030504040204" pitchFamily="34" charset="0"/>
                <a:cs typeface="Berlin Sans FB" panose="020F0502020204030204" pitchFamily="34" charset="0"/>
              </a:rPr>
              <a:t>()</a:t>
            </a:r>
          </a:p>
        </p:txBody>
      </p:sp>
      <p:sp>
        <p:nvSpPr>
          <p:cNvPr id="32" name="Rectangle 31">
            <a:extLst>
              <a:ext uri="{FF2B5EF4-FFF2-40B4-BE49-F238E27FC236}">
                <a16:creationId xmlns:a16="http://schemas.microsoft.com/office/drawing/2014/main" id="{991A2AE1-E70F-FE4C-B404-9A4DAAF3586A}"/>
              </a:ext>
            </a:extLst>
          </p:cNvPr>
          <p:cNvSpPr/>
          <p:nvPr/>
        </p:nvSpPr>
        <p:spPr>
          <a:xfrm>
            <a:off x="7717275" y="6403376"/>
            <a:ext cx="4403770" cy="338554"/>
          </a:xfrm>
          <a:prstGeom prst="rect">
            <a:avLst/>
          </a:prstGeom>
        </p:spPr>
        <p:txBody>
          <a:bodyPr wrap="none">
            <a:spAutoFit/>
          </a:bodyPr>
          <a:lstStyle/>
          <a:p>
            <a:pPr algn="r"/>
            <a:r>
              <a:rPr lang="en-US" sz="1600" dirty="0">
                <a:solidFill>
                  <a:schemeClr val="accent1"/>
                </a:solidFill>
                <a:latin typeface="Book Antiqua" panose="02040602050305030304" pitchFamily="18" charset="0"/>
              </a:rPr>
              <a:t>https://</a:t>
            </a:r>
            <a:r>
              <a:rPr lang="en-US" sz="1600" dirty="0" err="1">
                <a:solidFill>
                  <a:schemeClr val="accent1"/>
                </a:solidFill>
                <a:latin typeface="Book Antiqua" panose="02040602050305030304" pitchFamily="18" charset="0"/>
              </a:rPr>
              <a:t>github.com</a:t>
            </a:r>
            <a:r>
              <a:rPr lang="en-US" sz="1600" dirty="0">
                <a:solidFill>
                  <a:schemeClr val="accent1"/>
                </a:solidFill>
                <a:latin typeface="Book Antiqua" panose="02040602050305030304" pitchFamily="18" charset="0"/>
              </a:rPr>
              <a:t>/eparker12/</a:t>
            </a:r>
            <a:r>
              <a:rPr lang="en-US" sz="1600" dirty="0" err="1">
                <a:solidFill>
                  <a:schemeClr val="accent1"/>
                </a:solidFill>
                <a:latin typeface="Book Antiqua" panose="02040602050305030304" pitchFamily="18" charset="0"/>
              </a:rPr>
              <a:t>nCoV_tracker</a:t>
            </a:r>
            <a:endParaRPr lang="en-US" sz="1600" dirty="0">
              <a:solidFill>
                <a:schemeClr val="accent1"/>
              </a:solidFill>
              <a:latin typeface="Book Antiqua" panose="02040602050305030304" pitchFamily="18" charset="0"/>
            </a:endParaRPr>
          </a:p>
        </p:txBody>
      </p:sp>
      <p:pic>
        <p:nvPicPr>
          <p:cNvPr id="33" name="Picture 32" descr="A close up of a map&#10;&#10;Description automatically generated">
            <a:extLst>
              <a:ext uri="{FF2B5EF4-FFF2-40B4-BE49-F238E27FC236}">
                <a16:creationId xmlns:a16="http://schemas.microsoft.com/office/drawing/2014/main" id="{C4574F1A-D9E0-D642-9499-E61BE119A5B2}"/>
              </a:ext>
            </a:extLst>
          </p:cNvPr>
          <p:cNvPicPr>
            <a:picLocks noChangeAspect="1"/>
          </p:cNvPicPr>
          <p:nvPr/>
        </p:nvPicPr>
        <p:blipFill rotWithShape="1">
          <a:blip r:embed="rId3"/>
          <a:srcRect r="80244" b="33632"/>
          <a:stretch/>
        </p:blipFill>
        <p:spPr>
          <a:xfrm>
            <a:off x="633047" y="1215022"/>
            <a:ext cx="2408663" cy="4709406"/>
          </a:xfrm>
          <a:prstGeom prst="rect">
            <a:avLst/>
          </a:prstGeom>
        </p:spPr>
      </p:pic>
      <p:sp>
        <p:nvSpPr>
          <p:cNvPr id="20" name="Rectangle 19">
            <a:extLst>
              <a:ext uri="{FF2B5EF4-FFF2-40B4-BE49-F238E27FC236}">
                <a16:creationId xmlns:a16="http://schemas.microsoft.com/office/drawing/2014/main" id="{D40F34C7-AA3C-644F-A1A6-8460613D3116}"/>
              </a:ext>
            </a:extLst>
          </p:cNvPr>
          <p:cNvSpPr/>
          <p:nvPr/>
        </p:nvSpPr>
        <p:spPr>
          <a:xfrm>
            <a:off x="878896" y="4757733"/>
            <a:ext cx="1861731" cy="77153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65E3D1B5-E3DF-A84C-905C-4EA2C72D0321}"/>
              </a:ext>
            </a:extLst>
          </p:cNvPr>
          <p:cNvCxnSpPr>
            <a:cxnSpLocks/>
            <a:endCxn id="20" idx="3"/>
          </p:cNvCxnSpPr>
          <p:nvPr/>
        </p:nvCxnSpPr>
        <p:spPr>
          <a:xfrm flipH="1">
            <a:off x="2740627" y="3886196"/>
            <a:ext cx="2715709" cy="1257303"/>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38" name="Picture 37" descr="A screenshot of a cell phone&#10;&#10;Description automatically generated">
            <a:extLst>
              <a:ext uri="{FF2B5EF4-FFF2-40B4-BE49-F238E27FC236}">
                <a16:creationId xmlns:a16="http://schemas.microsoft.com/office/drawing/2014/main" id="{04BBD40E-759C-F644-B741-260EE7B0C507}"/>
              </a:ext>
            </a:extLst>
          </p:cNvPr>
          <p:cNvPicPr>
            <a:picLocks noChangeAspect="1"/>
          </p:cNvPicPr>
          <p:nvPr/>
        </p:nvPicPr>
        <p:blipFill rotWithShape="1">
          <a:blip r:embed="rId4"/>
          <a:srcRect l="19756" t="12576" r="26829" b="23484"/>
          <a:stretch/>
        </p:blipFill>
        <p:spPr>
          <a:xfrm>
            <a:off x="4823289" y="3033396"/>
            <a:ext cx="6512314" cy="1628943"/>
          </a:xfrm>
          <a:prstGeom prst="rect">
            <a:avLst/>
          </a:prstGeom>
          <a:ln w="28575">
            <a:solidFill>
              <a:schemeClr val="accent4"/>
            </a:solidFill>
          </a:ln>
        </p:spPr>
      </p:pic>
    </p:spTree>
    <p:extLst>
      <p:ext uri="{BB962C8B-B14F-4D97-AF65-F5344CB8AC3E}">
        <p14:creationId xmlns:p14="http://schemas.microsoft.com/office/powerpoint/2010/main" val="16586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6615BE-47F1-7B40-BB7C-1B21B8D457FC}"/>
              </a:ext>
            </a:extLst>
          </p:cNvPr>
          <p:cNvSpPr txBox="1"/>
          <p:nvPr/>
        </p:nvSpPr>
        <p:spPr>
          <a:xfrm>
            <a:off x="491411" y="254000"/>
            <a:ext cx="11209177" cy="523220"/>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(5) The </a:t>
            </a:r>
            <a:r>
              <a:rPr lang="en-US" sz="2800" dirty="0" err="1">
                <a:latin typeface="Book Antiqua" panose="02040602050305030304" pitchFamily="18" charset="0"/>
                <a:ea typeface="Verdana" panose="020B0604030504040204" pitchFamily="34" charset="0"/>
                <a:cs typeface="Berlin Sans FB" panose="020F0502020204030204" pitchFamily="34" charset="0"/>
              </a:rPr>
              <a:t>visualised</a:t>
            </a:r>
            <a:r>
              <a:rPr lang="en-US" sz="2800" dirty="0">
                <a:latin typeface="Book Antiqua" panose="02040602050305030304" pitchFamily="18" charset="0"/>
                <a:ea typeface="Verdana" panose="020B0604030504040204" pitchFamily="34" charset="0"/>
                <a:cs typeface="Berlin Sans FB" panose="020F0502020204030204" pitchFamily="34" charset="0"/>
              </a:rPr>
              <a:t> case counts: </a:t>
            </a:r>
            <a:r>
              <a:rPr lang="en-US" sz="2800" dirty="0" err="1">
                <a:latin typeface="Book Antiqua" panose="02040602050305030304" pitchFamily="18" charset="0"/>
                <a:ea typeface="Verdana" panose="020B0604030504040204" pitchFamily="34" charset="0"/>
                <a:cs typeface="Berlin Sans FB" panose="020F0502020204030204" pitchFamily="34" charset="0"/>
              </a:rPr>
              <a:t>ui</a:t>
            </a:r>
            <a:r>
              <a:rPr lang="en-US" sz="2800" dirty="0">
                <a:latin typeface="Book Antiqua" panose="02040602050305030304" pitchFamily="18" charset="0"/>
                <a:ea typeface="Verdana" panose="020B0604030504040204" pitchFamily="34" charset="0"/>
                <a:cs typeface="Berlin Sans FB" panose="020F0502020204030204" pitchFamily="34" charset="0"/>
              </a:rPr>
              <a:t>        server</a:t>
            </a:r>
          </a:p>
        </p:txBody>
      </p:sp>
      <p:sp>
        <p:nvSpPr>
          <p:cNvPr id="13" name="Arc 12">
            <a:extLst>
              <a:ext uri="{FF2B5EF4-FFF2-40B4-BE49-F238E27FC236}">
                <a16:creationId xmlns:a16="http://schemas.microsoft.com/office/drawing/2014/main" id="{4D05CFF7-4792-AE4B-8F5E-06D8E151CDC9}"/>
              </a:ext>
            </a:extLst>
          </p:cNvPr>
          <p:cNvSpPr/>
          <p:nvPr/>
        </p:nvSpPr>
        <p:spPr>
          <a:xfrm flipH="1">
            <a:off x="5800720" y="361723"/>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21B34F05-0F50-C54F-B91F-0A60B7AED9A3}"/>
              </a:ext>
            </a:extLst>
          </p:cNvPr>
          <p:cNvSpPr/>
          <p:nvPr/>
        </p:nvSpPr>
        <p:spPr>
          <a:xfrm rot="10637546" flipH="1">
            <a:off x="5824531" y="214081"/>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9F8475D9-70C4-4A44-B00A-9011A575DD86}"/>
              </a:ext>
            </a:extLst>
          </p:cNvPr>
          <p:cNvSpPr txBox="1"/>
          <p:nvPr/>
        </p:nvSpPr>
        <p:spPr>
          <a:xfrm>
            <a:off x="648576" y="862947"/>
            <a:ext cx="4366339" cy="892552"/>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server</a:t>
            </a:r>
          </a:p>
          <a:p>
            <a:r>
              <a:rPr lang="en-US" sz="2400" i="1" dirty="0">
                <a:latin typeface="Book Antiqua" panose="02040602050305030304" pitchFamily="18" charset="0"/>
                <a:ea typeface="Verdana" panose="020B0604030504040204" pitchFamily="34" charset="0"/>
                <a:cs typeface="Berlin Sans FB" panose="020F0502020204030204" pitchFamily="34" charset="0"/>
              </a:rPr>
              <a:t>(</a:t>
            </a:r>
            <a:r>
              <a:rPr lang="en-US" sz="2400" i="1" dirty="0" err="1">
                <a:latin typeface="Book Antiqua" panose="02040602050305030304" pitchFamily="18" charset="0"/>
                <a:ea typeface="Verdana" panose="020B0604030504040204" pitchFamily="34" charset="0"/>
                <a:cs typeface="Berlin Sans FB" panose="020F0502020204030204" pitchFamily="34" charset="0"/>
              </a:rPr>
              <a:t>i</a:t>
            </a:r>
            <a:r>
              <a:rPr lang="en-US" sz="2400" i="1" dirty="0">
                <a:latin typeface="Book Antiqua" panose="02040602050305030304" pitchFamily="18" charset="0"/>
                <a:ea typeface="Verdana" panose="020B0604030504040204" pitchFamily="34" charset="0"/>
                <a:cs typeface="Berlin Sans FB" panose="020F0502020204030204" pitchFamily="34" charset="0"/>
              </a:rPr>
              <a:t>) subset data to selected date</a:t>
            </a:r>
          </a:p>
        </p:txBody>
      </p:sp>
      <p:sp>
        <p:nvSpPr>
          <p:cNvPr id="36" name="Rectangle 35">
            <a:extLst>
              <a:ext uri="{FF2B5EF4-FFF2-40B4-BE49-F238E27FC236}">
                <a16:creationId xmlns:a16="http://schemas.microsoft.com/office/drawing/2014/main" id="{A763586C-7C74-2046-A126-3E03AE119284}"/>
              </a:ext>
            </a:extLst>
          </p:cNvPr>
          <p:cNvSpPr/>
          <p:nvPr/>
        </p:nvSpPr>
        <p:spPr>
          <a:xfrm>
            <a:off x="7717275" y="6403376"/>
            <a:ext cx="4403770" cy="338554"/>
          </a:xfrm>
          <a:prstGeom prst="rect">
            <a:avLst/>
          </a:prstGeom>
        </p:spPr>
        <p:txBody>
          <a:bodyPr wrap="none">
            <a:spAutoFit/>
          </a:bodyPr>
          <a:lstStyle/>
          <a:p>
            <a:pPr algn="r"/>
            <a:r>
              <a:rPr lang="en-US" sz="1600" dirty="0">
                <a:solidFill>
                  <a:schemeClr val="accent1"/>
                </a:solidFill>
                <a:latin typeface="Book Antiqua" panose="02040602050305030304" pitchFamily="18" charset="0"/>
              </a:rPr>
              <a:t>https://</a:t>
            </a:r>
            <a:r>
              <a:rPr lang="en-US" sz="1600" dirty="0" err="1">
                <a:solidFill>
                  <a:schemeClr val="accent1"/>
                </a:solidFill>
                <a:latin typeface="Book Antiqua" panose="02040602050305030304" pitchFamily="18" charset="0"/>
              </a:rPr>
              <a:t>github.com</a:t>
            </a:r>
            <a:r>
              <a:rPr lang="en-US" sz="1600" dirty="0">
                <a:solidFill>
                  <a:schemeClr val="accent1"/>
                </a:solidFill>
                <a:latin typeface="Book Antiqua" panose="02040602050305030304" pitchFamily="18" charset="0"/>
              </a:rPr>
              <a:t>/eparker12/</a:t>
            </a:r>
            <a:r>
              <a:rPr lang="en-US" sz="1600" dirty="0" err="1">
                <a:solidFill>
                  <a:schemeClr val="accent1"/>
                </a:solidFill>
                <a:latin typeface="Book Antiqua" panose="02040602050305030304" pitchFamily="18" charset="0"/>
              </a:rPr>
              <a:t>nCoV_tracker</a:t>
            </a:r>
            <a:endParaRPr lang="en-US" sz="1600" dirty="0">
              <a:solidFill>
                <a:schemeClr val="accent1"/>
              </a:solidFill>
              <a:latin typeface="Book Antiqua" panose="02040602050305030304" pitchFamily="18" charset="0"/>
            </a:endParaRPr>
          </a:p>
        </p:txBody>
      </p:sp>
      <p:pic>
        <p:nvPicPr>
          <p:cNvPr id="38" name="Picture 37">
            <a:extLst>
              <a:ext uri="{FF2B5EF4-FFF2-40B4-BE49-F238E27FC236}">
                <a16:creationId xmlns:a16="http://schemas.microsoft.com/office/drawing/2014/main" id="{E1970809-C4A4-EE4B-BD58-137BC5F9D905}"/>
              </a:ext>
            </a:extLst>
          </p:cNvPr>
          <p:cNvPicPr>
            <a:picLocks noChangeAspect="1"/>
          </p:cNvPicPr>
          <p:nvPr/>
        </p:nvPicPr>
        <p:blipFill rotWithShape="1">
          <a:blip r:embed="rId3"/>
          <a:srcRect l="78"/>
          <a:stretch/>
        </p:blipFill>
        <p:spPr>
          <a:xfrm>
            <a:off x="-23811" y="1873243"/>
            <a:ext cx="12215811" cy="661261"/>
          </a:xfrm>
          <a:prstGeom prst="rect">
            <a:avLst/>
          </a:prstGeom>
        </p:spPr>
      </p:pic>
    </p:spTree>
    <p:extLst>
      <p:ext uri="{BB962C8B-B14F-4D97-AF65-F5344CB8AC3E}">
        <p14:creationId xmlns:p14="http://schemas.microsoft.com/office/powerpoint/2010/main" val="3515059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0FB54AB-1F33-8246-B5CD-E742468A92BF}"/>
              </a:ext>
            </a:extLst>
          </p:cNvPr>
          <p:cNvSpPr txBox="1"/>
          <p:nvPr/>
        </p:nvSpPr>
        <p:spPr>
          <a:xfrm>
            <a:off x="491411" y="254000"/>
            <a:ext cx="11209177" cy="523220"/>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(5) The </a:t>
            </a:r>
            <a:r>
              <a:rPr lang="en-US" sz="2800" dirty="0" err="1">
                <a:latin typeface="Book Antiqua" panose="02040602050305030304" pitchFamily="18" charset="0"/>
                <a:ea typeface="Verdana" panose="020B0604030504040204" pitchFamily="34" charset="0"/>
                <a:cs typeface="Berlin Sans FB" panose="020F0502020204030204" pitchFamily="34" charset="0"/>
              </a:rPr>
              <a:t>visualised</a:t>
            </a:r>
            <a:r>
              <a:rPr lang="en-US" sz="2800" dirty="0">
                <a:latin typeface="Book Antiqua" panose="02040602050305030304" pitchFamily="18" charset="0"/>
                <a:ea typeface="Verdana" panose="020B0604030504040204" pitchFamily="34" charset="0"/>
                <a:cs typeface="Berlin Sans FB" panose="020F0502020204030204" pitchFamily="34" charset="0"/>
              </a:rPr>
              <a:t> case counts: </a:t>
            </a:r>
            <a:r>
              <a:rPr lang="en-US" sz="2800" dirty="0" err="1">
                <a:latin typeface="Book Antiqua" panose="02040602050305030304" pitchFamily="18" charset="0"/>
                <a:ea typeface="Verdana" panose="020B0604030504040204" pitchFamily="34" charset="0"/>
                <a:cs typeface="Berlin Sans FB" panose="020F0502020204030204" pitchFamily="34" charset="0"/>
              </a:rPr>
              <a:t>ui</a:t>
            </a:r>
            <a:r>
              <a:rPr lang="en-US" sz="2800" dirty="0">
                <a:latin typeface="Book Antiqua" panose="02040602050305030304" pitchFamily="18" charset="0"/>
                <a:ea typeface="Verdana" panose="020B0604030504040204" pitchFamily="34" charset="0"/>
                <a:cs typeface="Berlin Sans FB" panose="020F0502020204030204" pitchFamily="34" charset="0"/>
              </a:rPr>
              <a:t>        server</a:t>
            </a:r>
          </a:p>
        </p:txBody>
      </p:sp>
      <p:sp>
        <p:nvSpPr>
          <p:cNvPr id="17" name="Arc 16">
            <a:extLst>
              <a:ext uri="{FF2B5EF4-FFF2-40B4-BE49-F238E27FC236}">
                <a16:creationId xmlns:a16="http://schemas.microsoft.com/office/drawing/2014/main" id="{BCE3EF70-1801-214C-9AC8-9342536B701E}"/>
              </a:ext>
            </a:extLst>
          </p:cNvPr>
          <p:cNvSpPr/>
          <p:nvPr/>
        </p:nvSpPr>
        <p:spPr>
          <a:xfrm flipH="1">
            <a:off x="5800720" y="361723"/>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B57324A2-0209-034A-81D9-B644AA134DE6}"/>
              </a:ext>
            </a:extLst>
          </p:cNvPr>
          <p:cNvSpPr/>
          <p:nvPr/>
        </p:nvSpPr>
        <p:spPr>
          <a:xfrm rot="10637546" flipH="1">
            <a:off x="5824531" y="214081"/>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9D4869ED-389B-BD44-909E-A23937DFBF49}"/>
              </a:ext>
            </a:extLst>
          </p:cNvPr>
          <p:cNvSpPr txBox="1"/>
          <p:nvPr/>
        </p:nvSpPr>
        <p:spPr>
          <a:xfrm>
            <a:off x="648576" y="862947"/>
            <a:ext cx="4366339" cy="892552"/>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server</a:t>
            </a:r>
          </a:p>
          <a:p>
            <a:r>
              <a:rPr lang="en-US" sz="2400" i="1" dirty="0">
                <a:latin typeface="Book Antiqua" panose="02040602050305030304" pitchFamily="18" charset="0"/>
                <a:ea typeface="Verdana" panose="020B0604030504040204" pitchFamily="34" charset="0"/>
                <a:cs typeface="Berlin Sans FB" panose="020F0502020204030204" pitchFamily="34" charset="0"/>
              </a:rPr>
              <a:t>(</a:t>
            </a:r>
            <a:r>
              <a:rPr lang="en-US" sz="2400" i="1" dirty="0" err="1">
                <a:latin typeface="Book Antiqua" panose="02040602050305030304" pitchFamily="18" charset="0"/>
                <a:ea typeface="Verdana" panose="020B0604030504040204" pitchFamily="34" charset="0"/>
                <a:cs typeface="Berlin Sans FB" panose="020F0502020204030204" pitchFamily="34" charset="0"/>
              </a:rPr>
              <a:t>i</a:t>
            </a:r>
            <a:r>
              <a:rPr lang="en-US" sz="2400" i="1" dirty="0">
                <a:latin typeface="Book Antiqua" panose="02040602050305030304" pitchFamily="18" charset="0"/>
                <a:ea typeface="Verdana" panose="020B0604030504040204" pitchFamily="34" charset="0"/>
                <a:cs typeface="Berlin Sans FB" panose="020F0502020204030204" pitchFamily="34" charset="0"/>
              </a:rPr>
              <a:t>) subset data to selected date</a:t>
            </a:r>
          </a:p>
        </p:txBody>
      </p:sp>
      <p:sp>
        <p:nvSpPr>
          <p:cNvPr id="20" name="Rectangle 19">
            <a:extLst>
              <a:ext uri="{FF2B5EF4-FFF2-40B4-BE49-F238E27FC236}">
                <a16:creationId xmlns:a16="http://schemas.microsoft.com/office/drawing/2014/main" id="{97A49308-A5DF-834C-8E17-450E06A48E1D}"/>
              </a:ext>
            </a:extLst>
          </p:cNvPr>
          <p:cNvSpPr/>
          <p:nvPr/>
        </p:nvSpPr>
        <p:spPr>
          <a:xfrm>
            <a:off x="7717275" y="6403376"/>
            <a:ext cx="4403770" cy="338554"/>
          </a:xfrm>
          <a:prstGeom prst="rect">
            <a:avLst/>
          </a:prstGeom>
        </p:spPr>
        <p:txBody>
          <a:bodyPr wrap="none">
            <a:spAutoFit/>
          </a:bodyPr>
          <a:lstStyle/>
          <a:p>
            <a:pPr algn="r"/>
            <a:r>
              <a:rPr lang="en-US" sz="1600" dirty="0">
                <a:solidFill>
                  <a:schemeClr val="accent1"/>
                </a:solidFill>
                <a:latin typeface="Book Antiqua" panose="02040602050305030304" pitchFamily="18" charset="0"/>
              </a:rPr>
              <a:t>https://</a:t>
            </a:r>
            <a:r>
              <a:rPr lang="en-US" sz="1600" dirty="0" err="1">
                <a:solidFill>
                  <a:schemeClr val="accent1"/>
                </a:solidFill>
                <a:latin typeface="Book Antiqua" panose="02040602050305030304" pitchFamily="18" charset="0"/>
              </a:rPr>
              <a:t>github.com</a:t>
            </a:r>
            <a:r>
              <a:rPr lang="en-US" sz="1600" dirty="0">
                <a:solidFill>
                  <a:schemeClr val="accent1"/>
                </a:solidFill>
                <a:latin typeface="Book Antiqua" panose="02040602050305030304" pitchFamily="18" charset="0"/>
              </a:rPr>
              <a:t>/eparker12/</a:t>
            </a:r>
            <a:r>
              <a:rPr lang="en-US" sz="1600" dirty="0" err="1">
                <a:solidFill>
                  <a:schemeClr val="accent1"/>
                </a:solidFill>
                <a:latin typeface="Book Antiqua" panose="02040602050305030304" pitchFamily="18" charset="0"/>
              </a:rPr>
              <a:t>nCoV_tracker</a:t>
            </a:r>
            <a:endParaRPr lang="en-US" sz="1600" dirty="0">
              <a:solidFill>
                <a:schemeClr val="accent1"/>
              </a:solidFill>
              <a:latin typeface="Book Antiqua" panose="02040602050305030304" pitchFamily="18" charset="0"/>
            </a:endParaRPr>
          </a:p>
        </p:txBody>
      </p:sp>
      <p:pic>
        <p:nvPicPr>
          <p:cNvPr id="21" name="Picture 20">
            <a:extLst>
              <a:ext uri="{FF2B5EF4-FFF2-40B4-BE49-F238E27FC236}">
                <a16:creationId xmlns:a16="http://schemas.microsoft.com/office/drawing/2014/main" id="{D8E37737-CC3C-EB4B-A095-F02DA80BAEC1}"/>
              </a:ext>
            </a:extLst>
          </p:cNvPr>
          <p:cNvPicPr>
            <a:picLocks noChangeAspect="1"/>
          </p:cNvPicPr>
          <p:nvPr/>
        </p:nvPicPr>
        <p:blipFill rotWithShape="1">
          <a:blip r:embed="rId3"/>
          <a:srcRect l="78"/>
          <a:stretch/>
        </p:blipFill>
        <p:spPr>
          <a:xfrm>
            <a:off x="-23811" y="1873243"/>
            <a:ext cx="12215811" cy="661261"/>
          </a:xfrm>
          <a:prstGeom prst="rect">
            <a:avLst/>
          </a:prstGeom>
        </p:spPr>
      </p:pic>
      <p:pic>
        <p:nvPicPr>
          <p:cNvPr id="22" name="Picture 21" descr="A screenshot of a cell phone&#10;&#10;Description automatically generated">
            <a:extLst>
              <a:ext uri="{FF2B5EF4-FFF2-40B4-BE49-F238E27FC236}">
                <a16:creationId xmlns:a16="http://schemas.microsoft.com/office/drawing/2014/main" id="{44B5AAE2-0C27-0046-B774-06AC31FBA8BB}"/>
              </a:ext>
            </a:extLst>
          </p:cNvPr>
          <p:cNvPicPr>
            <a:picLocks noChangeAspect="1"/>
          </p:cNvPicPr>
          <p:nvPr/>
        </p:nvPicPr>
        <p:blipFill>
          <a:blip r:embed="rId4"/>
          <a:stretch>
            <a:fillRect/>
          </a:stretch>
        </p:blipFill>
        <p:spPr>
          <a:xfrm>
            <a:off x="-9530" y="3584128"/>
            <a:ext cx="12215811" cy="2410925"/>
          </a:xfrm>
          <a:prstGeom prst="rect">
            <a:avLst/>
          </a:prstGeom>
        </p:spPr>
      </p:pic>
      <p:sp>
        <p:nvSpPr>
          <p:cNvPr id="24" name="TextBox 23">
            <a:extLst>
              <a:ext uri="{FF2B5EF4-FFF2-40B4-BE49-F238E27FC236}">
                <a16:creationId xmlns:a16="http://schemas.microsoft.com/office/drawing/2014/main" id="{8AC6A7F5-152D-6F4D-9F79-21EE5EC1358B}"/>
              </a:ext>
            </a:extLst>
          </p:cNvPr>
          <p:cNvSpPr txBox="1"/>
          <p:nvPr/>
        </p:nvSpPr>
        <p:spPr>
          <a:xfrm>
            <a:off x="648576" y="2979659"/>
            <a:ext cx="4366339" cy="461665"/>
          </a:xfrm>
          <a:prstGeom prst="rect">
            <a:avLst/>
          </a:prstGeom>
          <a:noFill/>
        </p:spPr>
        <p:txBody>
          <a:bodyPr wrap="square" rtlCol="0">
            <a:spAutoFit/>
          </a:bodyPr>
          <a:lstStyle/>
          <a:p>
            <a:r>
              <a:rPr lang="en-US" sz="2400" i="1" dirty="0">
                <a:latin typeface="Book Antiqua" panose="02040602050305030304" pitchFamily="18" charset="0"/>
                <a:ea typeface="Verdana" panose="020B0604030504040204" pitchFamily="34" charset="0"/>
                <a:cs typeface="Berlin Sans FB" panose="020F0502020204030204" pitchFamily="34" charset="0"/>
              </a:rPr>
              <a:t>(ii) add circle markers to map</a:t>
            </a:r>
          </a:p>
        </p:txBody>
      </p:sp>
    </p:spTree>
    <p:extLst>
      <p:ext uri="{BB962C8B-B14F-4D97-AF65-F5344CB8AC3E}">
        <p14:creationId xmlns:p14="http://schemas.microsoft.com/office/powerpoint/2010/main" val="376966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2F62B7-98FD-A144-A164-C84064B7DFBF}"/>
              </a:ext>
            </a:extLst>
          </p:cNvPr>
          <p:cNvSpPr txBox="1"/>
          <p:nvPr/>
        </p:nvSpPr>
        <p:spPr>
          <a:xfrm>
            <a:off x="491411" y="254000"/>
            <a:ext cx="11209177" cy="523220"/>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(5) The </a:t>
            </a:r>
            <a:r>
              <a:rPr lang="en-US" sz="2800" dirty="0" err="1">
                <a:latin typeface="Book Antiqua" panose="02040602050305030304" pitchFamily="18" charset="0"/>
                <a:ea typeface="Verdana" panose="020B0604030504040204" pitchFamily="34" charset="0"/>
                <a:cs typeface="Berlin Sans FB" panose="020F0502020204030204" pitchFamily="34" charset="0"/>
              </a:rPr>
              <a:t>visualised</a:t>
            </a:r>
            <a:r>
              <a:rPr lang="en-US" sz="2800" dirty="0">
                <a:latin typeface="Book Antiqua" panose="02040602050305030304" pitchFamily="18" charset="0"/>
                <a:ea typeface="Verdana" panose="020B0604030504040204" pitchFamily="34" charset="0"/>
                <a:cs typeface="Berlin Sans FB" panose="020F0502020204030204" pitchFamily="34" charset="0"/>
              </a:rPr>
              <a:t> case counts: </a:t>
            </a:r>
            <a:r>
              <a:rPr lang="en-US" sz="2800" dirty="0" err="1">
                <a:latin typeface="Book Antiqua" panose="02040602050305030304" pitchFamily="18" charset="0"/>
                <a:ea typeface="Verdana" panose="020B0604030504040204" pitchFamily="34" charset="0"/>
                <a:cs typeface="Berlin Sans FB" panose="020F0502020204030204" pitchFamily="34" charset="0"/>
              </a:rPr>
              <a:t>ui</a:t>
            </a:r>
            <a:r>
              <a:rPr lang="en-US" sz="2800" dirty="0">
                <a:latin typeface="Book Antiqua" panose="02040602050305030304" pitchFamily="18" charset="0"/>
                <a:ea typeface="Verdana" panose="020B0604030504040204" pitchFamily="34" charset="0"/>
                <a:cs typeface="Berlin Sans FB" panose="020F0502020204030204" pitchFamily="34" charset="0"/>
              </a:rPr>
              <a:t>        server</a:t>
            </a:r>
          </a:p>
        </p:txBody>
      </p:sp>
      <p:sp>
        <p:nvSpPr>
          <p:cNvPr id="36" name="Arc 35">
            <a:extLst>
              <a:ext uri="{FF2B5EF4-FFF2-40B4-BE49-F238E27FC236}">
                <a16:creationId xmlns:a16="http://schemas.microsoft.com/office/drawing/2014/main" id="{4A4FB687-A8B0-B543-A024-CC77040AA142}"/>
              </a:ext>
            </a:extLst>
          </p:cNvPr>
          <p:cNvSpPr/>
          <p:nvPr/>
        </p:nvSpPr>
        <p:spPr>
          <a:xfrm flipH="1">
            <a:off x="5800720" y="361723"/>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2170FFFA-2EDC-2646-8E3F-4BBCAFB4B3F6}"/>
              </a:ext>
            </a:extLst>
          </p:cNvPr>
          <p:cNvSpPr/>
          <p:nvPr/>
        </p:nvSpPr>
        <p:spPr>
          <a:xfrm rot="10637546" flipH="1">
            <a:off x="5824531" y="214081"/>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E5B4FE4B-DF82-9245-B756-7771B82A4425}"/>
              </a:ext>
            </a:extLst>
          </p:cNvPr>
          <p:cNvSpPr txBox="1"/>
          <p:nvPr/>
        </p:nvSpPr>
        <p:spPr>
          <a:xfrm>
            <a:off x="648576" y="862947"/>
            <a:ext cx="4366339" cy="892552"/>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server</a:t>
            </a:r>
          </a:p>
          <a:p>
            <a:r>
              <a:rPr lang="en-US" sz="2400" i="1" dirty="0">
                <a:latin typeface="Book Antiqua" panose="02040602050305030304" pitchFamily="18" charset="0"/>
                <a:ea typeface="Verdana" panose="020B0604030504040204" pitchFamily="34" charset="0"/>
                <a:cs typeface="Berlin Sans FB" panose="020F0502020204030204" pitchFamily="34" charset="0"/>
              </a:rPr>
              <a:t>(</a:t>
            </a:r>
            <a:r>
              <a:rPr lang="en-US" sz="2400" i="1" dirty="0" err="1">
                <a:latin typeface="Book Antiqua" panose="02040602050305030304" pitchFamily="18" charset="0"/>
                <a:ea typeface="Verdana" panose="020B0604030504040204" pitchFamily="34" charset="0"/>
                <a:cs typeface="Berlin Sans FB" panose="020F0502020204030204" pitchFamily="34" charset="0"/>
              </a:rPr>
              <a:t>i</a:t>
            </a:r>
            <a:r>
              <a:rPr lang="en-US" sz="2400" i="1" dirty="0">
                <a:latin typeface="Book Antiqua" panose="02040602050305030304" pitchFamily="18" charset="0"/>
                <a:ea typeface="Verdana" panose="020B0604030504040204" pitchFamily="34" charset="0"/>
                <a:cs typeface="Berlin Sans FB" panose="020F0502020204030204" pitchFamily="34" charset="0"/>
              </a:rPr>
              <a:t>) subset data to selected date</a:t>
            </a:r>
          </a:p>
        </p:txBody>
      </p:sp>
      <p:sp>
        <p:nvSpPr>
          <p:cNvPr id="39" name="Rectangle 38">
            <a:extLst>
              <a:ext uri="{FF2B5EF4-FFF2-40B4-BE49-F238E27FC236}">
                <a16:creationId xmlns:a16="http://schemas.microsoft.com/office/drawing/2014/main" id="{1EAF3A06-8451-B841-86FA-1720CB418B13}"/>
              </a:ext>
            </a:extLst>
          </p:cNvPr>
          <p:cNvSpPr/>
          <p:nvPr/>
        </p:nvSpPr>
        <p:spPr>
          <a:xfrm>
            <a:off x="7717275" y="6403376"/>
            <a:ext cx="4403770" cy="338554"/>
          </a:xfrm>
          <a:prstGeom prst="rect">
            <a:avLst/>
          </a:prstGeom>
        </p:spPr>
        <p:txBody>
          <a:bodyPr wrap="none">
            <a:spAutoFit/>
          </a:bodyPr>
          <a:lstStyle/>
          <a:p>
            <a:pPr algn="r"/>
            <a:r>
              <a:rPr lang="en-US" sz="1600" dirty="0">
                <a:solidFill>
                  <a:schemeClr val="accent1"/>
                </a:solidFill>
                <a:latin typeface="Book Antiqua" panose="02040602050305030304" pitchFamily="18" charset="0"/>
              </a:rPr>
              <a:t>https://</a:t>
            </a:r>
            <a:r>
              <a:rPr lang="en-US" sz="1600" dirty="0" err="1">
                <a:solidFill>
                  <a:schemeClr val="accent1"/>
                </a:solidFill>
                <a:latin typeface="Book Antiqua" panose="02040602050305030304" pitchFamily="18" charset="0"/>
              </a:rPr>
              <a:t>github.com</a:t>
            </a:r>
            <a:r>
              <a:rPr lang="en-US" sz="1600" dirty="0">
                <a:solidFill>
                  <a:schemeClr val="accent1"/>
                </a:solidFill>
                <a:latin typeface="Book Antiqua" panose="02040602050305030304" pitchFamily="18" charset="0"/>
              </a:rPr>
              <a:t>/eparker12/</a:t>
            </a:r>
            <a:r>
              <a:rPr lang="en-US" sz="1600" dirty="0" err="1">
                <a:solidFill>
                  <a:schemeClr val="accent1"/>
                </a:solidFill>
                <a:latin typeface="Book Antiqua" panose="02040602050305030304" pitchFamily="18" charset="0"/>
              </a:rPr>
              <a:t>nCoV_tracker</a:t>
            </a:r>
            <a:endParaRPr lang="en-US" sz="1600" dirty="0">
              <a:solidFill>
                <a:schemeClr val="accent1"/>
              </a:solidFill>
              <a:latin typeface="Book Antiqua" panose="02040602050305030304" pitchFamily="18" charset="0"/>
            </a:endParaRPr>
          </a:p>
        </p:txBody>
      </p:sp>
      <p:pic>
        <p:nvPicPr>
          <p:cNvPr id="41" name="Picture 40" descr="A screenshot of a cell phone&#10;&#10;Description automatically generated">
            <a:extLst>
              <a:ext uri="{FF2B5EF4-FFF2-40B4-BE49-F238E27FC236}">
                <a16:creationId xmlns:a16="http://schemas.microsoft.com/office/drawing/2014/main" id="{5342D63D-CF5F-9D4B-80A5-9D16D8C55F72}"/>
              </a:ext>
            </a:extLst>
          </p:cNvPr>
          <p:cNvPicPr>
            <a:picLocks noChangeAspect="1"/>
          </p:cNvPicPr>
          <p:nvPr/>
        </p:nvPicPr>
        <p:blipFill>
          <a:blip r:embed="rId3"/>
          <a:stretch>
            <a:fillRect/>
          </a:stretch>
        </p:blipFill>
        <p:spPr>
          <a:xfrm>
            <a:off x="-9530" y="3584128"/>
            <a:ext cx="12215811" cy="2410925"/>
          </a:xfrm>
          <a:prstGeom prst="rect">
            <a:avLst/>
          </a:prstGeom>
        </p:spPr>
      </p:pic>
      <p:sp>
        <p:nvSpPr>
          <p:cNvPr id="42" name="TextBox 41">
            <a:extLst>
              <a:ext uri="{FF2B5EF4-FFF2-40B4-BE49-F238E27FC236}">
                <a16:creationId xmlns:a16="http://schemas.microsoft.com/office/drawing/2014/main" id="{27DA0370-8486-FA44-9859-110AF500E297}"/>
              </a:ext>
            </a:extLst>
          </p:cNvPr>
          <p:cNvSpPr txBox="1"/>
          <p:nvPr/>
        </p:nvSpPr>
        <p:spPr>
          <a:xfrm>
            <a:off x="648576" y="2979659"/>
            <a:ext cx="4366339" cy="461665"/>
          </a:xfrm>
          <a:prstGeom prst="rect">
            <a:avLst/>
          </a:prstGeom>
          <a:noFill/>
        </p:spPr>
        <p:txBody>
          <a:bodyPr wrap="square" rtlCol="0">
            <a:spAutoFit/>
          </a:bodyPr>
          <a:lstStyle/>
          <a:p>
            <a:r>
              <a:rPr lang="en-US" sz="2400" i="1" dirty="0">
                <a:latin typeface="Book Antiqua" panose="02040602050305030304" pitchFamily="18" charset="0"/>
                <a:ea typeface="Verdana" panose="020B0604030504040204" pitchFamily="34" charset="0"/>
                <a:cs typeface="Berlin Sans FB" panose="020F0502020204030204" pitchFamily="34" charset="0"/>
              </a:rPr>
              <a:t>(ii) add circle markers to map</a:t>
            </a:r>
          </a:p>
        </p:txBody>
      </p:sp>
      <p:sp>
        <p:nvSpPr>
          <p:cNvPr id="10" name="Rectangle 9">
            <a:extLst>
              <a:ext uri="{FF2B5EF4-FFF2-40B4-BE49-F238E27FC236}">
                <a16:creationId xmlns:a16="http://schemas.microsoft.com/office/drawing/2014/main" id="{6B3D6FFE-803F-2743-B63A-0DFC3A757309}"/>
              </a:ext>
            </a:extLst>
          </p:cNvPr>
          <p:cNvSpPr/>
          <p:nvPr/>
        </p:nvSpPr>
        <p:spPr>
          <a:xfrm>
            <a:off x="830316" y="3584128"/>
            <a:ext cx="3005960" cy="90682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B78F224-09AB-604E-8339-62C84C9D4C47}"/>
              </a:ext>
            </a:extLst>
          </p:cNvPr>
          <p:cNvPicPr>
            <a:picLocks noChangeAspect="1"/>
          </p:cNvPicPr>
          <p:nvPr/>
        </p:nvPicPr>
        <p:blipFill rotWithShape="1">
          <a:blip r:embed="rId4"/>
          <a:srcRect l="78"/>
          <a:stretch/>
        </p:blipFill>
        <p:spPr>
          <a:xfrm>
            <a:off x="-23811" y="1873243"/>
            <a:ext cx="12215811" cy="661261"/>
          </a:xfrm>
          <a:prstGeom prst="rect">
            <a:avLst/>
          </a:prstGeom>
        </p:spPr>
      </p:pic>
    </p:spTree>
    <p:extLst>
      <p:ext uri="{BB962C8B-B14F-4D97-AF65-F5344CB8AC3E}">
        <p14:creationId xmlns:p14="http://schemas.microsoft.com/office/powerpoint/2010/main" val="77923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1948830-C713-C047-81D4-FF5A57C54665}"/>
              </a:ext>
            </a:extLst>
          </p:cNvPr>
          <p:cNvPicPr>
            <a:picLocks noChangeAspect="1"/>
          </p:cNvPicPr>
          <p:nvPr/>
        </p:nvPicPr>
        <p:blipFill rotWithShape="1">
          <a:blip r:embed="rId3"/>
          <a:srcRect l="78"/>
          <a:stretch/>
        </p:blipFill>
        <p:spPr>
          <a:xfrm>
            <a:off x="-23811" y="1873243"/>
            <a:ext cx="12215811" cy="661261"/>
          </a:xfrm>
          <a:prstGeom prst="rect">
            <a:avLst/>
          </a:prstGeom>
        </p:spPr>
      </p:pic>
      <p:sp>
        <p:nvSpPr>
          <p:cNvPr id="30" name="TextBox 29">
            <a:extLst>
              <a:ext uri="{FF2B5EF4-FFF2-40B4-BE49-F238E27FC236}">
                <a16:creationId xmlns:a16="http://schemas.microsoft.com/office/drawing/2014/main" id="{59D73151-E2EB-D944-9536-0D7A56514FE4}"/>
              </a:ext>
            </a:extLst>
          </p:cNvPr>
          <p:cNvSpPr txBox="1"/>
          <p:nvPr/>
        </p:nvSpPr>
        <p:spPr>
          <a:xfrm>
            <a:off x="491411" y="254000"/>
            <a:ext cx="11209177" cy="523220"/>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(5) The </a:t>
            </a:r>
            <a:r>
              <a:rPr lang="en-US" sz="2800" dirty="0" err="1">
                <a:latin typeface="Book Antiqua" panose="02040602050305030304" pitchFamily="18" charset="0"/>
                <a:ea typeface="Verdana" panose="020B0604030504040204" pitchFamily="34" charset="0"/>
                <a:cs typeface="Berlin Sans FB" panose="020F0502020204030204" pitchFamily="34" charset="0"/>
              </a:rPr>
              <a:t>visualised</a:t>
            </a:r>
            <a:r>
              <a:rPr lang="en-US" sz="2800" dirty="0">
                <a:latin typeface="Book Antiqua" panose="02040602050305030304" pitchFamily="18" charset="0"/>
                <a:ea typeface="Verdana" panose="020B0604030504040204" pitchFamily="34" charset="0"/>
                <a:cs typeface="Berlin Sans FB" panose="020F0502020204030204" pitchFamily="34" charset="0"/>
              </a:rPr>
              <a:t> case counts: </a:t>
            </a:r>
            <a:r>
              <a:rPr lang="en-US" sz="2800" dirty="0" err="1">
                <a:latin typeface="Book Antiqua" panose="02040602050305030304" pitchFamily="18" charset="0"/>
                <a:ea typeface="Verdana" panose="020B0604030504040204" pitchFamily="34" charset="0"/>
                <a:cs typeface="Berlin Sans FB" panose="020F0502020204030204" pitchFamily="34" charset="0"/>
              </a:rPr>
              <a:t>ui</a:t>
            </a:r>
            <a:r>
              <a:rPr lang="en-US" sz="2800" dirty="0">
                <a:latin typeface="Book Antiqua" panose="02040602050305030304" pitchFamily="18" charset="0"/>
                <a:ea typeface="Verdana" panose="020B0604030504040204" pitchFamily="34" charset="0"/>
                <a:cs typeface="Berlin Sans FB" panose="020F0502020204030204" pitchFamily="34" charset="0"/>
              </a:rPr>
              <a:t>        server</a:t>
            </a:r>
          </a:p>
        </p:txBody>
      </p:sp>
      <p:sp>
        <p:nvSpPr>
          <p:cNvPr id="31" name="Arc 30">
            <a:extLst>
              <a:ext uri="{FF2B5EF4-FFF2-40B4-BE49-F238E27FC236}">
                <a16:creationId xmlns:a16="http://schemas.microsoft.com/office/drawing/2014/main" id="{3897E4BF-785F-4E45-88B6-3598FCE8B6C7}"/>
              </a:ext>
            </a:extLst>
          </p:cNvPr>
          <p:cNvSpPr/>
          <p:nvPr/>
        </p:nvSpPr>
        <p:spPr>
          <a:xfrm flipH="1">
            <a:off x="5800720" y="361723"/>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a:extLst>
              <a:ext uri="{FF2B5EF4-FFF2-40B4-BE49-F238E27FC236}">
                <a16:creationId xmlns:a16="http://schemas.microsoft.com/office/drawing/2014/main" id="{E8FF2CB2-EB07-8345-884A-DD8CDFE67BA6}"/>
              </a:ext>
            </a:extLst>
          </p:cNvPr>
          <p:cNvSpPr/>
          <p:nvPr/>
        </p:nvSpPr>
        <p:spPr>
          <a:xfrm rot="10637546" flipH="1">
            <a:off x="5824531" y="214081"/>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3FF8FAA1-842E-1F4F-A295-F4DE5D81867D}"/>
              </a:ext>
            </a:extLst>
          </p:cNvPr>
          <p:cNvSpPr txBox="1"/>
          <p:nvPr/>
        </p:nvSpPr>
        <p:spPr>
          <a:xfrm>
            <a:off x="648576" y="862947"/>
            <a:ext cx="4366339" cy="892552"/>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server</a:t>
            </a:r>
          </a:p>
          <a:p>
            <a:r>
              <a:rPr lang="en-US" sz="2400" i="1" dirty="0">
                <a:latin typeface="Book Antiqua" panose="02040602050305030304" pitchFamily="18" charset="0"/>
                <a:ea typeface="Verdana" panose="020B0604030504040204" pitchFamily="34" charset="0"/>
                <a:cs typeface="Berlin Sans FB" panose="020F0502020204030204" pitchFamily="34" charset="0"/>
              </a:rPr>
              <a:t>(</a:t>
            </a:r>
            <a:r>
              <a:rPr lang="en-US" sz="2400" i="1" dirty="0" err="1">
                <a:latin typeface="Book Antiqua" panose="02040602050305030304" pitchFamily="18" charset="0"/>
                <a:ea typeface="Verdana" panose="020B0604030504040204" pitchFamily="34" charset="0"/>
                <a:cs typeface="Berlin Sans FB" panose="020F0502020204030204" pitchFamily="34" charset="0"/>
              </a:rPr>
              <a:t>i</a:t>
            </a:r>
            <a:r>
              <a:rPr lang="en-US" sz="2400" i="1" dirty="0">
                <a:latin typeface="Book Antiqua" panose="02040602050305030304" pitchFamily="18" charset="0"/>
                <a:ea typeface="Verdana" panose="020B0604030504040204" pitchFamily="34" charset="0"/>
                <a:cs typeface="Berlin Sans FB" panose="020F0502020204030204" pitchFamily="34" charset="0"/>
              </a:rPr>
              <a:t>) subset data to selected date</a:t>
            </a:r>
          </a:p>
        </p:txBody>
      </p:sp>
      <p:sp>
        <p:nvSpPr>
          <p:cNvPr id="34" name="Rectangle 33">
            <a:extLst>
              <a:ext uri="{FF2B5EF4-FFF2-40B4-BE49-F238E27FC236}">
                <a16:creationId xmlns:a16="http://schemas.microsoft.com/office/drawing/2014/main" id="{050605C4-8EC8-4A42-9F9D-94EE73E6890B}"/>
              </a:ext>
            </a:extLst>
          </p:cNvPr>
          <p:cNvSpPr/>
          <p:nvPr/>
        </p:nvSpPr>
        <p:spPr>
          <a:xfrm>
            <a:off x="7717275" y="6403376"/>
            <a:ext cx="4403770" cy="338554"/>
          </a:xfrm>
          <a:prstGeom prst="rect">
            <a:avLst/>
          </a:prstGeom>
        </p:spPr>
        <p:txBody>
          <a:bodyPr wrap="none">
            <a:spAutoFit/>
          </a:bodyPr>
          <a:lstStyle/>
          <a:p>
            <a:pPr algn="r"/>
            <a:r>
              <a:rPr lang="en-US" sz="1600" dirty="0">
                <a:solidFill>
                  <a:schemeClr val="accent1"/>
                </a:solidFill>
                <a:latin typeface="Book Antiqua" panose="02040602050305030304" pitchFamily="18" charset="0"/>
              </a:rPr>
              <a:t>https://</a:t>
            </a:r>
            <a:r>
              <a:rPr lang="en-US" sz="1600" dirty="0" err="1">
                <a:solidFill>
                  <a:schemeClr val="accent1"/>
                </a:solidFill>
                <a:latin typeface="Book Antiqua" panose="02040602050305030304" pitchFamily="18" charset="0"/>
              </a:rPr>
              <a:t>github.com</a:t>
            </a:r>
            <a:r>
              <a:rPr lang="en-US" sz="1600" dirty="0">
                <a:solidFill>
                  <a:schemeClr val="accent1"/>
                </a:solidFill>
                <a:latin typeface="Book Antiqua" panose="02040602050305030304" pitchFamily="18" charset="0"/>
              </a:rPr>
              <a:t>/eparker12/</a:t>
            </a:r>
            <a:r>
              <a:rPr lang="en-US" sz="1600" dirty="0" err="1">
                <a:solidFill>
                  <a:schemeClr val="accent1"/>
                </a:solidFill>
                <a:latin typeface="Book Antiqua" panose="02040602050305030304" pitchFamily="18" charset="0"/>
              </a:rPr>
              <a:t>nCoV_tracker</a:t>
            </a:r>
            <a:endParaRPr lang="en-US" sz="1600" dirty="0">
              <a:solidFill>
                <a:schemeClr val="accent1"/>
              </a:solidFill>
              <a:latin typeface="Book Antiqua" panose="02040602050305030304" pitchFamily="18" charset="0"/>
            </a:endParaRPr>
          </a:p>
        </p:txBody>
      </p:sp>
      <p:pic>
        <p:nvPicPr>
          <p:cNvPr id="36" name="Picture 35" descr="A screenshot of a cell phone&#10;&#10;Description automatically generated">
            <a:extLst>
              <a:ext uri="{FF2B5EF4-FFF2-40B4-BE49-F238E27FC236}">
                <a16:creationId xmlns:a16="http://schemas.microsoft.com/office/drawing/2014/main" id="{E9CF029A-DE3E-B54D-99FE-4E8D7408A23B}"/>
              </a:ext>
            </a:extLst>
          </p:cNvPr>
          <p:cNvPicPr>
            <a:picLocks noChangeAspect="1"/>
          </p:cNvPicPr>
          <p:nvPr/>
        </p:nvPicPr>
        <p:blipFill>
          <a:blip r:embed="rId4"/>
          <a:stretch>
            <a:fillRect/>
          </a:stretch>
        </p:blipFill>
        <p:spPr>
          <a:xfrm>
            <a:off x="-9530" y="3584128"/>
            <a:ext cx="12215811" cy="2410925"/>
          </a:xfrm>
          <a:prstGeom prst="rect">
            <a:avLst/>
          </a:prstGeom>
        </p:spPr>
      </p:pic>
      <p:sp>
        <p:nvSpPr>
          <p:cNvPr id="37" name="TextBox 36">
            <a:extLst>
              <a:ext uri="{FF2B5EF4-FFF2-40B4-BE49-F238E27FC236}">
                <a16:creationId xmlns:a16="http://schemas.microsoft.com/office/drawing/2014/main" id="{23351AE4-E633-6541-91B1-84C84843D9AD}"/>
              </a:ext>
            </a:extLst>
          </p:cNvPr>
          <p:cNvSpPr txBox="1"/>
          <p:nvPr/>
        </p:nvSpPr>
        <p:spPr>
          <a:xfrm>
            <a:off x="648576" y="2979659"/>
            <a:ext cx="4366339" cy="461665"/>
          </a:xfrm>
          <a:prstGeom prst="rect">
            <a:avLst/>
          </a:prstGeom>
          <a:noFill/>
        </p:spPr>
        <p:txBody>
          <a:bodyPr wrap="square" rtlCol="0">
            <a:spAutoFit/>
          </a:bodyPr>
          <a:lstStyle/>
          <a:p>
            <a:r>
              <a:rPr lang="en-US" sz="2400" i="1" dirty="0">
                <a:latin typeface="Book Antiqua" panose="02040602050305030304" pitchFamily="18" charset="0"/>
                <a:ea typeface="Verdana" panose="020B0604030504040204" pitchFamily="34" charset="0"/>
                <a:cs typeface="Berlin Sans FB" panose="020F0502020204030204" pitchFamily="34" charset="0"/>
              </a:rPr>
              <a:t>(ii) add circle markers to map</a:t>
            </a:r>
          </a:p>
        </p:txBody>
      </p:sp>
      <p:sp>
        <p:nvSpPr>
          <p:cNvPr id="10" name="Rectangle 9">
            <a:extLst>
              <a:ext uri="{FF2B5EF4-FFF2-40B4-BE49-F238E27FC236}">
                <a16:creationId xmlns:a16="http://schemas.microsoft.com/office/drawing/2014/main" id="{26634511-5C2B-A340-97E2-A78E5FDC701D}"/>
              </a:ext>
            </a:extLst>
          </p:cNvPr>
          <p:cNvSpPr/>
          <p:nvPr/>
        </p:nvSpPr>
        <p:spPr>
          <a:xfrm>
            <a:off x="882869" y="1885834"/>
            <a:ext cx="1114098" cy="237256"/>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858DC8-E6C3-1B45-8DE5-9639230562F0}"/>
              </a:ext>
            </a:extLst>
          </p:cNvPr>
          <p:cNvSpPr/>
          <p:nvPr/>
        </p:nvSpPr>
        <p:spPr>
          <a:xfrm>
            <a:off x="3253565" y="4582509"/>
            <a:ext cx="1363104" cy="25332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E4D8842-2537-3B4E-9748-C87C2727C632}"/>
              </a:ext>
            </a:extLst>
          </p:cNvPr>
          <p:cNvCxnSpPr>
            <a:cxnSpLocks/>
            <a:stCxn id="10" idx="2"/>
            <a:endCxn id="11" idx="0"/>
          </p:cNvCxnSpPr>
          <p:nvPr/>
        </p:nvCxnSpPr>
        <p:spPr>
          <a:xfrm>
            <a:off x="1439918" y="2123090"/>
            <a:ext cx="2495199" cy="2459419"/>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446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EF0FD42F-AF0F-F142-AB6F-7BFC3A56B1C5}"/>
              </a:ext>
            </a:extLst>
          </p:cNvPr>
          <p:cNvSpPr txBox="1"/>
          <p:nvPr/>
        </p:nvSpPr>
        <p:spPr>
          <a:xfrm>
            <a:off x="491411" y="254000"/>
            <a:ext cx="11209177" cy="523220"/>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(5) The </a:t>
            </a:r>
            <a:r>
              <a:rPr lang="en-US" sz="2800" dirty="0" err="1">
                <a:latin typeface="Book Antiqua" panose="02040602050305030304" pitchFamily="18" charset="0"/>
                <a:ea typeface="Verdana" panose="020B0604030504040204" pitchFamily="34" charset="0"/>
                <a:cs typeface="Berlin Sans FB" panose="020F0502020204030204" pitchFamily="34" charset="0"/>
              </a:rPr>
              <a:t>visualised</a:t>
            </a:r>
            <a:r>
              <a:rPr lang="en-US" sz="2800" dirty="0">
                <a:latin typeface="Book Antiqua" panose="02040602050305030304" pitchFamily="18" charset="0"/>
                <a:ea typeface="Verdana" panose="020B0604030504040204" pitchFamily="34" charset="0"/>
                <a:cs typeface="Berlin Sans FB" panose="020F0502020204030204" pitchFamily="34" charset="0"/>
              </a:rPr>
              <a:t> case counts: </a:t>
            </a:r>
            <a:r>
              <a:rPr lang="en-US" sz="2800" dirty="0" err="1">
                <a:latin typeface="Book Antiqua" panose="02040602050305030304" pitchFamily="18" charset="0"/>
                <a:ea typeface="Verdana" panose="020B0604030504040204" pitchFamily="34" charset="0"/>
                <a:cs typeface="Berlin Sans FB" panose="020F0502020204030204" pitchFamily="34" charset="0"/>
              </a:rPr>
              <a:t>ui</a:t>
            </a:r>
            <a:r>
              <a:rPr lang="en-US" sz="2800" dirty="0">
                <a:latin typeface="Book Antiqua" panose="02040602050305030304" pitchFamily="18" charset="0"/>
                <a:ea typeface="Verdana" panose="020B0604030504040204" pitchFamily="34" charset="0"/>
                <a:cs typeface="Berlin Sans FB" panose="020F0502020204030204" pitchFamily="34" charset="0"/>
              </a:rPr>
              <a:t>        server</a:t>
            </a:r>
          </a:p>
        </p:txBody>
      </p:sp>
      <p:sp>
        <p:nvSpPr>
          <p:cNvPr id="32" name="Arc 31">
            <a:extLst>
              <a:ext uri="{FF2B5EF4-FFF2-40B4-BE49-F238E27FC236}">
                <a16:creationId xmlns:a16="http://schemas.microsoft.com/office/drawing/2014/main" id="{EBEA71D0-8D2C-F942-A7F5-C5A904AA6B58}"/>
              </a:ext>
            </a:extLst>
          </p:cNvPr>
          <p:cNvSpPr/>
          <p:nvPr/>
        </p:nvSpPr>
        <p:spPr>
          <a:xfrm flipH="1">
            <a:off x="5800720" y="361723"/>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a:extLst>
              <a:ext uri="{FF2B5EF4-FFF2-40B4-BE49-F238E27FC236}">
                <a16:creationId xmlns:a16="http://schemas.microsoft.com/office/drawing/2014/main" id="{2E48B0A1-6F26-304C-9671-C9BDCA9AE6B2}"/>
              </a:ext>
            </a:extLst>
          </p:cNvPr>
          <p:cNvSpPr/>
          <p:nvPr/>
        </p:nvSpPr>
        <p:spPr>
          <a:xfrm rot="10637546" flipH="1">
            <a:off x="5824531" y="214081"/>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AFE51944-084A-424A-A279-E5C603343255}"/>
              </a:ext>
            </a:extLst>
          </p:cNvPr>
          <p:cNvSpPr txBox="1"/>
          <p:nvPr/>
        </p:nvSpPr>
        <p:spPr>
          <a:xfrm>
            <a:off x="648576" y="862947"/>
            <a:ext cx="4366339" cy="892552"/>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server</a:t>
            </a:r>
          </a:p>
          <a:p>
            <a:r>
              <a:rPr lang="en-US" sz="2400" i="1" dirty="0">
                <a:latin typeface="Book Antiqua" panose="02040602050305030304" pitchFamily="18" charset="0"/>
                <a:ea typeface="Verdana" panose="020B0604030504040204" pitchFamily="34" charset="0"/>
                <a:cs typeface="Berlin Sans FB" panose="020F0502020204030204" pitchFamily="34" charset="0"/>
              </a:rPr>
              <a:t>(</a:t>
            </a:r>
            <a:r>
              <a:rPr lang="en-US" sz="2400" i="1" dirty="0" err="1">
                <a:latin typeface="Book Antiqua" panose="02040602050305030304" pitchFamily="18" charset="0"/>
                <a:ea typeface="Verdana" panose="020B0604030504040204" pitchFamily="34" charset="0"/>
                <a:cs typeface="Berlin Sans FB" panose="020F0502020204030204" pitchFamily="34" charset="0"/>
              </a:rPr>
              <a:t>i</a:t>
            </a:r>
            <a:r>
              <a:rPr lang="en-US" sz="2400" i="1" dirty="0">
                <a:latin typeface="Book Antiqua" panose="02040602050305030304" pitchFamily="18" charset="0"/>
                <a:ea typeface="Verdana" panose="020B0604030504040204" pitchFamily="34" charset="0"/>
                <a:cs typeface="Berlin Sans FB" panose="020F0502020204030204" pitchFamily="34" charset="0"/>
              </a:rPr>
              <a:t>) subset data to selected date</a:t>
            </a:r>
          </a:p>
        </p:txBody>
      </p:sp>
      <p:sp>
        <p:nvSpPr>
          <p:cNvPr id="35" name="Rectangle 34">
            <a:extLst>
              <a:ext uri="{FF2B5EF4-FFF2-40B4-BE49-F238E27FC236}">
                <a16:creationId xmlns:a16="http://schemas.microsoft.com/office/drawing/2014/main" id="{39E76F21-46B5-B94C-920B-50BC2CAD6AEE}"/>
              </a:ext>
            </a:extLst>
          </p:cNvPr>
          <p:cNvSpPr/>
          <p:nvPr/>
        </p:nvSpPr>
        <p:spPr>
          <a:xfrm>
            <a:off x="7717275" y="6403376"/>
            <a:ext cx="4403770" cy="338554"/>
          </a:xfrm>
          <a:prstGeom prst="rect">
            <a:avLst/>
          </a:prstGeom>
        </p:spPr>
        <p:txBody>
          <a:bodyPr wrap="none">
            <a:spAutoFit/>
          </a:bodyPr>
          <a:lstStyle/>
          <a:p>
            <a:pPr algn="r"/>
            <a:r>
              <a:rPr lang="en-US" sz="1600" dirty="0">
                <a:solidFill>
                  <a:schemeClr val="accent1"/>
                </a:solidFill>
                <a:latin typeface="Book Antiqua" panose="02040602050305030304" pitchFamily="18" charset="0"/>
              </a:rPr>
              <a:t>https://</a:t>
            </a:r>
            <a:r>
              <a:rPr lang="en-US" sz="1600" dirty="0" err="1">
                <a:solidFill>
                  <a:schemeClr val="accent1"/>
                </a:solidFill>
                <a:latin typeface="Book Antiqua" panose="02040602050305030304" pitchFamily="18" charset="0"/>
              </a:rPr>
              <a:t>github.com</a:t>
            </a:r>
            <a:r>
              <a:rPr lang="en-US" sz="1600" dirty="0">
                <a:solidFill>
                  <a:schemeClr val="accent1"/>
                </a:solidFill>
                <a:latin typeface="Book Antiqua" panose="02040602050305030304" pitchFamily="18" charset="0"/>
              </a:rPr>
              <a:t>/eparker12/</a:t>
            </a:r>
            <a:r>
              <a:rPr lang="en-US" sz="1600" dirty="0" err="1">
                <a:solidFill>
                  <a:schemeClr val="accent1"/>
                </a:solidFill>
                <a:latin typeface="Book Antiqua" panose="02040602050305030304" pitchFamily="18" charset="0"/>
              </a:rPr>
              <a:t>nCoV_tracker</a:t>
            </a:r>
            <a:endParaRPr lang="en-US" sz="1600" dirty="0">
              <a:solidFill>
                <a:schemeClr val="accent1"/>
              </a:solidFill>
              <a:latin typeface="Book Antiqua" panose="02040602050305030304" pitchFamily="18" charset="0"/>
            </a:endParaRPr>
          </a:p>
        </p:txBody>
      </p:sp>
      <p:pic>
        <p:nvPicPr>
          <p:cNvPr id="37" name="Picture 36" descr="A screenshot of a cell phone&#10;&#10;Description automatically generated">
            <a:extLst>
              <a:ext uri="{FF2B5EF4-FFF2-40B4-BE49-F238E27FC236}">
                <a16:creationId xmlns:a16="http://schemas.microsoft.com/office/drawing/2014/main" id="{1F2E86BF-C572-6740-9F75-852BE1E5528A}"/>
              </a:ext>
            </a:extLst>
          </p:cNvPr>
          <p:cNvPicPr>
            <a:picLocks noChangeAspect="1"/>
          </p:cNvPicPr>
          <p:nvPr/>
        </p:nvPicPr>
        <p:blipFill>
          <a:blip r:embed="rId3"/>
          <a:stretch>
            <a:fillRect/>
          </a:stretch>
        </p:blipFill>
        <p:spPr>
          <a:xfrm>
            <a:off x="-9530" y="3584128"/>
            <a:ext cx="12215811" cy="2410925"/>
          </a:xfrm>
          <a:prstGeom prst="rect">
            <a:avLst/>
          </a:prstGeom>
        </p:spPr>
      </p:pic>
      <p:sp>
        <p:nvSpPr>
          <p:cNvPr id="38" name="TextBox 37">
            <a:extLst>
              <a:ext uri="{FF2B5EF4-FFF2-40B4-BE49-F238E27FC236}">
                <a16:creationId xmlns:a16="http://schemas.microsoft.com/office/drawing/2014/main" id="{419A2FCA-79C4-BC41-A047-02E6EF2C32D9}"/>
              </a:ext>
            </a:extLst>
          </p:cNvPr>
          <p:cNvSpPr txBox="1"/>
          <p:nvPr/>
        </p:nvSpPr>
        <p:spPr>
          <a:xfrm>
            <a:off x="648576" y="2979659"/>
            <a:ext cx="4366339" cy="461665"/>
          </a:xfrm>
          <a:prstGeom prst="rect">
            <a:avLst/>
          </a:prstGeom>
          <a:noFill/>
        </p:spPr>
        <p:txBody>
          <a:bodyPr wrap="square" rtlCol="0">
            <a:spAutoFit/>
          </a:bodyPr>
          <a:lstStyle/>
          <a:p>
            <a:r>
              <a:rPr lang="en-US" sz="2400" i="1" dirty="0">
                <a:latin typeface="Book Antiqua" panose="02040602050305030304" pitchFamily="18" charset="0"/>
                <a:ea typeface="Verdana" panose="020B0604030504040204" pitchFamily="34" charset="0"/>
                <a:cs typeface="Berlin Sans FB" panose="020F0502020204030204" pitchFamily="34" charset="0"/>
              </a:rPr>
              <a:t>(ii) add circle markers to map</a:t>
            </a:r>
          </a:p>
        </p:txBody>
      </p:sp>
      <p:sp>
        <p:nvSpPr>
          <p:cNvPr id="11" name="Rectangle 10">
            <a:extLst>
              <a:ext uri="{FF2B5EF4-FFF2-40B4-BE49-F238E27FC236}">
                <a16:creationId xmlns:a16="http://schemas.microsoft.com/office/drawing/2014/main" id="{69858DC8-E6C3-1B45-8DE5-9639230562F0}"/>
              </a:ext>
            </a:extLst>
          </p:cNvPr>
          <p:cNvSpPr/>
          <p:nvPr/>
        </p:nvSpPr>
        <p:spPr>
          <a:xfrm>
            <a:off x="4554079" y="4550978"/>
            <a:ext cx="3317117" cy="29497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1BBA36-110F-3E40-AD78-C84ECB202AFC}"/>
              </a:ext>
            </a:extLst>
          </p:cNvPr>
          <p:cNvSpPr txBox="1"/>
          <p:nvPr/>
        </p:nvSpPr>
        <p:spPr>
          <a:xfrm>
            <a:off x="4554079" y="4181646"/>
            <a:ext cx="3317117" cy="369332"/>
          </a:xfrm>
          <a:prstGeom prst="rect">
            <a:avLst/>
          </a:prstGeom>
          <a:noFill/>
        </p:spPr>
        <p:txBody>
          <a:bodyPr wrap="square" rtlCol="0">
            <a:spAutoFit/>
          </a:bodyPr>
          <a:lstStyle/>
          <a:p>
            <a:pPr algn="ctr"/>
            <a:r>
              <a:rPr lang="en-US" i="1" dirty="0">
                <a:solidFill>
                  <a:schemeClr val="accent4"/>
                </a:solidFill>
                <a:latin typeface="Book Antiqua" panose="02040602050305030304" pitchFamily="18" charset="0"/>
              </a:rPr>
              <a:t>circle location</a:t>
            </a:r>
          </a:p>
        </p:txBody>
      </p:sp>
      <p:sp>
        <p:nvSpPr>
          <p:cNvPr id="17" name="Rectangle 16">
            <a:extLst>
              <a:ext uri="{FF2B5EF4-FFF2-40B4-BE49-F238E27FC236}">
                <a16:creationId xmlns:a16="http://schemas.microsoft.com/office/drawing/2014/main" id="{86E73B3E-AE1C-BB4A-9BF3-D99B1B9AB06A}"/>
              </a:ext>
            </a:extLst>
          </p:cNvPr>
          <p:cNvSpPr/>
          <p:nvPr/>
        </p:nvSpPr>
        <p:spPr>
          <a:xfrm>
            <a:off x="8881084" y="4550977"/>
            <a:ext cx="2207330" cy="29497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9D88CD1-602D-9D4C-BA02-88E810690476}"/>
              </a:ext>
            </a:extLst>
          </p:cNvPr>
          <p:cNvSpPr txBox="1"/>
          <p:nvPr/>
        </p:nvSpPr>
        <p:spPr>
          <a:xfrm>
            <a:off x="8881084" y="4181646"/>
            <a:ext cx="2207329" cy="369332"/>
          </a:xfrm>
          <a:prstGeom prst="rect">
            <a:avLst/>
          </a:prstGeom>
          <a:noFill/>
        </p:spPr>
        <p:txBody>
          <a:bodyPr wrap="square" rtlCol="0">
            <a:spAutoFit/>
          </a:bodyPr>
          <a:lstStyle/>
          <a:p>
            <a:pPr algn="ctr"/>
            <a:r>
              <a:rPr lang="en-US" i="1" dirty="0">
                <a:solidFill>
                  <a:schemeClr val="accent4"/>
                </a:solidFill>
                <a:latin typeface="Book Antiqua" panose="02040602050305030304" pitchFamily="18" charset="0"/>
              </a:rPr>
              <a:t>size</a:t>
            </a:r>
          </a:p>
        </p:txBody>
      </p:sp>
      <p:sp>
        <p:nvSpPr>
          <p:cNvPr id="19" name="TextBox 18">
            <a:extLst>
              <a:ext uri="{FF2B5EF4-FFF2-40B4-BE49-F238E27FC236}">
                <a16:creationId xmlns:a16="http://schemas.microsoft.com/office/drawing/2014/main" id="{572DECAF-22BD-2549-A310-DA0C5A044994}"/>
              </a:ext>
            </a:extLst>
          </p:cNvPr>
          <p:cNvSpPr txBox="1"/>
          <p:nvPr/>
        </p:nvSpPr>
        <p:spPr>
          <a:xfrm>
            <a:off x="1768975" y="5204809"/>
            <a:ext cx="612668" cy="369332"/>
          </a:xfrm>
          <a:prstGeom prst="rect">
            <a:avLst/>
          </a:prstGeom>
          <a:noFill/>
        </p:spPr>
        <p:txBody>
          <a:bodyPr wrap="none" rtlCol="0">
            <a:spAutoFit/>
          </a:bodyPr>
          <a:lstStyle/>
          <a:p>
            <a:r>
              <a:rPr lang="en-US" i="1" dirty="0">
                <a:solidFill>
                  <a:schemeClr val="accent4"/>
                </a:solidFill>
                <a:latin typeface="Book Antiqua" panose="02040602050305030304" pitchFamily="18" charset="0"/>
              </a:rPr>
              <a:t>label</a:t>
            </a:r>
          </a:p>
        </p:txBody>
      </p:sp>
      <p:sp>
        <p:nvSpPr>
          <p:cNvPr id="7" name="Left Brace 6">
            <a:extLst>
              <a:ext uri="{FF2B5EF4-FFF2-40B4-BE49-F238E27FC236}">
                <a16:creationId xmlns:a16="http://schemas.microsoft.com/office/drawing/2014/main" id="{A7F62F44-CC6A-E748-A119-125212A53763}"/>
              </a:ext>
            </a:extLst>
          </p:cNvPr>
          <p:cNvSpPr/>
          <p:nvPr/>
        </p:nvSpPr>
        <p:spPr>
          <a:xfrm>
            <a:off x="2418694" y="5011076"/>
            <a:ext cx="198120" cy="735779"/>
          </a:xfrm>
          <a:prstGeom prst="leftBrace">
            <a:avLst>
              <a:gd name="adj1" fmla="val 74718"/>
              <a:gd name="adj2" fmla="val 50851"/>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9" name="Picture 38">
            <a:extLst>
              <a:ext uri="{FF2B5EF4-FFF2-40B4-BE49-F238E27FC236}">
                <a16:creationId xmlns:a16="http://schemas.microsoft.com/office/drawing/2014/main" id="{671F6C83-89F3-AB48-A1DE-B9C5DA6B3904}"/>
              </a:ext>
            </a:extLst>
          </p:cNvPr>
          <p:cNvPicPr>
            <a:picLocks noChangeAspect="1"/>
          </p:cNvPicPr>
          <p:nvPr/>
        </p:nvPicPr>
        <p:blipFill rotWithShape="1">
          <a:blip r:embed="rId4"/>
          <a:srcRect l="78"/>
          <a:stretch/>
        </p:blipFill>
        <p:spPr>
          <a:xfrm>
            <a:off x="-23811" y="1873243"/>
            <a:ext cx="12215811" cy="661261"/>
          </a:xfrm>
          <a:prstGeom prst="rect">
            <a:avLst/>
          </a:prstGeom>
        </p:spPr>
      </p:pic>
    </p:spTree>
    <p:extLst>
      <p:ext uri="{BB962C8B-B14F-4D97-AF65-F5344CB8AC3E}">
        <p14:creationId xmlns:p14="http://schemas.microsoft.com/office/powerpoint/2010/main" val="33437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6615BE-47F1-7B40-BB7C-1B21B8D457FC}"/>
              </a:ext>
            </a:extLst>
          </p:cNvPr>
          <p:cNvSpPr txBox="1"/>
          <p:nvPr/>
        </p:nvSpPr>
        <p:spPr>
          <a:xfrm>
            <a:off x="877387" y="2505671"/>
            <a:ext cx="10088397" cy="615553"/>
          </a:xfrm>
          <a:prstGeom prst="rect">
            <a:avLst/>
          </a:prstGeom>
          <a:noFill/>
        </p:spPr>
        <p:txBody>
          <a:bodyPr wrap="square" rtlCol="0">
            <a:spAutoFit/>
          </a:bodyPr>
          <a:lstStyle/>
          <a:p>
            <a:r>
              <a:rPr lang="en-US" sz="3400" dirty="0">
                <a:latin typeface="Book Antiqua" panose="02040602050305030304" pitchFamily="18" charset="0"/>
                <a:ea typeface="Verdana" panose="020B0604030504040204" pitchFamily="34" charset="0"/>
                <a:cs typeface="Berlin Sans FB" panose="020F0502020204030204" pitchFamily="34" charset="0"/>
              </a:rPr>
              <a:t>Key messages</a:t>
            </a:r>
            <a:endParaRPr lang="en-US" sz="2000" i="1" dirty="0">
              <a:latin typeface="Book Antiqua" panose="02040602050305030304" pitchFamily="18" charset="0"/>
              <a:ea typeface="Verdana" panose="020B0604030504040204" pitchFamily="34" charset="0"/>
              <a:cs typeface="Berlin Sans FB" panose="020F0502020204030204" pitchFamily="34" charset="0"/>
            </a:endParaRPr>
          </a:p>
        </p:txBody>
      </p:sp>
      <p:sp>
        <p:nvSpPr>
          <p:cNvPr id="10" name="TextBox 9">
            <a:extLst>
              <a:ext uri="{FF2B5EF4-FFF2-40B4-BE49-F238E27FC236}">
                <a16:creationId xmlns:a16="http://schemas.microsoft.com/office/drawing/2014/main" id="{9C850109-ABF6-0941-AD3E-DE473C24F87E}"/>
              </a:ext>
            </a:extLst>
          </p:cNvPr>
          <p:cNvSpPr txBox="1"/>
          <p:nvPr/>
        </p:nvSpPr>
        <p:spPr>
          <a:xfrm>
            <a:off x="877387" y="3517900"/>
            <a:ext cx="10088397"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Book Antiqua" panose="02040602050305030304" pitchFamily="18" charset="0"/>
                <a:ea typeface="Verdana" panose="020B0604030504040204" pitchFamily="34" charset="0"/>
                <a:cs typeface="Berlin Sans FB" panose="020F0502020204030204" pitchFamily="34" charset="0"/>
              </a:rPr>
              <a:t>If you are an R coder, give Shiny a try (if I can do it, anyone can!) </a:t>
            </a:r>
          </a:p>
          <a:p>
            <a:pPr marL="342900" indent="-342900">
              <a:buFont typeface="Arial" panose="020B0604020202020204" pitchFamily="34" charset="0"/>
              <a:buChar char="•"/>
            </a:pPr>
            <a:endParaRPr lang="en-US" sz="2400" dirty="0">
              <a:latin typeface="Book Antiqua" panose="02040602050305030304" pitchFamily="18" charset="0"/>
              <a:ea typeface="Verdana" panose="020B0604030504040204" pitchFamily="34" charset="0"/>
              <a:cs typeface="Berlin Sans FB" panose="020F0502020204030204" pitchFamily="34" charset="0"/>
            </a:endParaRPr>
          </a:p>
          <a:p>
            <a:pPr marL="342900" indent="-342900">
              <a:buFont typeface="Arial" panose="020B0604020202020204" pitchFamily="34" charset="0"/>
              <a:buChar char="•"/>
            </a:pPr>
            <a:r>
              <a:rPr lang="en-US" sz="2400" dirty="0">
                <a:latin typeface="Book Antiqua" panose="02040602050305030304" pitchFamily="18" charset="0"/>
                <a:ea typeface="Verdana" panose="020B0604030504040204" pitchFamily="34" charset="0"/>
                <a:cs typeface="Berlin Sans FB" panose="020F0502020204030204" pitchFamily="34" charset="0"/>
              </a:rPr>
              <a:t>Stand on the shoulders of giants – the </a:t>
            </a:r>
            <a:r>
              <a:rPr lang="en-US" sz="2400" b="1" dirty="0">
                <a:latin typeface="Book Antiqua" panose="02040602050305030304" pitchFamily="18" charset="0"/>
                <a:ea typeface="Verdana" panose="020B0604030504040204" pitchFamily="34" charset="0"/>
                <a:cs typeface="Berlin Sans FB" panose="020F0502020204030204" pitchFamily="34" charset="0"/>
              </a:rPr>
              <a:t>Shiny Gallery </a:t>
            </a:r>
            <a:r>
              <a:rPr lang="en-US" sz="2400" dirty="0">
                <a:latin typeface="Book Antiqua" panose="02040602050305030304" pitchFamily="18" charset="0"/>
                <a:ea typeface="Verdana" panose="020B0604030504040204" pitchFamily="34" charset="0"/>
                <a:cs typeface="Berlin Sans FB" panose="020F0502020204030204" pitchFamily="34" charset="0"/>
              </a:rPr>
              <a:t>(</a:t>
            </a:r>
            <a:r>
              <a:rPr lang="en-US" sz="2400" dirty="0">
                <a:solidFill>
                  <a:schemeClr val="accent1"/>
                </a:solidFill>
                <a:latin typeface="Book Antiqua" panose="02040602050305030304" pitchFamily="18" charset="0"/>
                <a:ea typeface="Verdana" panose="020B0604030504040204" pitchFamily="34" charset="0"/>
                <a:cs typeface="Berlin Sans FB" panose="020F0502020204030204" pitchFamily="34" charset="0"/>
              </a:rPr>
              <a:t>https://</a:t>
            </a:r>
            <a:r>
              <a:rPr lang="en-US" sz="2400" dirty="0" err="1">
                <a:solidFill>
                  <a:schemeClr val="accent1"/>
                </a:solidFill>
                <a:latin typeface="Book Antiqua" panose="02040602050305030304" pitchFamily="18" charset="0"/>
                <a:ea typeface="Verdana" panose="020B0604030504040204" pitchFamily="34" charset="0"/>
                <a:cs typeface="Berlin Sans FB" panose="020F0502020204030204" pitchFamily="34" charset="0"/>
              </a:rPr>
              <a:t>shiny.rstudio.com</a:t>
            </a:r>
            <a:r>
              <a:rPr lang="en-US" sz="2400" dirty="0">
                <a:solidFill>
                  <a:schemeClr val="accent1"/>
                </a:solidFill>
                <a:latin typeface="Book Antiqua" panose="02040602050305030304" pitchFamily="18" charset="0"/>
                <a:ea typeface="Verdana" panose="020B0604030504040204" pitchFamily="34" charset="0"/>
                <a:cs typeface="Berlin Sans FB" panose="020F0502020204030204" pitchFamily="34" charset="0"/>
              </a:rPr>
              <a:t>/gallery/</a:t>
            </a:r>
            <a:r>
              <a:rPr lang="en-US" sz="2400" dirty="0">
                <a:latin typeface="Book Antiqua" panose="02040602050305030304" pitchFamily="18" charset="0"/>
                <a:ea typeface="Verdana" panose="020B0604030504040204" pitchFamily="34" charset="0"/>
                <a:cs typeface="Berlin Sans FB" panose="020F0502020204030204" pitchFamily="34" charset="0"/>
              </a:rPr>
              <a:t>)</a:t>
            </a:r>
            <a:r>
              <a:rPr lang="en-US" sz="2400" b="1" dirty="0">
                <a:latin typeface="Book Antiqua" panose="02040602050305030304" pitchFamily="18" charset="0"/>
                <a:ea typeface="Verdana" panose="020B0604030504040204" pitchFamily="34" charset="0"/>
                <a:cs typeface="Berlin Sans FB" panose="020F0502020204030204" pitchFamily="34" charset="0"/>
              </a:rPr>
              <a:t> </a:t>
            </a:r>
            <a:r>
              <a:rPr lang="en-US" sz="2400" dirty="0">
                <a:latin typeface="Book Antiqua" panose="02040602050305030304" pitchFamily="18" charset="0"/>
                <a:ea typeface="Verdana" panose="020B0604030504040204" pitchFamily="34" charset="0"/>
                <a:cs typeface="Berlin Sans FB" panose="020F0502020204030204" pitchFamily="34" charset="0"/>
              </a:rPr>
              <a:t>is full of amazing apps, each linked to a repository of code</a:t>
            </a:r>
          </a:p>
        </p:txBody>
      </p:sp>
      <p:cxnSp>
        <p:nvCxnSpPr>
          <p:cNvPr id="12" name="Straight Connector 11">
            <a:extLst>
              <a:ext uri="{FF2B5EF4-FFF2-40B4-BE49-F238E27FC236}">
                <a16:creationId xmlns:a16="http://schemas.microsoft.com/office/drawing/2014/main" id="{37C3B1DE-09DB-2846-AF9D-08EE709DB8C6}"/>
              </a:ext>
            </a:extLst>
          </p:cNvPr>
          <p:cNvCxnSpPr>
            <a:cxnSpLocks/>
          </p:cNvCxnSpPr>
          <p:nvPr/>
        </p:nvCxnSpPr>
        <p:spPr>
          <a:xfrm flipH="1">
            <a:off x="914400" y="3340100"/>
            <a:ext cx="9986795" cy="0"/>
          </a:xfrm>
          <a:prstGeom prst="line">
            <a:avLst/>
          </a:prstGeom>
          <a:ln w="19050">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6911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6615BE-47F1-7B40-BB7C-1B21B8D457FC}"/>
              </a:ext>
            </a:extLst>
          </p:cNvPr>
          <p:cNvSpPr txBox="1"/>
          <p:nvPr/>
        </p:nvSpPr>
        <p:spPr>
          <a:xfrm>
            <a:off x="491411" y="254000"/>
            <a:ext cx="11209177" cy="523220"/>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(5) The </a:t>
            </a:r>
            <a:r>
              <a:rPr lang="en-US" sz="2800" dirty="0" err="1">
                <a:latin typeface="Book Antiqua" panose="02040602050305030304" pitchFamily="18" charset="0"/>
                <a:ea typeface="Verdana" panose="020B0604030504040204" pitchFamily="34" charset="0"/>
                <a:cs typeface="Berlin Sans FB" panose="020F0502020204030204" pitchFamily="34" charset="0"/>
              </a:rPr>
              <a:t>visualised</a:t>
            </a:r>
            <a:r>
              <a:rPr lang="en-US" sz="2800" dirty="0">
                <a:latin typeface="Book Antiqua" panose="02040602050305030304" pitchFamily="18" charset="0"/>
                <a:ea typeface="Verdana" panose="020B0604030504040204" pitchFamily="34" charset="0"/>
                <a:cs typeface="Berlin Sans FB" panose="020F0502020204030204" pitchFamily="34" charset="0"/>
              </a:rPr>
              <a:t> case counts: </a:t>
            </a:r>
            <a:r>
              <a:rPr lang="en-US" sz="2800" dirty="0" err="1">
                <a:latin typeface="Book Antiqua" panose="02040602050305030304" pitchFamily="18" charset="0"/>
                <a:ea typeface="Verdana" panose="020B0604030504040204" pitchFamily="34" charset="0"/>
                <a:cs typeface="Berlin Sans FB" panose="020F0502020204030204" pitchFamily="34" charset="0"/>
              </a:rPr>
              <a:t>ui</a:t>
            </a:r>
            <a:r>
              <a:rPr lang="en-US" sz="2800" dirty="0">
                <a:latin typeface="Book Antiqua" panose="02040602050305030304" pitchFamily="18" charset="0"/>
                <a:ea typeface="Verdana" panose="020B0604030504040204" pitchFamily="34" charset="0"/>
                <a:cs typeface="Berlin Sans FB" panose="020F0502020204030204" pitchFamily="34" charset="0"/>
              </a:rPr>
              <a:t>        server</a:t>
            </a:r>
          </a:p>
        </p:txBody>
      </p:sp>
      <p:sp>
        <p:nvSpPr>
          <p:cNvPr id="13" name="Arc 12">
            <a:extLst>
              <a:ext uri="{FF2B5EF4-FFF2-40B4-BE49-F238E27FC236}">
                <a16:creationId xmlns:a16="http://schemas.microsoft.com/office/drawing/2014/main" id="{4D05CFF7-4792-AE4B-8F5E-06D8E151CDC9}"/>
              </a:ext>
            </a:extLst>
          </p:cNvPr>
          <p:cNvSpPr/>
          <p:nvPr/>
        </p:nvSpPr>
        <p:spPr>
          <a:xfrm flipH="1">
            <a:off x="5800720" y="361723"/>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21B34F05-0F50-C54F-B91F-0A60B7AED9A3}"/>
              </a:ext>
            </a:extLst>
          </p:cNvPr>
          <p:cNvSpPr/>
          <p:nvPr/>
        </p:nvSpPr>
        <p:spPr>
          <a:xfrm rot="10637546" flipH="1">
            <a:off x="5824531" y="214081"/>
            <a:ext cx="571500" cy="523221"/>
          </a:xfrm>
          <a:prstGeom prst="arc">
            <a:avLst>
              <a:gd name="adj1" fmla="val 12084305"/>
              <a:gd name="adj2" fmla="val 19578603"/>
            </a:avLst>
          </a:prstGeom>
          <a:ln w="22225">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8D427404-429B-2740-AA9E-088D3AF9B2F0}"/>
              </a:ext>
            </a:extLst>
          </p:cNvPr>
          <p:cNvSpPr txBox="1"/>
          <p:nvPr/>
        </p:nvSpPr>
        <p:spPr>
          <a:xfrm>
            <a:off x="7717275" y="3045240"/>
            <a:ext cx="4317079" cy="892552"/>
          </a:xfrm>
          <a:prstGeom prst="rect">
            <a:avLst/>
          </a:prstGeom>
          <a:solidFill>
            <a:schemeClr val="bg1"/>
          </a:solidFill>
        </p:spPr>
        <p:txBody>
          <a:bodyPr wrap="square" rtlCol="0">
            <a:spAutoFit/>
          </a:bodyPr>
          <a:lstStyle/>
          <a:p>
            <a:r>
              <a:rPr lang="en-US" sz="2800" dirty="0" err="1">
                <a:latin typeface="Book Antiqua" panose="02040602050305030304" pitchFamily="18" charset="0"/>
                <a:ea typeface="Verdana" panose="020B0604030504040204" pitchFamily="34" charset="0"/>
                <a:cs typeface="Berlin Sans FB" panose="020F0502020204030204" pitchFamily="34" charset="0"/>
              </a:rPr>
              <a:t>ui</a:t>
            </a:r>
            <a:r>
              <a:rPr lang="en-US" sz="2800" dirty="0">
                <a:latin typeface="Book Antiqua" panose="02040602050305030304" pitchFamily="18" charset="0"/>
                <a:ea typeface="Verdana" panose="020B0604030504040204" pitchFamily="34" charset="0"/>
                <a:cs typeface="Berlin Sans FB" panose="020F0502020204030204" pitchFamily="34" charset="0"/>
              </a:rPr>
              <a:t>:</a:t>
            </a:r>
          </a:p>
          <a:p>
            <a:r>
              <a:rPr lang="en-US" sz="2400" i="1" dirty="0">
                <a:latin typeface="Book Antiqua" panose="02040602050305030304" pitchFamily="18" charset="0"/>
                <a:ea typeface="Verdana" panose="020B0604030504040204" pitchFamily="34" charset="0"/>
                <a:cs typeface="Berlin Sans FB" panose="020F0502020204030204" pitchFamily="34" charset="0"/>
              </a:rPr>
              <a:t>renders circles for selected date</a:t>
            </a:r>
          </a:p>
        </p:txBody>
      </p:sp>
      <p:sp>
        <p:nvSpPr>
          <p:cNvPr id="15" name="Rectangle 14">
            <a:extLst>
              <a:ext uri="{FF2B5EF4-FFF2-40B4-BE49-F238E27FC236}">
                <a16:creationId xmlns:a16="http://schemas.microsoft.com/office/drawing/2014/main" id="{A54318E6-52B1-1F46-8B8B-55886537B5B3}"/>
              </a:ext>
            </a:extLst>
          </p:cNvPr>
          <p:cNvSpPr/>
          <p:nvPr/>
        </p:nvSpPr>
        <p:spPr>
          <a:xfrm>
            <a:off x="7717275" y="6403376"/>
            <a:ext cx="4403770" cy="338554"/>
          </a:xfrm>
          <a:prstGeom prst="rect">
            <a:avLst/>
          </a:prstGeom>
        </p:spPr>
        <p:txBody>
          <a:bodyPr wrap="none">
            <a:spAutoFit/>
          </a:bodyPr>
          <a:lstStyle/>
          <a:p>
            <a:pPr algn="r"/>
            <a:r>
              <a:rPr lang="en-US" sz="1600" dirty="0">
                <a:solidFill>
                  <a:schemeClr val="accent1"/>
                </a:solidFill>
                <a:latin typeface="Book Antiqua" panose="02040602050305030304" pitchFamily="18" charset="0"/>
              </a:rPr>
              <a:t>https://</a:t>
            </a:r>
            <a:r>
              <a:rPr lang="en-US" sz="1600" dirty="0" err="1">
                <a:solidFill>
                  <a:schemeClr val="accent1"/>
                </a:solidFill>
                <a:latin typeface="Book Antiqua" panose="02040602050305030304" pitchFamily="18" charset="0"/>
              </a:rPr>
              <a:t>github.com</a:t>
            </a:r>
            <a:r>
              <a:rPr lang="en-US" sz="1600" dirty="0">
                <a:solidFill>
                  <a:schemeClr val="accent1"/>
                </a:solidFill>
                <a:latin typeface="Book Antiqua" panose="02040602050305030304" pitchFamily="18" charset="0"/>
              </a:rPr>
              <a:t>/eparker12/</a:t>
            </a:r>
            <a:r>
              <a:rPr lang="en-US" sz="1600" dirty="0" err="1">
                <a:solidFill>
                  <a:schemeClr val="accent1"/>
                </a:solidFill>
                <a:latin typeface="Book Antiqua" panose="02040602050305030304" pitchFamily="18" charset="0"/>
              </a:rPr>
              <a:t>nCoV_tracker</a:t>
            </a:r>
            <a:endParaRPr lang="en-US" sz="1600" dirty="0">
              <a:solidFill>
                <a:schemeClr val="accent1"/>
              </a:solidFill>
              <a:latin typeface="Book Antiqua" panose="02040602050305030304" pitchFamily="18" charset="0"/>
            </a:endParaRPr>
          </a:p>
        </p:txBody>
      </p:sp>
      <p:pic>
        <p:nvPicPr>
          <p:cNvPr id="11" name="Picture 10" descr="A picture containing text, monitor, street, riding&#10;&#10;Description automatically generated">
            <a:extLst>
              <a:ext uri="{FF2B5EF4-FFF2-40B4-BE49-F238E27FC236}">
                <a16:creationId xmlns:a16="http://schemas.microsoft.com/office/drawing/2014/main" id="{B7DBC97A-0C51-754B-8A77-E7C62A9C020E}"/>
              </a:ext>
            </a:extLst>
          </p:cNvPr>
          <p:cNvPicPr>
            <a:picLocks noChangeAspect="1"/>
          </p:cNvPicPr>
          <p:nvPr/>
        </p:nvPicPr>
        <p:blipFill rotWithShape="1">
          <a:blip r:embed="rId3"/>
          <a:srcRect r="39858"/>
          <a:stretch/>
        </p:blipFill>
        <p:spPr>
          <a:xfrm>
            <a:off x="3771" y="1433571"/>
            <a:ext cx="7562176" cy="4115891"/>
          </a:xfrm>
          <a:prstGeom prst="rect">
            <a:avLst/>
          </a:prstGeom>
        </p:spPr>
      </p:pic>
    </p:spTree>
    <p:extLst>
      <p:ext uri="{BB962C8B-B14F-4D97-AF65-F5344CB8AC3E}">
        <p14:creationId xmlns:p14="http://schemas.microsoft.com/office/powerpoint/2010/main" val="322337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6615BE-47F1-7B40-BB7C-1B21B8D457FC}"/>
              </a:ext>
            </a:extLst>
          </p:cNvPr>
          <p:cNvSpPr txBox="1"/>
          <p:nvPr/>
        </p:nvSpPr>
        <p:spPr>
          <a:xfrm>
            <a:off x="856122" y="2375694"/>
            <a:ext cx="10088397" cy="615553"/>
          </a:xfrm>
          <a:prstGeom prst="rect">
            <a:avLst/>
          </a:prstGeom>
          <a:noFill/>
        </p:spPr>
        <p:txBody>
          <a:bodyPr wrap="square" rtlCol="0">
            <a:spAutoFit/>
          </a:bodyPr>
          <a:lstStyle/>
          <a:p>
            <a:pPr algn="r"/>
            <a:r>
              <a:rPr lang="en-US" sz="3400" dirty="0">
                <a:latin typeface="Book Antiqua" panose="02040602050305030304" pitchFamily="18" charset="0"/>
                <a:ea typeface="Verdana" panose="020B0604030504040204" pitchFamily="34" charset="0"/>
                <a:cs typeface="Berlin Sans FB" panose="020F0502020204030204" pitchFamily="34" charset="0"/>
              </a:rPr>
              <a:t>A few final tips</a:t>
            </a:r>
            <a:endParaRPr lang="en-US" sz="2000" i="1" dirty="0">
              <a:latin typeface="Book Antiqua" panose="02040602050305030304" pitchFamily="18" charset="0"/>
              <a:ea typeface="Verdana" panose="020B0604030504040204" pitchFamily="34" charset="0"/>
              <a:cs typeface="Berlin Sans FB" panose="020F0502020204030204" pitchFamily="34" charset="0"/>
            </a:endParaRPr>
          </a:p>
        </p:txBody>
      </p:sp>
      <p:sp>
        <p:nvSpPr>
          <p:cNvPr id="10" name="TextBox 9">
            <a:extLst>
              <a:ext uri="{FF2B5EF4-FFF2-40B4-BE49-F238E27FC236}">
                <a16:creationId xmlns:a16="http://schemas.microsoft.com/office/drawing/2014/main" id="{9C850109-ABF6-0941-AD3E-DE473C24F87E}"/>
              </a:ext>
            </a:extLst>
          </p:cNvPr>
          <p:cNvSpPr txBox="1"/>
          <p:nvPr/>
        </p:nvSpPr>
        <p:spPr>
          <a:xfrm>
            <a:off x="893135" y="3429000"/>
            <a:ext cx="10088397"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Book Antiqua" panose="02040602050305030304" pitchFamily="18" charset="0"/>
                <a:ea typeface="Verdana" panose="020B0604030504040204" pitchFamily="34" charset="0"/>
                <a:cs typeface="Berlin Sans FB" panose="020F0502020204030204" pitchFamily="34" charset="0"/>
              </a:rPr>
              <a:t>Start from a blank slate and build the dashboard piece by piece</a:t>
            </a:r>
          </a:p>
          <a:p>
            <a:pPr marL="342900" indent="-342900">
              <a:buFont typeface="Arial" panose="020B0604020202020204" pitchFamily="34" charset="0"/>
              <a:buChar char="•"/>
            </a:pPr>
            <a:endParaRPr lang="en-US" sz="2400" dirty="0">
              <a:latin typeface="Book Antiqua" panose="02040602050305030304" pitchFamily="18" charset="0"/>
              <a:ea typeface="Verdana" panose="020B0604030504040204" pitchFamily="34" charset="0"/>
              <a:cs typeface="Berlin Sans FB" panose="020F0502020204030204" pitchFamily="34" charset="0"/>
            </a:endParaRPr>
          </a:p>
          <a:p>
            <a:pPr marL="342900" indent="-342900">
              <a:buFont typeface="Arial" panose="020B0604020202020204" pitchFamily="34" charset="0"/>
              <a:buChar char="•"/>
            </a:pPr>
            <a:r>
              <a:rPr lang="en-US" sz="2400" b="1" dirty="0">
                <a:latin typeface="Book Antiqua" panose="02040602050305030304" pitchFamily="18" charset="0"/>
                <a:ea typeface="Verdana" panose="020B0604030504040204" pitchFamily="34" charset="0"/>
                <a:cs typeface="Berlin Sans FB" panose="020F0502020204030204" pitchFamily="34" charset="0"/>
              </a:rPr>
              <a:t>Learn by doing</a:t>
            </a:r>
            <a:r>
              <a:rPr lang="en-US" sz="2400" dirty="0">
                <a:latin typeface="Book Antiqua" panose="02040602050305030304" pitchFamily="18" charset="0"/>
                <a:ea typeface="Verdana" panose="020B0604030504040204" pitchFamily="34" charset="0"/>
                <a:cs typeface="Berlin Sans FB" panose="020F0502020204030204" pitchFamily="34" charset="0"/>
              </a:rPr>
              <a:t>, and use the tutorials and Shiny gallery to help</a:t>
            </a:r>
          </a:p>
          <a:p>
            <a:pPr marL="342900" indent="-342900">
              <a:buFont typeface="Arial" panose="020B0604020202020204" pitchFamily="34" charset="0"/>
              <a:buChar char="•"/>
            </a:pPr>
            <a:endParaRPr lang="en-US" sz="2400" dirty="0">
              <a:latin typeface="Book Antiqua" panose="02040602050305030304" pitchFamily="18" charset="0"/>
              <a:ea typeface="Verdana" panose="020B0604030504040204" pitchFamily="34" charset="0"/>
              <a:cs typeface="Berlin Sans FB" panose="020F0502020204030204" pitchFamily="34" charset="0"/>
            </a:endParaRPr>
          </a:p>
          <a:p>
            <a:pPr marL="342900" indent="-342900">
              <a:buFont typeface="Arial" panose="020B0604020202020204" pitchFamily="34" charset="0"/>
              <a:buChar char="•"/>
            </a:pPr>
            <a:r>
              <a:rPr lang="en-US" sz="2400" dirty="0">
                <a:latin typeface="Book Antiqua" panose="02040602050305030304" pitchFamily="18" charset="0"/>
                <a:ea typeface="Verdana" panose="020B0604030504040204" pitchFamily="34" charset="0"/>
                <a:cs typeface="Berlin Sans FB" panose="020F0502020204030204" pitchFamily="34" charset="0"/>
              </a:rPr>
              <a:t>Get creative!</a:t>
            </a:r>
          </a:p>
        </p:txBody>
      </p:sp>
      <p:cxnSp>
        <p:nvCxnSpPr>
          <p:cNvPr id="12" name="Straight Connector 11">
            <a:extLst>
              <a:ext uri="{FF2B5EF4-FFF2-40B4-BE49-F238E27FC236}">
                <a16:creationId xmlns:a16="http://schemas.microsoft.com/office/drawing/2014/main" id="{37C3B1DE-09DB-2846-AF9D-08EE709DB8C6}"/>
              </a:ext>
            </a:extLst>
          </p:cNvPr>
          <p:cNvCxnSpPr>
            <a:cxnSpLocks/>
          </p:cNvCxnSpPr>
          <p:nvPr/>
        </p:nvCxnSpPr>
        <p:spPr>
          <a:xfrm flipH="1">
            <a:off x="893135" y="3210123"/>
            <a:ext cx="9986795" cy="0"/>
          </a:xfrm>
          <a:prstGeom prst="line">
            <a:avLst/>
          </a:prstGeom>
          <a:ln w="19050">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1458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6615BE-47F1-7B40-BB7C-1B21B8D457FC}"/>
              </a:ext>
            </a:extLst>
          </p:cNvPr>
          <p:cNvSpPr txBox="1"/>
          <p:nvPr/>
        </p:nvSpPr>
        <p:spPr>
          <a:xfrm>
            <a:off x="856122" y="2375694"/>
            <a:ext cx="10088397" cy="615553"/>
          </a:xfrm>
          <a:prstGeom prst="rect">
            <a:avLst/>
          </a:prstGeom>
          <a:noFill/>
        </p:spPr>
        <p:txBody>
          <a:bodyPr wrap="square" rtlCol="0">
            <a:spAutoFit/>
          </a:bodyPr>
          <a:lstStyle/>
          <a:p>
            <a:pPr algn="r"/>
            <a:r>
              <a:rPr lang="en-US" sz="3400" dirty="0">
                <a:latin typeface="Book Antiqua" panose="02040602050305030304" pitchFamily="18" charset="0"/>
                <a:ea typeface="Verdana" panose="020B0604030504040204" pitchFamily="34" charset="0"/>
                <a:cs typeface="Berlin Sans FB" panose="020F0502020204030204" pitchFamily="34" charset="0"/>
              </a:rPr>
              <a:t>Thanks!</a:t>
            </a:r>
            <a:endParaRPr lang="en-US" sz="2000" i="1" dirty="0">
              <a:latin typeface="Book Antiqua" panose="02040602050305030304" pitchFamily="18" charset="0"/>
              <a:ea typeface="Verdana" panose="020B0604030504040204" pitchFamily="34" charset="0"/>
              <a:cs typeface="Berlin Sans FB" panose="020F0502020204030204" pitchFamily="34" charset="0"/>
            </a:endParaRPr>
          </a:p>
        </p:txBody>
      </p:sp>
      <p:cxnSp>
        <p:nvCxnSpPr>
          <p:cNvPr id="12" name="Straight Connector 11">
            <a:extLst>
              <a:ext uri="{FF2B5EF4-FFF2-40B4-BE49-F238E27FC236}">
                <a16:creationId xmlns:a16="http://schemas.microsoft.com/office/drawing/2014/main" id="{37C3B1DE-09DB-2846-AF9D-08EE709DB8C6}"/>
              </a:ext>
            </a:extLst>
          </p:cNvPr>
          <p:cNvCxnSpPr>
            <a:cxnSpLocks/>
          </p:cNvCxnSpPr>
          <p:nvPr/>
        </p:nvCxnSpPr>
        <p:spPr>
          <a:xfrm flipH="1">
            <a:off x="893135" y="3210123"/>
            <a:ext cx="9986795" cy="0"/>
          </a:xfrm>
          <a:prstGeom prst="line">
            <a:avLst/>
          </a:prstGeom>
          <a:ln w="19050">
            <a:solidFill>
              <a:schemeClr val="bg2">
                <a:lumMod val="90000"/>
              </a:schemeClr>
            </a:solidFill>
          </a:ln>
        </p:spPr>
        <p:style>
          <a:lnRef idx="1">
            <a:schemeClr val="dk1"/>
          </a:lnRef>
          <a:fillRef idx="0">
            <a:schemeClr val="dk1"/>
          </a:fillRef>
          <a:effectRef idx="0">
            <a:schemeClr val="dk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5D81BAFF-E09D-3B4D-B94E-4CA4B8175EEB}"/>
              </a:ext>
            </a:extLst>
          </p:cNvPr>
          <p:cNvPicPr>
            <a:picLocks noChangeAspect="1"/>
          </p:cNvPicPr>
          <p:nvPr/>
        </p:nvPicPr>
        <p:blipFill>
          <a:blip r:embed="rId3"/>
          <a:stretch>
            <a:fillRect/>
          </a:stretch>
        </p:blipFill>
        <p:spPr>
          <a:xfrm>
            <a:off x="856122" y="3384154"/>
            <a:ext cx="1968500" cy="965200"/>
          </a:xfrm>
          <a:prstGeom prst="rect">
            <a:avLst/>
          </a:prstGeom>
        </p:spPr>
      </p:pic>
      <p:pic>
        <p:nvPicPr>
          <p:cNvPr id="5" name="Picture 4" descr="A picture containing text, book&#10;&#10;Description automatically generated">
            <a:extLst>
              <a:ext uri="{FF2B5EF4-FFF2-40B4-BE49-F238E27FC236}">
                <a16:creationId xmlns:a16="http://schemas.microsoft.com/office/drawing/2014/main" id="{A0846D6E-3D21-2946-BFF4-C4D01AB8B282}"/>
              </a:ext>
            </a:extLst>
          </p:cNvPr>
          <p:cNvPicPr>
            <a:picLocks noChangeAspect="1"/>
          </p:cNvPicPr>
          <p:nvPr/>
        </p:nvPicPr>
        <p:blipFill>
          <a:blip r:embed="rId4"/>
          <a:stretch>
            <a:fillRect/>
          </a:stretch>
        </p:blipFill>
        <p:spPr>
          <a:xfrm>
            <a:off x="3189768" y="3384158"/>
            <a:ext cx="2010825" cy="965196"/>
          </a:xfrm>
          <a:prstGeom prst="rect">
            <a:avLst/>
          </a:prstGeom>
        </p:spPr>
      </p:pic>
    </p:spTree>
    <p:extLst>
      <p:ext uri="{BB962C8B-B14F-4D97-AF65-F5344CB8AC3E}">
        <p14:creationId xmlns:p14="http://schemas.microsoft.com/office/powerpoint/2010/main" val="1799049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6615BE-47F1-7B40-BB7C-1B21B8D457FC}"/>
              </a:ext>
            </a:extLst>
          </p:cNvPr>
          <p:cNvSpPr txBox="1"/>
          <p:nvPr/>
        </p:nvSpPr>
        <p:spPr>
          <a:xfrm>
            <a:off x="883577" y="3571675"/>
            <a:ext cx="9986796" cy="615553"/>
          </a:xfrm>
          <a:prstGeom prst="rect">
            <a:avLst/>
          </a:prstGeom>
          <a:noFill/>
        </p:spPr>
        <p:txBody>
          <a:bodyPr wrap="square" rtlCol="0">
            <a:spAutoFit/>
          </a:bodyPr>
          <a:lstStyle/>
          <a:p>
            <a:r>
              <a:rPr lang="en-US" sz="3400" dirty="0">
                <a:latin typeface="Book Antiqua" panose="02040602050305030304" pitchFamily="18" charset="0"/>
                <a:ea typeface="Verdana" panose="020B0604030504040204" pitchFamily="34" charset="0"/>
                <a:cs typeface="Berlin Sans FB" panose="020F0502020204030204" pitchFamily="34" charset="0"/>
              </a:rPr>
              <a:t>COVID-19 vaccine tracker – launched April 2020</a:t>
            </a:r>
            <a:endParaRPr lang="en-US" sz="2000" i="1" dirty="0">
              <a:latin typeface="Book Antiqua" panose="02040602050305030304" pitchFamily="18" charset="0"/>
              <a:ea typeface="Verdana" panose="020B0604030504040204" pitchFamily="34" charset="0"/>
              <a:cs typeface="Berlin Sans FB" panose="020F0502020204030204" pitchFamily="34" charset="0"/>
            </a:endParaRPr>
          </a:p>
        </p:txBody>
      </p:sp>
      <p:cxnSp>
        <p:nvCxnSpPr>
          <p:cNvPr id="5" name="Straight Connector 4">
            <a:extLst>
              <a:ext uri="{FF2B5EF4-FFF2-40B4-BE49-F238E27FC236}">
                <a16:creationId xmlns:a16="http://schemas.microsoft.com/office/drawing/2014/main" id="{EF53DE3E-A399-FA4C-8495-6B422BC66F81}"/>
              </a:ext>
            </a:extLst>
          </p:cNvPr>
          <p:cNvCxnSpPr>
            <a:cxnSpLocks/>
          </p:cNvCxnSpPr>
          <p:nvPr/>
        </p:nvCxnSpPr>
        <p:spPr>
          <a:xfrm flipH="1">
            <a:off x="883577" y="4313813"/>
            <a:ext cx="9986795" cy="0"/>
          </a:xfrm>
          <a:prstGeom prst="line">
            <a:avLst/>
          </a:prstGeom>
          <a:ln w="19050">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D0CE882B-23B4-4049-8368-D17D88861178}"/>
              </a:ext>
            </a:extLst>
          </p:cNvPr>
          <p:cNvSpPr/>
          <p:nvPr/>
        </p:nvSpPr>
        <p:spPr>
          <a:xfrm>
            <a:off x="883577" y="4491613"/>
            <a:ext cx="6202339" cy="369332"/>
          </a:xfrm>
          <a:prstGeom prst="rect">
            <a:avLst/>
          </a:prstGeom>
        </p:spPr>
        <p:txBody>
          <a:bodyPr wrap="none">
            <a:spAutoFit/>
          </a:bodyPr>
          <a:lstStyle/>
          <a:p>
            <a:r>
              <a:rPr lang="en-US" dirty="0">
                <a:solidFill>
                  <a:schemeClr val="accent1"/>
                </a:solidFill>
                <a:latin typeface="Book Antiqua" panose="02040602050305030304" pitchFamily="18" charset="0"/>
                <a:hlinkClick r:id="rId3"/>
              </a:rPr>
              <a:t>https://vac-lshtm.shinyapps.io/ncov_vaccine_landscape/</a:t>
            </a:r>
            <a:endParaRPr lang="en-US" dirty="0">
              <a:solidFill>
                <a:schemeClr val="accent1"/>
              </a:solidFill>
              <a:latin typeface="Book Antiqua" panose="02040602050305030304" pitchFamily="18" charset="0"/>
            </a:endParaRPr>
          </a:p>
        </p:txBody>
      </p:sp>
      <p:sp>
        <p:nvSpPr>
          <p:cNvPr id="3" name="TextBox 2">
            <a:extLst>
              <a:ext uri="{FF2B5EF4-FFF2-40B4-BE49-F238E27FC236}">
                <a16:creationId xmlns:a16="http://schemas.microsoft.com/office/drawing/2014/main" id="{9B4E3997-7465-1910-7BFE-FE641FB657B4}"/>
              </a:ext>
            </a:extLst>
          </p:cNvPr>
          <p:cNvSpPr txBox="1"/>
          <p:nvPr/>
        </p:nvSpPr>
        <p:spPr>
          <a:xfrm>
            <a:off x="883577" y="892452"/>
            <a:ext cx="9986796" cy="615553"/>
          </a:xfrm>
          <a:prstGeom prst="rect">
            <a:avLst/>
          </a:prstGeom>
          <a:noFill/>
        </p:spPr>
        <p:txBody>
          <a:bodyPr wrap="square" rtlCol="0">
            <a:spAutoFit/>
          </a:bodyPr>
          <a:lstStyle/>
          <a:p>
            <a:r>
              <a:rPr lang="en-US" sz="3400" dirty="0">
                <a:latin typeface="Book Antiqua" panose="02040602050305030304" pitchFamily="18" charset="0"/>
                <a:ea typeface="Verdana" panose="020B0604030504040204" pitchFamily="34" charset="0"/>
                <a:cs typeface="Berlin Sans FB" panose="020F0502020204030204" pitchFamily="34" charset="0"/>
              </a:rPr>
              <a:t>COVID-19 case tracker – launched Feb 2020</a:t>
            </a:r>
            <a:endParaRPr lang="en-US" sz="2000" i="1" dirty="0">
              <a:latin typeface="Book Antiqua" panose="02040602050305030304" pitchFamily="18" charset="0"/>
              <a:ea typeface="Verdana" panose="020B0604030504040204" pitchFamily="34" charset="0"/>
              <a:cs typeface="Berlin Sans FB" panose="020F0502020204030204" pitchFamily="34" charset="0"/>
            </a:endParaRPr>
          </a:p>
        </p:txBody>
      </p:sp>
      <p:cxnSp>
        <p:nvCxnSpPr>
          <p:cNvPr id="4" name="Straight Connector 3">
            <a:extLst>
              <a:ext uri="{FF2B5EF4-FFF2-40B4-BE49-F238E27FC236}">
                <a16:creationId xmlns:a16="http://schemas.microsoft.com/office/drawing/2014/main" id="{1646967D-4330-8BDD-A951-75FAC0E792D9}"/>
              </a:ext>
            </a:extLst>
          </p:cNvPr>
          <p:cNvCxnSpPr>
            <a:cxnSpLocks/>
          </p:cNvCxnSpPr>
          <p:nvPr/>
        </p:nvCxnSpPr>
        <p:spPr>
          <a:xfrm flipH="1">
            <a:off x="883577" y="1634590"/>
            <a:ext cx="9986795" cy="0"/>
          </a:xfrm>
          <a:prstGeom prst="line">
            <a:avLst/>
          </a:prstGeom>
          <a:ln w="19050">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CF6DF57B-A2DD-2572-5688-1609A1B5E3C1}"/>
              </a:ext>
            </a:extLst>
          </p:cNvPr>
          <p:cNvSpPr/>
          <p:nvPr/>
        </p:nvSpPr>
        <p:spPr>
          <a:xfrm>
            <a:off x="883577" y="1812390"/>
            <a:ext cx="5014514" cy="369332"/>
          </a:xfrm>
          <a:prstGeom prst="rect">
            <a:avLst/>
          </a:prstGeom>
        </p:spPr>
        <p:txBody>
          <a:bodyPr wrap="none">
            <a:spAutoFit/>
          </a:bodyPr>
          <a:lstStyle/>
          <a:p>
            <a:r>
              <a:rPr lang="en-US" dirty="0">
                <a:solidFill>
                  <a:schemeClr val="accent1"/>
                </a:solidFill>
                <a:latin typeface="Book Antiqua" panose="02040602050305030304" pitchFamily="18" charset="0"/>
                <a:hlinkClick r:id="rId4"/>
              </a:rPr>
              <a:t>https://vac-lshtm.shinyapps.io/ncov_tracker/</a:t>
            </a:r>
            <a:endParaRPr lang="en-US" dirty="0">
              <a:solidFill>
                <a:schemeClr val="accent1"/>
              </a:solidFill>
              <a:latin typeface="Book Antiqua" panose="02040602050305030304" pitchFamily="18" charset="0"/>
            </a:endParaRPr>
          </a:p>
        </p:txBody>
      </p:sp>
      <p:sp>
        <p:nvSpPr>
          <p:cNvPr id="7" name="TextBox 6">
            <a:extLst>
              <a:ext uri="{FF2B5EF4-FFF2-40B4-BE49-F238E27FC236}">
                <a16:creationId xmlns:a16="http://schemas.microsoft.com/office/drawing/2014/main" id="{692C15E1-3F20-0042-C9B1-02135F29FB71}"/>
              </a:ext>
            </a:extLst>
          </p:cNvPr>
          <p:cNvSpPr txBox="1"/>
          <p:nvPr/>
        </p:nvSpPr>
        <p:spPr>
          <a:xfrm>
            <a:off x="883577" y="2418467"/>
            <a:ext cx="5641288" cy="369332"/>
          </a:xfrm>
          <a:prstGeom prst="rect">
            <a:avLst/>
          </a:prstGeom>
          <a:noFill/>
        </p:spPr>
        <p:txBody>
          <a:bodyPr wrap="none" rtlCol="0">
            <a:spAutoFit/>
          </a:bodyPr>
          <a:lstStyle/>
          <a:p>
            <a:r>
              <a:rPr lang="en-US" dirty="0">
                <a:latin typeface="Book Antiqua" panose="02040602050305030304" pitchFamily="18" charset="0"/>
              </a:rPr>
              <a:t>Code: </a:t>
            </a:r>
            <a:r>
              <a:rPr lang="en-US" dirty="0">
                <a:latin typeface="Book Antiqua" panose="02040602050305030304" pitchFamily="18" charset="0"/>
                <a:hlinkClick r:id="rId5"/>
              </a:rPr>
              <a:t>https://github.com/eparker12/nCoV_tracker</a:t>
            </a:r>
            <a:r>
              <a:rPr lang="en-US" dirty="0">
                <a:latin typeface="Book Antiqua" panose="02040602050305030304" pitchFamily="18" charset="0"/>
              </a:rPr>
              <a:t> </a:t>
            </a:r>
          </a:p>
        </p:txBody>
      </p:sp>
      <p:sp>
        <p:nvSpPr>
          <p:cNvPr id="8" name="TextBox 7">
            <a:extLst>
              <a:ext uri="{FF2B5EF4-FFF2-40B4-BE49-F238E27FC236}">
                <a16:creationId xmlns:a16="http://schemas.microsoft.com/office/drawing/2014/main" id="{E48C1009-6B25-CDB1-DE9D-588476F3DF9D}"/>
              </a:ext>
            </a:extLst>
          </p:cNvPr>
          <p:cNvSpPr txBox="1"/>
          <p:nvPr/>
        </p:nvSpPr>
        <p:spPr>
          <a:xfrm>
            <a:off x="883577" y="5038744"/>
            <a:ext cx="5423280" cy="369332"/>
          </a:xfrm>
          <a:prstGeom prst="rect">
            <a:avLst/>
          </a:prstGeom>
          <a:noFill/>
        </p:spPr>
        <p:txBody>
          <a:bodyPr wrap="none" rtlCol="0">
            <a:spAutoFit/>
          </a:bodyPr>
          <a:lstStyle/>
          <a:p>
            <a:r>
              <a:rPr lang="en-US" dirty="0">
                <a:latin typeface="Book Antiqua" panose="02040602050305030304" pitchFamily="18" charset="0"/>
              </a:rPr>
              <a:t>Code: </a:t>
            </a:r>
            <a:r>
              <a:rPr lang="en-US" dirty="0">
                <a:latin typeface="Book Antiqua" panose="02040602050305030304" pitchFamily="18" charset="0"/>
                <a:hlinkClick r:id="rId6"/>
              </a:rPr>
              <a:t>https://github.com/vac-lshtm/VaC_tracker</a:t>
            </a:r>
            <a:endParaRPr lang="en-US" dirty="0">
              <a:latin typeface="Book Antiqua" panose="02040602050305030304" pitchFamily="18" charset="0"/>
            </a:endParaRPr>
          </a:p>
        </p:txBody>
      </p:sp>
      <p:pic>
        <p:nvPicPr>
          <p:cNvPr id="11" name="Picture 10">
            <a:extLst>
              <a:ext uri="{FF2B5EF4-FFF2-40B4-BE49-F238E27FC236}">
                <a16:creationId xmlns:a16="http://schemas.microsoft.com/office/drawing/2014/main" id="{C8337773-524A-D7AF-EF25-4C628A9F9306}"/>
              </a:ext>
            </a:extLst>
          </p:cNvPr>
          <p:cNvPicPr>
            <a:picLocks noChangeAspect="1"/>
          </p:cNvPicPr>
          <p:nvPr/>
        </p:nvPicPr>
        <p:blipFill rotWithShape="1">
          <a:blip r:embed="rId7"/>
          <a:srcRect b="3255"/>
          <a:stretch/>
        </p:blipFill>
        <p:spPr>
          <a:xfrm>
            <a:off x="7466060" y="4491613"/>
            <a:ext cx="4503333" cy="2213987"/>
          </a:xfrm>
          <a:prstGeom prst="rect">
            <a:avLst/>
          </a:prstGeom>
        </p:spPr>
      </p:pic>
    </p:spTree>
    <p:extLst>
      <p:ext uri="{BB962C8B-B14F-4D97-AF65-F5344CB8AC3E}">
        <p14:creationId xmlns:p14="http://schemas.microsoft.com/office/powerpoint/2010/main" val="320070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6615BE-47F1-7B40-BB7C-1B21B8D457FC}"/>
              </a:ext>
            </a:extLst>
          </p:cNvPr>
          <p:cNvSpPr txBox="1"/>
          <p:nvPr/>
        </p:nvSpPr>
        <p:spPr>
          <a:xfrm>
            <a:off x="914400" y="2597962"/>
            <a:ext cx="9986796" cy="615553"/>
          </a:xfrm>
          <a:prstGeom prst="rect">
            <a:avLst/>
          </a:prstGeom>
          <a:noFill/>
        </p:spPr>
        <p:txBody>
          <a:bodyPr wrap="square" rtlCol="0">
            <a:spAutoFit/>
          </a:bodyPr>
          <a:lstStyle/>
          <a:p>
            <a:r>
              <a:rPr lang="en-US" sz="3400" dirty="0">
                <a:latin typeface="Book Antiqua" panose="02040602050305030304" pitchFamily="18" charset="0"/>
                <a:ea typeface="Verdana" panose="020B0604030504040204" pitchFamily="34" charset="0"/>
                <a:cs typeface="Berlin Sans FB" panose="020F0502020204030204" pitchFamily="34" charset="0"/>
              </a:rPr>
              <a:t>Building the case tracker</a:t>
            </a:r>
            <a:endParaRPr lang="en-US" sz="2000" i="1" dirty="0">
              <a:latin typeface="Book Antiqua" panose="02040602050305030304" pitchFamily="18" charset="0"/>
              <a:ea typeface="Verdana" panose="020B0604030504040204" pitchFamily="34" charset="0"/>
              <a:cs typeface="Berlin Sans FB" panose="020F0502020204030204" pitchFamily="34" charset="0"/>
            </a:endParaRPr>
          </a:p>
        </p:txBody>
      </p:sp>
      <p:cxnSp>
        <p:nvCxnSpPr>
          <p:cNvPr id="5" name="Straight Connector 4">
            <a:extLst>
              <a:ext uri="{FF2B5EF4-FFF2-40B4-BE49-F238E27FC236}">
                <a16:creationId xmlns:a16="http://schemas.microsoft.com/office/drawing/2014/main" id="{EF53DE3E-A399-FA4C-8495-6B422BC66F81}"/>
              </a:ext>
            </a:extLst>
          </p:cNvPr>
          <p:cNvCxnSpPr>
            <a:cxnSpLocks/>
          </p:cNvCxnSpPr>
          <p:nvPr/>
        </p:nvCxnSpPr>
        <p:spPr>
          <a:xfrm flipH="1">
            <a:off x="914400" y="3340100"/>
            <a:ext cx="9986795" cy="0"/>
          </a:xfrm>
          <a:prstGeom prst="line">
            <a:avLst/>
          </a:prstGeom>
          <a:ln w="19050">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3497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text on a white background&#10;&#10;Description automatically generated">
            <a:extLst>
              <a:ext uri="{FF2B5EF4-FFF2-40B4-BE49-F238E27FC236}">
                <a16:creationId xmlns:a16="http://schemas.microsoft.com/office/drawing/2014/main" id="{1D11A1E2-E7B5-7647-86C5-AC57331AEB70}"/>
              </a:ext>
            </a:extLst>
          </p:cNvPr>
          <p:cNvPicPr>
            <a:picLocks noChangeAspect="1"/>
          </p:cNvPicPr>
          <p:nvPr/>
        </p:nvPicPr>
        <p:blipFill rotWithShape="1">
          <a:blip r:embed="rId3"/>
          <a:srcRect l="365" t="457" r="16300" b="627"/>
          <a:stretch/>
        </p:blipFill>
        <p:spPr>
          <a:xfrm>
            <a:off x="6088186" y="2"/>
            <a:ext cx="6103814" cy="6857998"/>
          </a:xfrm>
          <a:prstGeom prst="rect">
            <a:avLst/>
          </a:prstGeom>
        </p:spPr>
      </p:pic>
      <p:sp>
        <p:nvSpPr>
          <p:cNvPr id="14" name="TextBox 13">
            <a:extLst>
              <a:ext uri="{FF2B5EF4-FFF2-40B4-BE49-F238E27FC236}">
                <a16:creationId xmlns:a16="http://schemas.microsoft.com/office/drawing/2014/main" id="{3D78BF3E-C6ED-EC41-BB53-D84DBC212B7F}"/>
              </a:ext>
            </a:extLst>
          </p:cNvPr>
          <p:cNvSpPr txBox="1"/>
          <p:nvPr/>
        </p:nvSpPr>
        <p:spPr>
          <a:xfrm>
            <a:off x="541144" y="3429000"/>
            <a:ext cx="4265038" cy="615553"/>
          </a:xfrm>
          <a:prstGeom prst="rect">
            <a:avLst/>
          </a:prstGeom>
          <a:noFill/>
        </p:spPr>
        <p:txBody>
          <a:bodyPr wrap="square" rtlCol="0">
            <a:spAutoFit/>
          </a:bodyPr>
          <a:lstStyle/>
          <a:p>
            <a:pPr marL="514350" indent="-514350">
              <a:buFont typeface="Wingdings" pitchFamily="2" charset="2"/>
              <a:buAutoNum type="arabicParenBoth"/>
            </a:pPr>
            <a:r>
              <a:rPr lang="en-US" sz="3400" dirty="0">
                <a:latin typeface="Book Antiqua" panose="02040602050305030304" pitchFamily="18" charset="0"/>
                <a:ea typeface="Verdana" panose="020B0604030504040204" pitchFamily="34" charset="0"/>
                <a:cs typeface="Berlin Sans FB" panose="020F0502020204030204" pitchFamily="34" charset="0"/>
              </a:rPr>
              <a:t> Country data</a:t>
            </a:r>
          </a:p>
        </p:txBody>
      </p:sp>
      <p:sp>
        <p:nvSpPr>
          <p:cNvPr id="15" name="TextBox 14">
            <a:extLst>
              <a:ext uri="{FF2B5EF4-FFF2-40B4-BE49-F238E27FC236}">
                <a16:creationId xmlns:a16="http://schemas.microsoft.com/office/drawing/2014/main" id="{12DCF8E2-2712-2743-95A7-F916ECD645A4}"/>
              </a:ext>
            </a:extLst>
          </p:cNvPr>
          <p:cNvSpPr txBox="1"/>
          <p:nvPr/>
        </p:nvSpPr>
        <p:spPr>
          <a:xfrm>
            <a:off x="541144" y="4044553"/>
            <a:ext cx="4642725" cy="1200329"/>
          </a:xfrm>
          <a:prstGeom prst="rect">
            <a:avLst/>
          </a:prstGeom>
          <a:noFill/>
        </p:spPr>
        <p:txBody>
          <a:bodyPr wrap="square" rtlCol="0">
            <a:spAutoFit/>
          </a:bodyPr>
          <a:lstStyle/>
          <a:p>
            <a:pPr marL="342900" indent="-342900">
              <a:buFont typeface="Arial" panose="020B0604020202020204" pitchFamily="34" charset="0"/>
              <a:buChar char="•"/>
            </a:pPr>
            <a:r>
              <a:rPr lang="en-US" sz="2400" i="1" dirty="0">
                <a:latin typeface="Book Antiqua" panose="02040602050305030304" pitchFamily="18" charset="0"/>
                <a:ea typeface="Verdana" panose="020B0604030504040204" pitchFamily="34" charset="0"/>
                <a:cs typeface="Berlin Sans FB" panose="020F0502020204030204" pitchFamily="34" charset="0"/>
              </a:rPr>
              <a:t>Latitude/longitude</a:t>
            </a:r>
          </a:p>
          <a:p>
            <a:pPr marL="342900" indent="-342900">
              <a:buFont typeface="Arial" panose="020B0604020202020204" pitchFamily="34" charset="0"/>
              <a:buChar char="•"/>
            </a:pPr>
            <a:r>
              <a:rPr lang="en-US" sz="2400" i="1" dirty="0">
                <a:latin typeface="Book Antiqua" panose="02040602050305030304" pitchFamily="18" charset="0"/>
                <a:ea typeface="Verdana" panose="020B0604030504040204" pitchFamily="34" charset="0"/>
                <a:cs typeface="Berlin Sans FB" panose="020F0502020204030204" pitchFamily="34" charset="0"/>
              </a:rPr>
              <a:t>Population</a:t>
            </a:r>
          </a:p>
          <a:p>
            <a:pPr marL="342900" indent="-342900">
              <a:buFont typeface="Arial" panose="020B0604020202020204" pitchFamily="34" charset="0"/>
              <a:buChar char="•"/>
            </a:pPr>
            <a:r>
              <a:rPr lang="en-US" sz="2400" i="1" dirty="0">
                <a:latin typeface="Book Antiqua" panose="02040602050305030304" pitchFamily="18" charset="0"/>
                <a:ea typeface="Verdana" panose="020B0604030504040204" pitchFamily="34" charset="0"/>
                <a:cs typeface="Berlin Sans FB" panose="020F0502020204030204" pitchFamily="34" charset="0"/>
              </a:rPr>
              <a:t>Continent</a:t>
            </a:r>
            <a:endParaRPr lang="en-US" sz="2400" dirty="0">
              <a:latin typeface="Book Antiqua" panose="02040602050305030304" pitchFamily="18" charset="0"/>
              <a:ea typeface="Verdana" panose="020B0604030504040204" pitchFamily="34" charset="0"/>
              <a:cs typeface="Berlin Sans FB" panose="020F0502020204030204" pitchFamily="34" charset="0"/>
            </a:endParaRPr>
          </a:p>
        </p:txBody>
      </p:sp>
      <p:cxnSp>
        <p:nvCxnSpPr>
          <p:cNvPr id="5" name="Straight Connector 4">
            <a:extLst>
              <a:ext uri="{FF2B5EF4-FFF2-40B4-BE49-F238E27FC236}">
                <a16:creationId xmlns:a16="http://schemas.microsoft.com/office/drawing/2014/main" id="{19029FBF-B0A9-C94F-950B-A314D287A3AE}"/>
              </a:ext>
            </a:extLst>
          </p:cNvPr>
          <p:cNvCxnSpPr>
            <a:cxnSpLocks/>
          </p:cNvCxnSpPr>
          <p:nvPr/>
        </p:nvCxnSpPr>
        <p:spPr>
          <a:xfrm flipV="1">
            <a:off x="6082746" y="0"/>
            <a:ext cx="0" cy="6858000"/>
          </a:xfrm>
          <a:prstGeom prst="line">
            <a:avLst/>
          </a:prstGeom>
          <a:ln w="19050">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887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C65298A-DF0F-E84B-B209-594C5284AD35}"/>
              </a:ext>
            </a:extLst>
          </p:cNvPr>
          <p:cNvPicPr>
            <a:picLocks noChangeAspect="1"/>
          </p:cNvPicPr>
          <p:nvPr/>
        </p:nvPicPr>
        <p:blipFill rotWithShape="1">
          <a:blip r:embed="rId3"/>
          <a:srcRect l="176" b="367"/>
          <a:stretch/>
        </p:blipFill>
        <p:spPr>
          <a:xfrm>
            <a:off x="6495898" y="0"/>
            <a:ext cx="5688788" cy="6851822"/>
          </a:xfrm>
          <a:prstGeom prst="rect">
            <a:avLst/>
          </a:prstGeom>
        </p:spPr>
      </p:pic>
      <p:sp>
        <p:nvSpPr>
          <p:cNvPr id="14" name="TextBox 13">
            <a:extLst>
              <a:ext uri="{FF2B5EF4-FFF2-40B4-BE49-F238E27FC236}">
                <a16:creationId xmlns:a16="http://schemas.microsoft.com/office/drawing/2014/main" id="{3D78BF3E-C6ED-EC41-BB53-D84DBC212B7F}"/>
              </a:ext>
            </a:extLst>
          </p:cNvPr>
          <p:cNvSpPr txBox="1"/>
          <p:nvPr/>
        </p:nvSpPr>
        <p:spPr>
          <a:xfrm>
            <a:off x="628827" y="3429000"/>
            <a:ext cx="4265038" cy="615553"/>
          </a:xfrm>
          <a:prstGeom prst="rect">
            <a:avLst/>
          </a:prstGeom>
          <a:noFill/>
        </p:spPr>
        <p:txBody>
          <a:bodyPr wrap="square" rtlCol="0">
            <a:spAutoFit/>
          </a:bodyPr>
          <a:lstStyle/>
          <a:p>
            <a:pPr marL="514350" indent="-514350">
              <a:buFont typeface="Wingdings" pitchFamily="2" charset="2"/>
              <a:buAutoNum type="arabicParenBoth" startAt="2"/>
            </a:pPr>
            <a:r>
              <a:rPr lang="en-US" sz="3400" dirty="0">
                <a:latin typeface="Book Antiqua" panose="02040602050305030304" pitchFamily="18" charset="0"/>
                <a:ea typeface="Verdana" panose="020B0604030504040204" pitchFamily="34" charset="0"/>
                <a:cs typeface="Berlin Sans FB" panose="020F0502020204030204" pitchFamily="34" charset="0"/>
              </a:rPr>
              <a:t> Case data</a:t>
            </a:r>
          </a:p>
        </p:txBody>
      </p:sp>
      <p:sp>
        <p:nvSpPr>
          <p:cNvPr id="15" name="TextBox 14">
            <a:extLst>
              <a:ext uri="{FF2B5EF4-FFF2-40B4-BE49-F238E27FC236}">
                <a16:creationId xmlns:a16="http://schemas.microsoft.com/office/drawing/2014/main" id="{12DCF8E2-2712-2743-95A7-F916ECD645A4}"/>
              </a:ext>
            </a:extLst>
          </p:cNvPr>
          <p:cNvSpPr txBox="1"/>
          <p:nvPr/>
        </p:nvSpPr>
        <p:spPr>
          <a:xfrm>
            <a:off x="628827" y="4246043"/>
            <a:ext cx="4642725" cy="1569660"/>
          </a:xfrm>
          <a:prstGeom prst="rect">
            <a:avLst/>
          </a:prstGeom>
          <a:noFill/>
        </p:spPr>
        <p:txBody>
          <a:bodyPr wrap="square" rtlCol="0">
            <a:spAutoFit/>
          </a:bodyPr>
          <a:lstStyle/>
          <a:p>
            <a:pPr marL="342900" indent="-342900">
              <a:buFont typeface="Arial" panose="020B0604020202020204" pitchFamily="34" charset="0"/>
              <a:buChar char="•"/>
            </a:pPr>
            <a:r>
              <a:rPr lang="en-US" sz="2400" i="1" dirty="0">
                <a:latin typeface="Book Antiqua" panose="02040602050305030304" pitchFamily="18" charset="0"/>
                <a:ea typeface="Verdana" panose="020B0604030504040204" pitchFamily="34" charset="0"/>
                <a:cs typeface="Berlin Sans FB" panose="020F0502020204030204" pitchFamily="34" charset="0"/>
              </a:rPr>
              <a:t>Country</a:t>
            </a:r>
          </a:p>
          <a:p>
            <a:pPr marL="342900" indent="-342900">
              <a:buFont typeface="Arial" panose="020B0604020202020204" pitchFamily="34" charset="0"/>
              <a:buChar char="•"/>
            </a:pPr>
            <a:r>
              <a:rPr lang="en-US" sz="2400" i="1" dirty="0">
                <a:latin typeface="Book Antiqua" panose="02040602050305030304" pitchFamily="18" charset="0"/>
                <a:ea typeface="Verdana" panose="020B0604030504040204" pitchFamily="34" charset="0"/>
                <a:cs typeface="Berlin Sans FB" panose="020F0502020204030204" pitchFamily="34" charset="0"/>
              </a:rPr>
              <a:t>Date</a:t>
            </a:r>
          </a:p>
          <a:p>
            <a:pPr marL="342900" indent="-342900">
              <a:buFont typeface="Arial" panose="020B0604020202020204" pitchFamily="34" charset="0"/>
              <a:buChar char="•"/>
            </a:pPr>
            <a:r>
              <a:rPr lang="en-US" sz="2400" i="1" dirty="0">
                <a:latin typeface="Book Antiqua" panose="02040602050305030304" pitchFamily="18" charset="0"/>
                <a:ea typeface="Verdana" panose="020B0604030504040204" pitchFamily="34" charset="0"/>
                <a:cs typeface="Berlin Sans FB" panose="020F0502020204030204" pitchFamily="34" charset="0"/>
              </a:rPr>
              <a:t>Cases (new/cumulative)</a:t>
            </a:r>
          </a:p>
          <a:p>
            <a:pPr marL="342900" indent="-342900">
              <a:buFont typeface="Arial" panose="020B0604020202020204" pitchFamily="34" charset="0"/>
              <a:buChar char="•"/>
            </a:pPr>
            <a:r>
              <a:rPr lang="en-US" sz="2400" i="1" dirty="0">
                <a:latin typeface="Book Antiqua" panose="02040602050305030304" pitchFamily="18" charset="0"/>
                <a:ea typeface="Verdana" panose="020B0604030504040204" pitchFamily="34" charset="0"/>
                <a:cs typeface="Berlin Sans FB" panose="020F0502020204030204" pitchFamily="34" charset="0"/>
              </a:rPr>
              <a:t>Deaths (new/cumulative</a:t>
            </a:r>
            <a:r>
              <a:rPr lang="en-US" sz="2400" dirty="0">
                <a:latin typeface="Book Antiqua" panose="02040602050305030304" pitchFamily="18" charset="0"/>
                <a:ea typeface="Verdana" panose="020B0604030504040204" pitchFamily="34" charset="0"/>
                <a:cs typeface="Berlin Sans FB" panose="020F0502020204030204" pitchFamily="34" charset="0"/>
              </a:rPr>
              <a:t>)</a:t>
            </a:r>
          </a:p>
        </p:txBody>
      </p:sp>
      <p:cxnSp>
        <p:nvCxnSpPr>
          <p:cNvPr id="5" name="Straight Connector 4">
            <a:extLst>
              <a:ext uri="{FF2B5EF4-FFF2-40B4-BE49-F238E27FC236}">
                <a16:creationId xmlns:a16="http://schemas.microsoft.com/office/drawing/2014/main" id="{74F3BF74-8183-AB41-9F38-F63B7A2FA8F4}"/>
              </a:ext>
            </a:extLst>
          </p:cNvPr>
          <p:cNvCxnSpPr>
            <a:cxnSpLocks/>
          </p:cNvCxnSpPr>
          <p:nvPr/>
        </p:nvCxnSpPr>
        <p:spPr>
          <a:xfrm flipV="1">
            <a:off x="6489525" y="0"/>
            <a:ext cx="0" cy="6858000"/>
          </a:xfrm>
          <a:prstGeom prst="line">
            <a:avLst/>
          </a:prstGeom>
          <a:ln w="19050">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7791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6615BE-47F1-7B40-BB7C-1B21B8D457FC}"/>
              </a:ext>
            </a:extLst>
          </p:cNvPr>
          <p:cNvSpPr txBox="1"/>
          <p:nvPr/>
        </p:nvSpPr>
        <p:spPr>
          <a:xfrm>
            <a:off x="525623" y="500790"/>
            <a:ext cx="4265038" cy="1969770"/>
          </a:xfrm>
          <a:prstGeom prst="rect">
            <a:avLst/>
          </a:prstGeom>
          <a:noFill/>
        </p:spPr>
        <p:txBody>
          <a:bodyPr wrap="square" rtlCol="0">
            <a:spAutoFit/>
          </a:bodyPr>
          <a:lstStyle/>
          <a:p>
            <a:r>
              <a:rPr lang="en-US" sz="3400" dirty="0">
                <a:latin typeface="Book Antiqua" panose="02040602050305030304" pitchFamily="18" charset="0"/>
                <a:ea typeface="Verdana" panose="020B0604030504040204" pitchFamily="34" charset="0"/>
                <a:cs typeface="Berlin Sans FB" panose="020F0502020204030204" pitchFamily="34" charset="0"/>
              </a:rPr>
              <a:t>(3) Updates</a:t>
            </a:r>
          </a:p>
          <a:p>
            <a:endParaRPr lang="en-US" sz="3400" dirty="0">
              <a:latin typeface="Book Antiqua" panose="02040602050305030304" pitchFamily="18" charset="0"/>
              <a:ea typeface="Verdana" panose="020B0604030504040204" pitchFamily="34" charset="0"/>
              <a:cs typeface="Berlin Sans FB" panose="020F0502020204030204" pitchFamily="34" charset="0"/>
            </a:endParaRPr>
          </a:p>
          <a:p>
            <a:endParaRPr lang="en-US" sz="2000" dirty="0">
              <a:latin typeface="Book Antiqua" panose="02040602050305030304" pitchFamily="18" charset="0"/>
              <a:ea typeface="Verdana" panose="020B0604030504040204" pitchFamily="34" charset="0"/>
              <a:cs typeface="Berlin Sans FB" panose="020F0502020204030204" pitchFamily="34" charset="0"/>
            </a:endParaRPr>
          </a:p>
          <a:p>
            <a:r>
              <a:rPr lang="en-US" sz="3400" dirty="0">
                <a:latin typeface="Book Antiqua" panose="02040602050305030304" pitchFamily="18" charset="0"/>
                <a:ea typeface="Verdana" panose="020B0604030504040204" pitchFamily="34" charset="0"/>
                <a:cs typeface="Berlin Sans FB" panose="020F0502020204030204" pitchFamily="34" charset="0"/>
              </a:rPr>
              <a:t>The slow way…</a:t>
            </a:r>
          </a:p>
        </p:txBody>
      </p:sp>
      <p:pic>
        <p:nvPicPr>
          <p:cNvPr id="5" name="Picture 4" descr="A screenshot of a cell phone&#10;&#10;Description automatically generated">
            <a:extLst>
              <a:ext uri="{FF2B5EF4-FFF2-40B4-BE49-F238E27FC236}">
                <a16:creationId xmlns:a16="http://schemas.microsoft.com/office/drawing/2014/main" id="{398D128A-D76E-8B46-AEDB-1BEFE00B32E0}"/>
              </a:ext>
            </a:extLst>
          </p:cNvPr>
          <p:cNvPicPr>
            <a:picLocks noChangeAspect="1"/>
          </p:cNvPicPr>
          <p:nvPr/>
        </p:nvPicPr>
        <p:blipFill rotWithShape="1">
          <a:blip r:embed="rId3"/>
          <a:srcRect l="992" t="8407" r="691" b="46396"/>
          <a:stretch/>
        </p:blipFill>
        <p:spPr>
          <a:xfrm>
            <a:off x="5391040" y="441480"/>
            <a:ext cx="6805377" cy="3196242"/>
          </a:xfrm>
          <a:prstGeom prst="rect">
            <a:avLst/>
          </a:prstGeom>
        </p:spPr>
      </p:pic>
      <p:sp>
        <p:nvSpPr>
          <p:cNvPr id="10" name="TextBox 9">
            <a:extLst>
              <a:ext uri="{FF2B5EF4-FFF2-40B4-BE49-F238E27FC236}">
                <a16:creationId xmlns:a16="http://schemas.microsoft.com/office/drawing/2014/main" id="{B13D2961-891E-4347-83A5-C40B4E0BCCAC}"/>
              </a:ext>
            </a:extLst>
          </p:cNvPr>
          <p:cNvSpPr txBox="1"/>
          <p:nvPr/>
        </p:nvSpPr>
        <p:spPr>
          <a:xfrm>
            <a:off x="5786735" y="42396"/>
            <a:ext cx="6358881" cy="400110"/>
          </a:xfrm>
          <a:prstGeom prst="rect">
            <a:avLst/>
          </a:prstGeom>
          <a:noFill/>
        </p:spPr>
        <p:txBody>
          <a:bodyPr wrap="square" rtlCol="0">
            <a:spAutoFit/>
          </a:bodyPr>
          <a:lstStyle/>
          <a:p>
            <a:pPr algn="ctr"/>
            <a:r>
              <a:rPr lang="en-US" sz="2000" dirty="0">
                <a:solidFill>
                  <a:schemeClr val="accent1"/>
                </a:solidFill>
                <a:latin typeface="Book Antiqua" panose="02040602050305030304" pitchFamily="18" charset="0"/>
                <a:ea typeface="Verdana" panose="020B0604030504040204" pitchFamily="34" charset="0"/>
                <a:cs typeface="Berlin Sans FB" panose="020F0502020204030204" pitchFamily="34" charset="0"/>
              </a:rPr>
              <a:t>WHO COVID-19 situation report, 29 Feb 2020</a:t>
            </a:r>
          </a:p>
        </p:txBody>
      </p:sp>
      <p:cxnSp>
        <p:nvCxnSpPr>
          <p:cNvPr id="14" name="Straight Connector 13">
            <a:extLst>
              <a:ext uri="{FF2B5EF4-FFF2-40B4-BE49-F238E27FC236}">
                <a16:creationId xmlns:a16="http://schemas.microsoft.com/office/drawing/2014/main" id="{806AFFA7-3DBE-CC4A-A704-0CA97794ABBC}"/>
              </a:ext>
            </a:extLst>
          </p:cNvPr>
          <p:cNvCxnSpPr>
            <a:cxnSpLocks/>
          </p:cNvCxnSpPr>
          <p:nvPr/>
        </p:nvCxnSpPr>
        <p:spPr>
          <a:xfrm flipH="1">
            <a:off x="0" y="3637722"/>
            <a:ext cx="12192000" cy="0"/>
          </a:xfrm>
          <a:prstGeom prst="line">
            <a:avLst/>
          </a:prstGeom>
          <a:ln w="19050">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65454518-DA8C-9949-A351-0EC2EF934E64}"/>
              </a:ext>
            </a:extLst>
          </p:cNvPr>
          <p:cNvSpPr/>
          <p:nvPr/>
        </p:nvSpPr>
        <p:spPr>
          <a:xfrm>
            <a:off x="2285993" y="3710169"/>
            <a:ext cx="9870053" cy="369332"/>
          </a:xfrm>
          <a:prstGeom prst="rect">
            <a:avLst/>
          </a:prstGeom>
        </p:spPr>
        <p:txBody>
          <a:bodyPr wrap="square">
            <a:spAutoFit/>
          </a:bodyPr>
          <a:lstStyle/>
          <a:p>
            <a:pPr algn="r"/>
            <a:r>
              <a:rPr lang="en-US" dirty="0">
                <a:solidFill>
                  <a:schemeClr val="accent1"/>
                </a:solidFill>
                <a:latin typeface="Book Antiqua" panose="02040602050305030304" pitchFamily="18" charset="0"/>
              </a:rPr>
              <a:t>https://</a:t>
            </a:r>
            <a:r>
              <a:rPr lang="en-US" dirty="0" err="1">
                <a:solidFill>
                  <a:schemeClr val="accent1"/>
                </a:solidFill>
                <a:latin typeface="Book Antiqua" panose="02040602050305030304" pitchFamily="18" charset="0"/>
              </a:rPr>
              <a:t>www.who.int</a:t>
            </a:r>
            <a:r>
              <a:rPr lang="en-US" dirty="0">
                <a:solidFill>
                  <a:schemeClr val="accent1"/>
                </a:solidFill>
                <a:latin typeface="Book Antiqua" panose="02040602050305030304" pitchFamily="18" charset="0"/>
              </a:rPr>
              <a:t>/emergencies/diseases/novel-coronavirus-2019/situation-reports</a:t>
            </a:r>
          </a:p>
        </p:txBody>
      </p:sp>
    </p:spTree>
    <p:extLst>
      <p:ext uri="{BB962C8B-B14F-4D97-AF65-F5344CB8AC3E}">
        <p14:creationId xmlns:p14="http://schemas.microsoft.com/office/powerpoint/2010/main" val="1669557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B6615BE-47F1-7B40-BB7C-1B21B8D457FC}"/>
              </a:ext>
            </a:extLst>
          </p:cNvPr>
          <p:cNvSpPr txBox="1"/>
          <p:nvPr/>
        </p:nvSpPr>
        <p:spPr>
          <a:xfrm>
            <a:off x="525623" y="500790"/>
            <a:ext cx="4265038" cy="1969770"/>
          </a:xfrm>
          <a:prstGeom prst="rect">
            <a:avLst/>
          </a:prstGeom>
          <a:noFill/>
        </p:spPr>
        <p:txBody>
          <a:bodyPr wrap="square" rtlCol="0">
            <a:spAutoFit/>
          </a:bodyPr>
          <a:lstStyle/>
          <a:p>
            <a:r>
              <a:rPr lang="en-US" sz="3400" dirty="0">
                <a:latin typeface="Book Antiqua" panose="02040602050305030304" pitchFamily="18" charset="0"/>
                <a:ea typeface="Verdana" panose="020B0604030504040204" pitchFamily="34" charset="0"/>
                <a:cs typeface="Berlin Sans FB" panose="020F0502020204030204" pitchFamily="34" charset="0"/>
              </a:rPr>
              <a:t>(3) Updates</a:t>
            </a:r>
          </a:p>
          <a:p>
            <a:endParaRPr lang="en-US" sz="3400" dirty="0">
              <a:latin typeface="Book Antiqua" panose="02040602050305030304" pitchFamily="18" charset="0"/>
              <a:ea typeface="Verdana" panose="020B0604030504040204" pitchFamily="34" charset="0"/>
              <a:cs typeface="Berlin Sans FB" panose="020F0502020204030204" pitchFamily="34" charset="0"/>
            </a:endParaRPr>
          </a:p>
          <a:p>
            <a:endParaRPr lang="en-US" sz="2000" dirty="0">
              <a:latin typeface="Book Antiqua" panose="02040602050305030304" pitchFamily="18" charset="0"/>
              <a:ea typeface="Verdana" panose="020B0604030504040204" pitchFamily="34" charset="0"/>
              <a:cs typeface="Berlin Sans FB" panose="020F0502020204030204" pitchFamily="34" charset="0"/>
            </a:endParaRPr>
          </a:p>
          <a:p>
            <a:r>
              <a:rPr lang="en-US" sz="3400" dirty="0">
                <a:latin typeface="Book Antiqua" panose="02040602050305030304" pitchFamily="18" charset="0"/>
                <a:ea typeface="Verdana" panose="020B0604030504040204" pitchFamily="34" charset="0"/>
                <a:cs typeface="Berlin Sans FB" panose="020F0502020204030204" pitchFamily="34" charset="0"/>
              </a:rPr>
              <a:t>The slow way…</a:t>
            </a:r>
          </a:p>
        </p:txBody>
      </p:sp>
      <p:pic>
        <p:nvPicPr>
          <p:cNvPr id="5" name="Picture 4" descr="A screenshot of a cell phone&#10;&#10;Description automatically generated">
            <a:extLst>
              <a:ext uri="{FF2B5EF4-FFF2-40B4-BE49-F238E27FC236}">
                <a16:creationId xmlns:a16="http://schemas.microsoft.com/office/drawing/2014/main" id="{398D128A-D76E-8B46-AEDB-1BEFE00B32E0}"/>
              </a:ext>
            </a:extLst>
          </p:cNvPr>
          <p:cNvPicPr>
            <a:picLocks noChangeAspect="1"/>
          </p:cNvPicPr>
          <p:nvPr/>
        </p:nvPicPr>
        <p:blipFill rotWithShape="1">
          <a:blip r:embed="rId3"/>
          <a:srcRect l="992" t="8407" r="691" b="46396"/>
          <a:stretch/>
        </p:blipFill>
        <p:spPr>
          <a:xfrm>
            <a:off x="5391040" y="441480"/>
            <a:ext cx="6805377" cy="3196242"/>
          </a:xfrm>
          <a:prstGeom prst="rect">
            <a:avLst/>
          </a:prstGeom>
        </p:spPr>
      </p:pic>
      <p:sp>
        <p:nvSpPr>
          <p:cNvPr id="10" name="TextBox 9">
            <a:extLst>
              <a:ext uri="{FF2B5EF4-FFF2-40B4-BE49-F238E27FC236}">
                <a16:creationId xmlns:a16="http://schemas.microsoft.com/office/drawing/2014/main" id="{B13D2961-891E-4347-83A5-C40B4E0BCCAC}"/>
              </a:ext>
            </a:extLst>
          </p:cNvPr>
          <p:cNvSpPr txBox="1"/>
          <p:nvPr/>
        </p:nvSpPr>
        <p:spPr>
          <a:xfrm>
            <a:off x="5786735" y="42396"/>
            <a:ext cx="6358881" cy="400110"/>
          </a:xfrm>
          <a:prstGeom prst="rect">
            <a:avLst/>
          </a:prstGeom>
          <a:noFill/>
        </p:spPr>
        <p:txBody>
          <a:bodyPr wrap="square" rtlCol="0">
            <a:spAutoFit/>
          </a:bodyPr>
          <a:lstStyle/>
          <a:p>
            <a:pPr algn="ctr"/>
            <a:r>
              <a:rPr lang="en-US" sz="2000" dirty="0">
                <a:solidFill>
                  <a:schemeClr val="accent1"/>
                </a:solidFill>
                <a:latin typeface="Book Antiqua" panose="02040602050305030304" pitchFamily="18" charset="0"/>
                <a:ea typeface="Verdana" panose="020B0604030504040204" pitchFamily="34" charset="0"/>
                <a:cs typeface="Berlin Sans FB" panose="020F0502020204030204" pitchFamily="34" charset="0"/>
              </a:rPr>
              <a:t>WHO COVID-19 situation report, 29 Feb 2020</a:t>
            </a:r>
          </a:p>
        </p:txBody>
      </p:sp>
      <p:cxnSp>
        <p:nvCxnSpPr>
          <p:cNvPr id="14" name="Straight Connector 13">
            <a:extLst>
              <a:ext uri="{FF2B5EF4-FFF2-40B4-BE49-F238E27FC236}">
                <a16:creationId xmlns:a16="http://schemas.microsoft.com/office/drawing/2014/main" id="{806AFFA7-3DBE-CC4A-A704-0CA97794ABBC}"/>
              </a:ext>
            </a:extLst>
          </p:cNvPr>
          <p:cNvCxnSpPr>
            <a:cxnSpLocks/>
          </p:cNvCxnSpPr>
          <p:nvPr/>
        </p:nvCxnSpPr>
        <p:spPr>
          <a:xfrm flipH="1">
            <a:off x="0" y="3637722"/>
            <a:ext cx="12192000" cy="0"/>
          </a:xfrm>
          <a:prstGeom prst="line">
            <a:avLst/>
          </a:prstGeom>
          <a:ln w="19050">
            <a:solidFill>
              <a:schemeClr val="bg2">
                <a:lumMod val="90000"/>
              </a:schemeClr>
            </a:solidFill>
          </a:ln>
        </p:spPr>
        <p:style>
          <a:lnRef idx="1">
            <a:schemeClr val="dk1"/>
          </a:lnRef>
          <a:fillRef idx="0">
            <a:schemeClr val="dk1"/>
          </a:fillRef>
          <a:effectRef idx="0">
            <a:schemeClr val="dk1"/>
          </a:effectRef>
          <a:fontRef idx="minor">
            <a:schemeClr val="tx1"/>
          </a:fontRef>
        </p:style>
      </p:cxnSp>
      <p:pic>
        <p:nvPicPr>
          <p:cNvPr id="17" name="Picture 16" descr="A screenshot of a cell phone&#10;&#10;Description automatically generated">
            <a:extLst>
              <a:ext uri="{FF2B5EF4-FFF2-40B4-BE49-F238E27FC236}">
                <a16:creationId xmlns:a16="http://schemas.microsoft.com/office/drawing/2014/main" id="{88AFC4A1-72F5-9346-967B-17D61DE21696}"/>
              </a:ext>
            </a:extLst>
          </p:cNvPr>
          <p:cNvPicPr>
            <a:picLocks noChangeAspect="1"/>
          </p:cNvPicPr>
          <p:nvPr/>
        </p:nvPicPr>
        <p:blipFill rotWithShape="1">
          <a:blip r:embed="rId4"/>
          <a:srcRect r="17663" b="21893"/>
          <a:stretch/>
        </p:blipFill>
        <p:spPr>
          <a:xfrm>
            <a:off x="5466521" y="3637723"/>
            <a:ext cx="6725479" cy="3196242"/>
          </a:xfrm>
          <a:prstGeom prst="rect">
            <a:avLst/>
          </a:prstGeom>
        </p:spPr>
      </p:pic>
      <p:sp>
        <p:nvSpPr>
          <p:cNvPr id="19" name="TextBox 18">
            <a:extLst>
              <a:ext uri="{FF2B5EF4-FFF2-40B4-BE49-F238E27FC236}">
                <a16:creationId xmlns:a16="http://schemas.microsoft.com/office/drawing/2014/main" id="{C9E3F4CD-96E0-4942-8B13-4B70CE6F3D03}"/>
              </a:ext>
            </a:extLst>
          </p:cNvPr>
          <p:cNvSpPr txBox="1"/>
          <p:nvPr/>
        </p:nvSpPr>
        <p:spPr>
          <a:xfrm>
            <a:off x="525623" y="4804885"/>
            <a:ext cx="4265038" cy="615553"/>
          </a:xfrm>
          <a:prstGeom prst="rect">
            <a:avLst/>
          </a:prstGeom>
          <a:noFill/>
        </p:spPr>
        <p:txBody>
          <a:bodyPr wrap="square" rtlCol="0">
            <a:spAutoFit/>
          </a:bodyPr>
          <a:lstStyle/>
          <a:p>
            <a:r>
              <a:rPr lang="en-US" sz="3400" dirty="0">
                <a:latin typeface="Book Antiqua" panose="02040602050305030304" pitchFamily="18" charset="0"/>
                <a:ea typeface="Verdana" panose="020B0604030504040204" pitchFamily="34" charset="0"/>
                <a:cs typeface="Berlin Sans FB" panose="020F0502020204030204" pitchFamily="34" charset="0"/>
              </a:rPr>
              <a:t>…then the fast* </a:t>
            </a:r>
          </a:p>
        </p:txBody>
      </p:sp>
      <p:sp>
        <p:nvSpPr>
          <p:cNvPr id="2" name="TextBox 1">
            <a:extLst>
              <a:ext uri="{FF2B5EF4-FFF2-40B4-BE49-F238E27FC236}">
                <a16:creationId xmlns:a16="http://schemas.microsoft.com/office/drawing/2014/main" id="{82CEBAEB-1055-0D43-8EF6-3F5767F5255E}"/>
              </a:ext>
            </a:extLst>
          </p:cNvPr>
          <p:cNvSpPr txBox="1"/>
          <p:nvPr/>
        </p:nvSpPr>
        <p:spPr>
          <a:xfrm>
            <a:off x="139700" y="6433711"/>
            <a:ext cx="5322404" cy="307777"/>
          </a:xfrm>
          <a:prstGeom prst="rect">
            <a:avLst/>
          </a:prstGeom>
          <a:noFill/>
        </p:spPr>
        <p:txBody>
          <a:bodyPr wrap="square" rtlCol="0">
            <a:spAutoFit/>
          </a:bodyPr>
          <a:lstStyle/>
          <a:p>
            <a:r>
              <a:rPr lang="en-US" sz="1400" i="1" dirty="0">
                <a:latin typeface="Book Antiqua" panose="02040602050305030304" pitchFamily="18" charset="0"/>
              </a:rPr>
              <a:t>* Thanks to Quentin Leclerc for co-authoring the automation script</a:t>
            </a:r>
          </a:p>
        </p:txBody>
      </p:sp>
    </p:spTree>
    <p:extLst>
      <p:ext uri="{BB962C8B-B14F-4D97-AF65-F5344CB8AC3E}">
        <p14:creationId xmlns:p14="http://schemas.microsoft.com/office/powerpoint/2010/main" val="295221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0068AB0D-359F-C946-9AC9-B248284C007B}"/>
              </a:ext>
            </a:extLst>
          </p:cNvPr>
          <p:cNvPicPr>
            <a:picLocks noChangeAspect="1"/>
          </p:cNvPicPr>
          <p:nvPr/>
        </p:nvPicPr>
        <p:blipFill rotWithShape="1">
          <a:blip r:embed="rId3"/>
          <a:srcRect t="10157"/>
          <a:stretch/>
        </p:blipFill>
        <p:spPr>
          <a:xfrm>
            <a:off x="-1" y="2763880"/>
            <a:ext cx="12192000" cy="3653245"/>
          </a:xfrm>
          <a:prstGeom prst="rect">
            <a:avLst/>
          </a:prstGeom>
        </p:spPr>
      </p:pic>
      <p:sp>
        <p:nvSpPr>
          <p:cNvPr id="9" name="TextBox 8">
            <a:extLst>
              <a:ext uri="{FF2B5EF4-FFF2-40B4-BE49-F238E27FC236}">
                <a16:creationId xmlns:a16="http://schemas.microsoft.com/office/drawing/2014/main" id="{DB6615BE-47F1-7B40-BB7C-1B21B8D457FC}"/>
              </a:ext>
            </a:extLst>
          </p:cNvPr>
          <p:cNvSpPr txBox="1"/>
          <p:nvPr/>
        </p:nvSpPr>
        <p:spPr>
          <a:xfrm>
            <a:off x="147417" y="75293"/>
            <a:ext cx="11209177" cy="523220"/>
          </a:xfrm>
          <a:prstGeom prst="rect">
            <a:avLst/>
          </a:prstGeom>
          <a:noFill/>
        </p:spPr>
        <p:txBody>
          <a:bodyPr wrap="square" rtlCol="0">
            <a:spAutoFit/>
          </a:bodyPr>
          <a:lstStyle/>
          <a:p>
            <a:r>
              <a:rPr lang="en-US" sz="2800" dirty="0">
                <a:latin typeface="Book Antiqua" panose="02040602050305030304" pitchFamily="18" charset="0"/>
                <a:ea typeface="Verdana" panose="020B0604030504040204" pitchFamily="34" charset="0"/>
                <a:cs typeface="Berlin Sans FB" panose="020F0502020204030204" pitchFamily="34" charset="0"/>
              </a:rPr>
              <a:t>(4) The base map… the </a:t>
            </a:r>
            <a:r>
              <a:rPr lang="en-US" sz="2800" i="1" dirty="0">
                <a:latin typeface="Book Antiqua" panose="02040602050305030304" pitchFamily="18" charset="0"/>
                <a:ea typeface="Verdana" panose="020B0604030504040204" pitchFamily="34" charset="0"/>
                <a:cs typeface="Berlin Sans FB" panose="020F0502020204030204" pitchFamily="34" charset="0"/>
              </a:rPr>
              <a:t>leaflet </a:t>
            </a:r>
            <a:r>
              <a:rPr lang="en-US" sz="2800" dirty="0">
                <a:latin typeface="Book Antiqua" panose="02040602050305030304" pitchFamily="18" charset="0"/>
                <a:ea typeface="Verdana" panose="020B0604030504040204" pitchFamily="34" charset="0"/>
                <a:cs typeface="Berlin Sans FB" panose="020F0502020204030204" pitchFamily="34" charset="0"/>
              </a:rPr>
              <a:t>package does all the hard work</a:t>
            </a:r>
          </a:p>
        </p:txBody>
      </p:sp>
      <p:sp>
        <p:nvSpPr>
          <p:cNvPr id="2" name="Rectangle 1">
            <a:extLst>
              <a:ext uri="{FF2B5EF4-FFF2-40B4-BE49-F238E27FC236}">
                <a16:creationId xmlns:a16="http://schemas.microsoft.com/office/drawing/2014/main" id="{AF165F93-8A81-8C4B-A837-109128A51A2C}"/>
              </a:ext>
            </a:extLst>
          </p:cNvPr>
          <p:cNvSpPr/>
          <p:nvPr/>
        </p:nvSpPr>
        <p:spPr>
          <a:xfrm>
            <a:off x="147417" y="6449783"/>
            <a:ext cx="3667992" cy="369332"/>
          </a:xfrm>
          <a:prstGeom prst="rect">
            <a:avLst/>
          </a:prstGeom>
          <a:noFill/>
          <a:ln>
            <a:noFill/>
          </a:ln>
        </p:spPr>
        <p:txBody>
          <a:bodyPr wrap="none">
            <a:spAutoFit/>
          </a:bodyPr>
          <a:lstStyle/>
          <a:p>
            <a:pPr algn="ctr"/>
            <a:r>
              <a:rPr lang="en-US" dirty="0">
                <a:solidFill>
                  <a:schemeClr val="accent1"/>
                </a:solidFill>
                <a:latin typeface="Book Antiqua" panose="02040602050305030304" pitchFamily="18" charset="0"/>
              </a:rPr>
              <a:t>https://</a:t>
            </a:r>
            <a:r>
              <a:rPr lang="en-US" dirty="0" err="1">
                <a:solidFill>
                  <a:schemeClr val="accent1"/>
                </a:solidFill>
                <a:latin typeface="Book Antiqua" panose="02040602050305030304" pitchFamily="18" charset="0"/>
              </a:rPr>
              <a:t>rstudio.github.io</a:t>
            </a:r>
            <a:r>
              <a:rPr lang="en-US" dirty="0">
                <a:solidFill>
                  <a:schemeClr val="accent1"/>
                </a:solidFill>
                <a:latin typeface="Book Antiqua" panose="02040602050305030304" pitchFamily="18" charset="0"/>
              </a:rPr>
              <a:t>/leaflet/</a:t>
            </a:r>
          </a:p>
        </p:txBody>
      </p:sp>
      <p:pic>
        <p:nvPicPr>
          <p:cNvPr id="5" name="Picture 4" descr="A screenshot of a cell phone&#10;&#10;Description automatically generated">
            <a:extLst>
              <a:ext uri="{FF2B5EF4-FFF2-40B4-BE49-F238E27FC236}">
                <a16:creationId xmlns:a16="http://schemas.microsoft.com/office/drawing/2014/main" id="{01AA1F21-1028-ED45-B6BD-C9EA6EB22051}"/>
              </a:ext>
            </a:extLst>
          </p:cNvPr>
          <p:cNvPicPr>
            <a:picLocks noChangeAspect="1"/>
          </p:cNvPicPr>
          <p:nvPr/>
        </p:nvPicPr>
        <p:blipFill>
          <a:blip r:embed="rId4"/>
          <a:stretch>
            <a:fillRect/>
          </a:stretch>
        </p:blipFill>
        <p:spPr>
          <a:xfrm>
            <a:off x="0" y="697085"/>
            <a:ext cx="12192000" cy="2066795"/>
          </a:xfrm>
          <a:prstGeom prst="rect">
            <a:avLst/>
          </a:prstGeom>
        </p:spPr>
      </p:pic>
    </p:spTree>
    <p:extLst>
      <p:ext uri="{BB962C8B-B14F-4D97-AF65-F5344CB8AC3E}">
        <p14:creationId xmlns:p14="http://schemas.microsoft.com/office/powerpoint/2010/main" val="202930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2321</Words>
  <Application>Microsoft Macintosh PowerPoint</Application>
  <PresentationFormat>Widescreen</PresentationFormat>
  <Paragraphs>201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Book Antiqua</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Parker</dc:creator>
  <cp:lastModifiedBy>Edward Parker</cp:lastModifiedBy>
  <cp:revision>6</cp:revision>
  <dcterms:created xsi:type="dcterms:W3CDTF">2020-09-03T14:54:00Z</dcterms:created>
  <dcterms:modified xsi:type="dcterms:W3CDTF">2023-10-25T11:00:05Z</dcterms:modified>
</cp:coreProperties>
</file>