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15"/>
  </p:notesMasterIdLst>
  <p:sldIdLst>
    <p:sldId id="258" r:id="rId2"/>
    <p:sldId id="259" r:id="rId3"/>
    <p:sldId id="260" r:id="rId4"/>
    <p:sldId id="261" r:id="rId5"/>
    <p:sldId id="262" r:id="rId6"/>
    <p:sldId id="263" r:id="rId7"/>
    <p:sldId id="270" r:id="rId8"/>
    <p:sldId id="264" r:id="rId9"/>
    <p:sldId id="268" r:id="rId10"/>
    <p:sldId id="269" r:id="rId11"/>
    <p:sldId id="265" r:id="rId12"/>
    <p:sldId id="266" r:id="rId13"/>
    <p:sldId id="267" r:id="rId14"/>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43" clrIdx="0">
    <p:extLst>
      <p:ext uri="{19B8F6BF-5375-455C-9EA6-DF929625EA0E}">
        <p15:presenceInfo xmlns:p15="http://schemas.microsoft.com/office/powerpoint/2012/main" userId="Microsoft Office User" providerId="None"/>
      </p:ext>
    </p:extLst>
  </p:cmAuthor>
  <p:cmAuthor id="2" name="Julius Hafalla" initials="JH" lastIdx="2" clrIdx="1">
    <p:extLst>
      <p:ext uri="{19B8F6BF-5375-455C-9EA6-DF929625EA0E}">
        <p15:presenceInfo xmlns:p15="http://schemas.microsoft.com/office/powerpoint/2012/main" userId="S::iimmjhaf@lshtm.ac.uk::558abdcf-e6b3-40fb-aa7c-9336dce54f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p:restoredTop sz="96547"/>
  </p:normalViewPr>
  <p:slideViewPr>
    <p:cSldViewPr snapToGrid="0" snapToObjects="1">
      <p:cViewPr varScale="1">
        <p:scale>
          <a:sx n="117" d="100"/>
          <a:sy n="117" d="100"/>
        </p:scale>
        <p:origin x="192" y="22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ECE98-3B20-4F4A-9B9C-E43A6F42C307}" type="datetimeFigureOut">
              <a:rPr lang="en-US" smtClean="0"/>
              <a:t>5/2/24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C7398D-A3C2-2D4A-BB3F-7B427B5B3260}" type="slidenum">
              <a:rPr lang="en-US" smtClean="0"/>
              <a:t>‹#›</a:t>
            </a:fld>
            <a:endParaRPr lang="en-US"/>
          </a:p>
        </p:txBody>
      </p:sp>
    </p:spTree>
    <p:extLst>
      <p:ext uri="{BB962C8B-B14F-4D97-AF65-F5344CB8AC3E}">
        <p14:creationId xmlns:p14="http://schemas.microsoft.com/office/powerpoint/2010/main" val="103001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25A041F7-E2AB-CD44-8E6E-0C2B7F488195}" type="slidenum">
              <a:rPr lang="en-US"/>
              <a:pPr/>
              <a:t>0</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3206705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9</a:t>
            </a:fld>
            <a:endParaRPr lang="en-US"/>
          </a:p>
        </p:txBody>
      </p:sp>
    </p:spTree>
    <p:extLst>
      <p:ext uri="{BB962C8B-B14F-4D97-AF65-F5344CB8AC3E}">
        <p14:creationId xmlns:p14="http://schemas.microsoft.com/office/powerpoint/2010/main" val="1164772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10</a:t>
            </a:fld>
            <a:endParaRPr lang="en-US"/>
          </a:p>
        </p:txBody>
      </p:sp>
    </p:spTree>
    <p:extLst>
      <p:ext uri="{BB962C8B-B14F-4D97-AF65-F5344CB8AC3E}">
        <p14:creationId xmlns:p14="http://schemas.microsoft.com/office/powerpoint/2010/main" val="3051507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11</a:t>
            </a:fld>
            <a:endParaRPr lang="en-US"/>
          </a:p>
        </p:txBody>
      </p:sp>
    </p:spTree>
    <p:extLst>
      <p:ext uri="{BB962C8B-B14F-4D97-AF65-F5344CB8AC3E}">
        <p14:creationId xmlns:p14="http://schemas.microsoft.com/office/powerpoint/2010/main" val="3414448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12</a:t>
            </a:fld>
            <a:endParaRPr lang="en-US"/>
          </a:p>
        </p:txBody>
      </p:sp>
    </p:spTree>
    <p:extLst>
      <p:ext uri="{BB962C8B-B14F-4D97-AF65-F5344CB8AC3E}">
        <p14:creationId xmlns:p14="http://schemas.microsoft.com/office/powerpoint/2010/main" val="3934781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1</a:t>
            </a:fld>
            <a:endParaRPr lang="en-US"/>
          </a:p>
        </p:txBody>
      </p:sp>
    </p:spTree>
    <p:extLst>
      <p:ext uri="{BB962C8B-B14F-4D97-AF65-F5344CB8AC3E}">
        <p14:creationId xmlns:p14="http://schemas.microsoft.com/office/powerpoint/2010/main" val="358193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2</a:t>
            </a:fld>
            <a:endParaRPr lang="en-US"/>
          </a:p>
        </p:txBody>
      </p:sp>
    </p:spTree>
    <p:extLst>
      <p:ext uri="{BB962C8B-B14F-4D97-AF65-F5344CB8AC3E}">
        <p14:creationId xmlns:p14="http://schemas.microsoft.com/office/powerpoint/2010/main" val="43786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3</a:t>
            </a:fld>
            <a:endParaRPr lang="en-US"/>
          </a:p>
        </p:txBody>
      </p:sp>
    </p:spTree>
    <p:extLst>
      <p:ext uri="{BB962C8B-B14F-4D97-AF65-F5344CB8AC3E}">
        <p14:creationId xmlns:p14="http://schemas.microsoft.com/office/powerpoint/2010/main" val="4079206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4</a:t>
            </a:fld>
            <a:endParaRPr lang="en-US"/>
          </a:p>
        </p:txBody>
      </p:sp>
    </p:spTree>
    <p:extLst>
      <p:ext uri="{BB962C8B-B14F-4D97-AF65-F5344CB8AC3E}">
        <p14:creationId xmlns:p14="http://schemas.microsoft.com/office/powerpoint/2010/main" val="2617178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5</a:t>
            </a:fld>
            <a:endParaRPr lang="en-US"/>
          </a:p>
        </p:txBody>
      </p:sp>
    </p:spTree>
    <p:extLst>
      <p:ext uri="{BB962C8B-B14F-4D97-AF65-F5344CB8AC3E}">
        <p14:creationId xmlns:p14="http://schemas.microsoft.com/office/powerpoint/2010/main" val="1636906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6</a:t>
            </a:fld>
            <a:endParaRPr lang="en-US"/>
          </a:p>
        </p:txBody>
      </p:sp>
    </p:spTree>
    <p:extLst>
      <p:ext uri="{BB962C8B-B14F-4D97-AF65-F5344CB8AC3E}">
        <p14:creationId xmlns:p14="http://schemas.microsoft.com/office/powerpoint/2010/main" val="336134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7</a:t>
            </a:fld>
            <a:endParaRPr lang="en-US"/>
          </a:p>
        </p:txBody>
      </p:sp>
    </p:spTree>
    <p:extLst>
      <p:ext uri="{BB962C8B-B14F-4D97-AF65-F5344CB8AC3E}">
        <p14:creationId xmlns:p14="http://schemas.microsoft.com/office/powerpoint/2010/main" val="1232825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C7398D-A3C2-2D4A-BB3F-7B427B5B3260}" type="slidenum">
              <a:rPr lang="en-US" smtClean="0"/>
              <a:t>8</a:t>
            </a:fld>
            <a:endParaRPr lang="en-US"/>
          </a:p>
        </p:txBody>
      </p:sp>
    </p:spTree>
    <p:extLst>
      <p:ext uri="{BB962C8B-B14F-4D97-AF65-F5344CB8AC3E}">
        <p14:creationId xmlns:p14="http://schemas.microsoft.com/office/powerpoint/2010/main" val="192634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4" y="279132"/>
            <a:ext cx="9480857" cy="623236"/>
          </a:xfrm>
          <a:prstGeom prst="rect">
            <a:avLst/>
          </a:prstGeom>
        </p:spPr>
        <p:txBody>
          <a:bodyPr>
            <a:normAutofit/>
          </a:bodyPr>
          <a:lstStyle>
            <a:lvl1pPr algn="l">
              <a:defRPr sz="3200" baseline="0">
                <a:solidFill>
                  <a:schemeClr val="bg1"/>
                </a:solidFill>
                <a:latin typeface="Constantia" panose="02030602050306030303" pitchFamily="18" charset="0"/>
              </a:defRPr>
            </a:lvl1pPr>
          </a:lstStyle>
          <a:p>
            <a:r>
              <a:rPr lang="en-US" dirty="0"/>
              <a:t>Slide Title</a:t>
            </a:r>
          </a:p>
        </p:txBody>
      </p:sp>
      <p:sp>
        <p:nvSpPr>
          <p:cNvPr id="3" name="Content Placeholder 2"/>
          <p:cNvSpPr>
            <a:spLocks noGrp="1"/>
          </p:cNvSpPr>
          <p:nvPr>
            <p:ph idx="1" hasCustomPrompt="1"/>
          </p:nvPr>
        </p:nvSpPr>
        <p:spPr>
          <a:xfrm>
            <a:off x="609441" y="1477818"/>
            <a:ext cx="10969943" cy="4821382"/>
          </a:xfrm>
          <a:prstGeom prst="rect">
            <a:avLst/>
          </a:prstGeom>
        </p:spPr>
        <p:txBody>
          <a:bodyPr/>
          <a:lstStyle>
            <a:lvl1pPr marL="0" indent="0">
              <a:buNone/>
              <a:defRPr sz="2399" b="0" i="0" baseline="0">
                <a:latin typeface="Corbel" panose="020B0503020204020204" pitchFamily="34" charset="0"/>
              </a:defRPr>
            </a:lvl1pPr>
          </a:lstStyle>
          <a:p>
            <a:pPr fontAlgn="t"/>
            <a:r>
              <a:rPr lang="en-US" sz="2399" b="1" i="0" baseline="0" dirty="0">
                <a:solidFill>
                  <a:schemeClr val="tx1"/>
                </a:solidFill>
                <a:latin typeface="open sans" charset="0"/>
              </a:rPr>
              <a:t>Body Header</a:t>
            </a:r>
          </a:p>
          <a:p>
            <a:r>
              <a:rPr lang="en-US" sz="2399" b="0" i="0" baseline="0" dirty="0">
                <a:solidFill>
                  <a:schemeClr val="tx1"/>
                </a:solidFill>
                <a:latin typeface="open sans" charset="0"/>
              </a:rPr>
              <a:t>Body text</a:t>
            </a:r>
          </a:p>
        </p:txBody>
      </p:sp>
      <p:sp>
        <p:nvSpPr>
          <p:cNvPr id="4" name="Slide Number Placeholder 5"/>
          <p:cNvSpPr>
            <a:spLocks noGrp="1"/>
          </p:cNvSpPr>
          <p:nvPr>
            <p:ph type="sldNum" sz="quarter" idx="4"/>
          </p:nvPr>
        </p:nvSpPr>
        <p:spPr>
          <a:xfrm>
            <a:off x="8609013" y="6356356"/>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5" name="Footer Placeholder 4"/>
          <p:cNvSpPr>
            <a:spLocks noGrp="1"/>
          </p:cNvSpPr>
          <p:nvPr>
            <p:ph type="ftr" sz="quarter" idx="3"/>
          </p:nvPr>
        </p:nvSpPr>
        <p:spPr>
          <a:xfrm>
            <a:off x="4037013"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45086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441" y="1477818"/>
            <a:ext cx="10969943" cy="4821382"/>
          </a:xfrm>
          <a:prstGeom prst="rect">
            <a:avLst/>
          </a:prstGeom>
        </p:spPr>
        <p:txBody>
          <a:bodyPr/>
          <a:lstStyle>
            <a:lvl1pPr marL="0" indent="0">
              <a:buNone/>
              <a:defRPr sz="2399" b="0" i="0" baseline="0">
                <a:latin typeface="Corbel" panose="020B0503020204020204" pitchFamily="34" charset="0"/>
              </a:defRPr>
            </a:lvl1pPr>
          </a:lstStyle>
          <a:p>
            <a:pPr fontAlgn="t"/>
            <a:r>
              <a:rPr lang="en-US" sz="2399" b="1" i="0" baseline="0" dirty="0">
                <a:solidFill>
                  <a:schemeClr val="tx1"/>
                </a:solidFill>
                <a:latin typeface="open sans" charset="0"/>
              </a:rPr>
              <a:t>Body Header</a:t>
            </a:r>
          </a:p>
          <a:p>
            <a:r>
              <a:rPr lang="en-US" sz="2399" b="0" i="0" baseline="0" dirty="0">
                <a:solidFill>
                  <a:schemeClr val="tx1"/>
                </a:solidFill>
                <a:latin typeface="open sans" charset="0"/>
              </a:rPr>
              <a:t>Body text</a:t>
            </a:r>
          </a:p>
        </p:txBody>
      </p:sp>
      <p:sp>
        <p:nvSpPr>
          <p:cNvPr id="5" name="Title 1"/>
          <p:cNvSpPr>
            <a:spLocks noGrp="1"/>
          </p:cNvSpPr>
          <p:nvPr>
            <p:ph type="title" hasCustomPrompt="1"/>
          </p:nvPr>
        </p:nvSpPr>
        <p:spPr>
          <a:xfrm>
            <a:off x="609444" y="279132"/>
            <a:ext cx="9417061" cy="623236"/>
          </a:xfrm>
          <a:prstGeom prst="rect">
            <a:avLst/>
          </a:prstGeom>
        </p:spPr>
        <p:txBody>
          <a:bodyPr>
            <a:normAutofit/>
          </a:bodyPr>
          <a:lstStyle>
            <a:lvl1pPr algn="l">
              <a:defRPr sz="3200" baseline="0">
                <a:solidFill>
                  <a:schemeClr val="bg1"/>
                </a:solidFill>
                <a:latin typeface="Constantia" panose="02030602050306030303" pitchFamily="18" charset="0"/>
              </a:defRPr>
            </a:lvl1pPr>
          </a:lstStyle>
          <a:p>
            <a:r>
              <a:rPr lang="en-US" dirty="0"/>
              <a:t>Slide Title</a:t>
            </a:r>
          </a:p>
        </p:txBody>
      </p:sp>
      <p:sp>
        <p:nvSpPr>
          <p:cNvPr id="4" name="Slide Number Placeholder 5"/>
          <p:cNvSpPr>
            <a:spLocks noGrp="1"/>
          </p:cNvSpPr>
          <p:nvPr>
            <p:ph type="sldNum" sz="quarter" idx="4"/>
          </p:nvPr>
        </p:nvSpPr>
        <p:spPr>
          <a:xfrm>
            <a:off x="8609013" y="6356356"/>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6" name="Footer Placeholder 4"/>
          <p:cNvSpPr>
            <a:spLocks noGrp="1"/>
          </p:cNvSpPr>
          <p:nvPr>
            <p:ph type="ftr" sz="quarter" idx="3"/>
          </p:nvPr>
        </p:nvSpPr>
        <p:spPr>
          <a:xfrm>
            <a:off x="4037013"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_Column_Slide_Dark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495" y="1491919"/>
            <a:ext cx="6813892" cy="4807281"/>
          </a:xfrm>
          <a:prstGeom prst="rect">
            <a:avLst/>
          </a:prstGeom>
        </p:spPr>
        <p:txBody>
          <a:bodyPr/>
          <a:lstStyle>
            <a:lvl1pPr>
              <a:defRPr sz="2399" baseline="0">
                <a:latin typeface="Corbel" panose="020B0503020204020204" pitchFamily="34" charset="0"/>
              </a:defRPr>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marL="342882" marR="0" lvl="0" indent="-342882" algn="l" defTabSz="457175"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609445" y="1491919"/>
            <a:ext cx="4010039" cy="4807281"/>
          </a:xfrm>
          <a:prstGeom prst="rect">
            <a:avLst/>
          </a:prstGeom>
        </p:spPr>
        <p:txBody>
          <a:bodyPr/>
          <a:lstStyle>
            <a:lvl1pPr marL="0" indent="0">
              <a:buNone/>
              <a:defRPr sz="2399" baseline="0">
                <a:latin typeface="Corbel" panose="020B0503020204020204" pitchFamily="34" charset="0"/>
              </a:defRPr>
            </a:lvl1pPr>
            <a:lvl2pPr marL="457175" indent="0">
              <a:buNone/>
              <a:defRPr sz="1200"/>
            </a:lvl2pPr>
            <a:lvl3pPr marL="914351" indent="0">
              <a:buNone/>
              <a:defRPr sz="1000"/>
            </a:lvl3pPr>
            <a:lvl4pPr marL="1371526" indent="0">
              <a:buNone/>
              <a:defRPr sz="899"/>
            </a:lvl4pPr>
            <a:lvl5pPr marL="1828702" indent="0">
              <a:buNone/>
              <a:defRPr sz="899"/>
            </a:lvl5pPr>
            <a:lvl6pPr marL="2285876" indent="0">
              <a:buNone/>
              <a:defRPr sz="899"/>
            </a:lvl6pPr>
            <a:lvl7pPr marL="2743053" indent="0">
              <a:buNone/>
              <a:defRPr sz="899"/>
            </a:lvl7pPr>
            <a:lvl8pPr marL="3200227" indent="0">
              <a:buNone/>
              <a:defRPr sz="899"/>
            </a:lvl8pPr>
            <a:lvl9pPr marL="3657403" indent="0">
              <a:buNone/>
              <a:defRPr sz="899"/>
            </a:lvl9pPr>
          </a:lstStyle>
          <a:p>
            <a:pPr fontAlgn="t"/>
            <a:r>
              <a:rPr lang="en-US" sz="2399" b="1" i="0" baseline="0" dirty="0">
                <a:solidFill>
                  <a:schemeClr val="tx1"/>
                </a:solidFill>
                <a:latin typeface="open sans" charset="0"/>
              </a:rPr>
              <a:t>Body Header</a:t>
            </a:r>
          </a:p>
          <a:p>
            <a:r>
              <a:rPr lang="en-US" sz="2399" b="0" i="0" baseline="0" dirty="0">
                <a:solidFill>
                  <a:schemeClr val="tx1"/>
                </a:solidFill>
                <a:latin typeface="open sans" charset="0"/>
              </a:rPr>
              <a:t>Body text</a:t>
            </a:r>
          </a:p>
        </p:txBody>
      </p:sp>
      <p:sp>
        <p:nvSpPr>
          <p:cNvPr id="9" name="Title 1"/>
          <p:cNvSpPr>
            <a:spLocks noGrp="1"/>
          </p:cNvSpPr>
          <p:nvPr>
            <p:ph type="title" hasCustomPrompt="1"/>
          </p:nvPr>
        </p:nvSpPr>
        <p:spPr>
          <a:xfrm>
            <a:off x="609444" y="279132"/>
            <a:ext cx="9470224" cy="623236"/>
          </a:xfrm>
          <a:prstGeom prst="rect">
            <a:avLst/>
          </a:prstGeom>
        </p:spPr>
        <p:txBody>
          <a:bodyPr>
            <a:normAutofit/>
          </a:bodyPr>
          <a:lstStyle>
            <a:lvl1pPr algn="l">
              <a:defRPr sz="3200" baseline="0">
                <a:solidFill>
                  <a:schemeClr val="bg1"/>
                </a:solidFill>
                <a:latin typeface="Constantia" panose="02030602050306030303" pitchFamily="18" charset="0"/>
              </a:defRPr>
            </a:lvl1pPr>
          </a:lstStyle>
          <a:p>
            <a:r>
              <a:rPr lang="en-US" dirty="0"/>
              <a:t>Slide Title</a:t>
            </a:r>
          </a:p>
        </p:txBody>
      </p:sp>
      <p:sp>
        <p:nvSpPr>
          <p:cNvPr id="5" name="Slide Number Placeholder 5"/>
          <p:cNvSpPr>
            <a:spLocks noGrp="1"/>
          </p:cNvSpPr>
          <p:nvPr>
            <p:ph type="sldNum" sz="quarter" idx="4"/>
          </p:nvPr>
        </p:nvSpPr>
        <p:spPr>
          <a:xfrm>
            <a:off x="8609013" y="6356356"/>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
        <p:nvSpPr>
          <p:cNvPr id="6" name="Footer Placeholder 4"/>
          <p:cNvSpPr>
            <a:spLocks noGrp="1"/>
          </p:cNvSpPr>
          <p:nvPr>
            <p:ph type="ftr" sz="quarter" idx="3"/>
          </p:nvPr>
        </p:nvSpPr>
        <p:spPr>
          <a:xfrm>
            <a:off x="4037013"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Tree>
    <p:extLst>
      <p:ext uri="{BB962C8B-B14F-4D97-AF65-F5344CB8AC3E}">
        <p14:creationId xmlns:p14="http://schemas.microsoft.com/office/powerpoint/2010/main" val="307872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_Column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495" y="1491919"/>
            <a:ext cx="6813892" cy="4807281"/>
          </a:xfrm>
          <a:prstGeom prst="rect">
            <a:avLst/>
          </a:prstGeom>
        </p:spPr>
        <p:txBody>
          <a:bodyPr/>
          <a:lstStyle>
            <a:lvl1pPr>
              <a:defRPr sz="2399" baseline="0">
                <a:latin typeface="Corbel" panose="020B0503020204020204" pitchFamily="34" charset="0"/>
              </a:defRPr>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marL="342882" marR="0" lvl="0" indent="-342882" algn="l" defTabSz="457175"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4" name="Text Placeholder 3"/>
          <p:cNvSpPr>
            <a:spLocks noGrp="1"/>
          </p:cNvSpPr>
          <p:nvPr>
            <p:ph type="body" sz="half" idx="2" hasCustomPrompt="1"/>
          </p:nvPr>
        </p:nvSpPr>
        <p:spPr>
          <a:xfrm>
            <a:off x="609445" y="1491919"/>
            <a:ext cx="4010039" cy="4807281"/>
          </a:xfrm>
          <a:prstGeom prst="rect">
            <a:avLst/>
          </a:prstGeom>
        </p:spPr>
        <p:txBody>
          <a:bodyPr/>
          <a:lstStyle>
            <a:lvl1pPr marL="0" indent="0">
              <a:buNone/>
              <a:defRPr sz="2399" baseline="0">
                <a:latin typeface="Corbel" panose="020B0503020204020204" pitchFamily="34" charset="0"/>
              </a:defRPr>
            </a:lvl1pPr>
            <a:lvl2pPr marL="457175" indent="0">
              <a:buNone/>
              <a:defRPr sz="1200"/>
            </a:lvl2pPr>
            <a:lvl3pPr marL="914351" indent="0">
              <a:buNone/>
              <a:defRPr sz="1000"/>
            </a:lvl3pPr>
            <a:lvl4pPr marL="1371526" indent="0">
              <a:buNone/>
              <a:defRPr sz="899"/>
            </a:lvl4pPr>
            <a:lvl5pPr marL="1828702" indent="0">
              <a:buNone/>
              <a:defRPr sz="899"/>
            </a:lvl5pPr>
            <a:lvl6pPr marL="2285876" indent="0">
              <a:buNone/>
              <a:defRPr sz="899"/>
            </a:lvl6pPr>
            <a:lvl7pPr marL="2743053" indent="0">
              <a:buNone/>
              <a:defRPr sz="899"/>
            </a:lvl7pPr>
            <a:lvl8pPr marL="3200227" indent="0">
              <a:buNone/>
              <a:defRPr sz="899"/>
            </a:lvl8pPr>
            <a:lvl9pPr marL="3657403" indent="0">
              <a:buNone/>
              <a:defRPr sz="899"/>
            </a:lvl9pPr>
          </a:lstStyle>
          <a:p>
            <a:pPr fontAlgn="t"/>
            <a:r>
              <a:rPr lang="en-US" sz="2399" b="1" i="0" baseline="0" dirty="0">
                <a:solidFill>
                  <a:schemeClr val="tx1"/>
                </a:solidFill>
                <a:latin typeface="open sans" charset="0"/>
              </a:rPr>
              <a:t>Body Header</a:t>
            </a:r>
          </a:p>
          <a:p>
            <a:r>
              <a:rPr lang="en-US" sz="2399" b="0" i="0" baseline="0" dirty="0">
                <a:solidFill>
                  <a:schemeClr val="tx1"/>
                </a:solidFill>
                <a:latin typeface="open sans" charset="0"/>
              </a:rPr>
              <a:t>Body text</a:t>
            </a:r>
          </a:p>
        </p:txBody>
      </p:sp>
      <p:sp>
        <p:nvSpPr>
          <p:cNvPr id="9" name="Title 1"/>
          <p:cNvSpPr>
            <a:spLocks noGrp="1"/>
          </p:cNvSpPr>
          <p:nvPr>
            <p:ph type="title" hasCustomPrompt="1"/>
          </p:nvPr>
        </p:nvSpPr>
        <p:spPr>
          <a:xfrm>
            <a:off x="609441" y="279132"/>
            <a:ext cx="10195579" cy="623236"/>
          </a:xfrm>
          <a:prstGeom prst="rect">
            <a:avLst/>
          </a:prstGeom>
        </p:spPr>
        <p:txBody>
          <a:bodyPr>
            <a:normAutofit/>
          </a:bodyPr>
          <a:lstStyle>
            <a:lvl1pPr algn="l">
              <a:defRPr sz="3200" baseline="0">
                <a:solidFill>
                  <a:schemeClr val="bg1"/>
                </a:solidFill>
                <a:latin typeface="Constantia" panose="02030602050306030303" pitchFamily="18" charset="0"/>
              </a:defRPr>
            </a:lvl1pPr>
          </a:lstStyle>
          <a:p>
            <a:r>
              <a:rPr lang="en-US" dirty="0"/>
              <a:t>Slide Title</a:t>
            </a:r>
          </a:p>
        </p:txBody>
      </p:sp>
      <p:sp>
        <p:nvSpPr>
          <p:cNvPr id="5" name="Footer Placeholder 4"/>
          <p:cNvSpPr>
            <a:spLocks noGrp="1"/>
          </p:cNvSpPr>
          <p:nvPr>
            <p:ph type="ftr" sz="quarter" idx="3"/>
          </p:nvPr>
        </p:nvSpPr>
        <p:spPr>
          <a:xfrm>
            <a:off x="4037013"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09013" y="6356356"/>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BBFC-F8AB-4F99-B558-DEBF12561351}"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2130426"/>
            <a:ext cx="11122303" cy="1470025"/>
          </a:xfrm>
        </p:spPr>
        <p:txBody>
          <a:bodyPr>
            <a:normAutofit/>
          </a:bodyPr>
          <a:lstStyle>
            <a:lvl1pPr algn="l">
              <a:defRPr sz="2400">
                <a:solidFill>
                  <a:srgbClr val="000000"/>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57081" y="3886200"/>
            <a:ext cx="11122303" cy="1587500"/>
          </a:xfrm>
          <a:prstGeom prst="rect">
            <a:avLst/>
          </a:prstGeom>
        </p:spPr>
        <p:txBody>
          <a:bodyPr>
            <a:normAutofit/>
          </a:bodyPr>
          <a:lstStyle>
            <a:lvl1pPr marL="0" indent="0" algn="l">
              <a:buNone/>
              <a:defRPr sz="22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2449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645777"/>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50" r:id="rId3"/>
    <p:sldLayoutId id="2147483663" r:id="rId4"/>
    <p:sldLayoutId id="2147483656" r:id="rId5"/>
    <p:sldLayoutId id="2147483665" r:id="rId6"/>
    <p:sldLayoutId id="2147483669" r:id="rId7"/>
  </p:sldLayoutIdLst>
  <p:hf sldNum="0" hdr="0" ftr="0" dt="0"/>
  <p:txStyles>
    <p:titleStyle>
      <a:lvl1pPr algn="ctr" defTabSz="457175" rtl="0" eaLnBrk="1" latinLnBrk="0" hangingPunct="1">
        <a:spcBef>
          <a:spcPct val="0"/>
        </a:spcBef>
        <a:buNone/>
        <a:defRPr sz="4400" kern="1200" baseline="0">
          <a:solidFill>
            <a:schemeClr val="bg2"/>
          </a:solidFill>
          <a:latin typeface="merriweather" charset="0"/>
          <a:ea typeface="+mj-ea"/>
          <a:cs typeface="+mj-cs"/>
        </a:defRPr>
      </a:lvl1pPr>
    </p:titleStyle>
    <p:bodyStyle>
      <a:lvl1pPr marL="342882" indent="-342882" algn="l" defTabSz="457175" rtl="0" eaLnBrk="1" latinLnBrk="0" hangingPunct="1">
        <a:spcBef>
          <a:spcPct val="20000"/>
        </a:spcBef>
        <a:buFont typeface="Arial"/>
        <a:buChar char="•"/>
        <a:defRPr sz="3200" kern="1200">
          <a:solidFill>
            <a:schemeClr val="tx1"/>
          </a:solidFill>
          <a:latin typeface="+mn-lt"/>
          <a:ea typeface="+mn-ea"/>
          <a:cs typeface="+mn-cs"/>
        </a:defRPr>
      </a:lvl1pPr>
      <a:lvl2pPr marL="742909" indent="-285735" algn="l" defTabSz="457175" rtl="0" eaLnBrk="1" latinLnBrk="0" hangingPunct="1">
        <a:spcBef>
          <a:spcPct val="20000"/>
        </a:spcBef>
        <a:buFont typeface="Arial"/>
        <a:buChar char="–"/>
        <a:defRPr sz="2800" kern="1200">
          <a:solidFill>
            <a:schemeClr val="tx1"/>
          </a:solidFill>
          <a:latin typeface="+mn-lt"/>
          <a:ea typeface="+mn-ea"/>
          <a:cs typeface="+mn-cs"/>
        </a:defRPr>
      </a:lvl2pPr>
      <a:lvl3pPr marL="1142938" indent="-228587" algn="l" defTabSz="457175" rtl="0" eaLnBrk="1" latinLnBrk="0" hangingPunct="1">
        <a:spcBef>
          <a:spcPct val="20000"/>
        </a:spcBef>
        <a:buFont typeface="Arial"/>
        <a:buChar char="•"/>
        <a:defRPr sz="2399" kern="1200">
          <a:solidFill>
            <a:schemeClr val="tx1"/>
          </a:solidFill>
          <a:latin typeface="+mn-lt"/>
          <a:ea typeface="+mn-ea"/>
          <a:cs typeface="+mn-cs"/>
        </a:defRPr>
      </a:lvl3pPr>
      <a:lvl4pPr marL="1600114" indent="-228587" algn="l" defTabSz="457175" rtl="0" eaLnBrk="1" latinLnBrk="0" hangingPunct="1">
        <a:spcBef>
          <a:spcPct val="20000"/>
        </a:spcBef>
        <a:buFont typeface="Arial"/>
        <a:buChar char="–"/>
        <a:defRPr sz="1999" kern="1200">
          <a:solidFill>
            <a:schemeClr val="tx1"/>
          </a:solidFill>
          <a:latin typeface="+mn-lt"/>
          <a:ea typeface="+mn-ea"/>
          <a:cs typeface="+mn-cs"/>
        </a:defRPr>
      </a:lvl4pPr>
      <a:lvl5pPr marL="2057289" indent="-228587" algn="l" defTabSz="457175" rtl="0" eaLnBrk="1" latinLnBrk="0" hangingPunct="1">
        <a:spcBef>
          <a:spcPct val="20000"/>
        </a:spcBef>
        <a:buFont typeface="Arial"/>
        <a:buChar char="»"/>
        <a:defRPr sz="1999" kern="1200">
          <a:solidFill>
            <a:schemeClr val="tx1"/>
          </a:solidFill>
          <a:latin typeface="+mn-lt"/>
          <a:ea typeface="+mn-ea"/>
          <a:cs typeface="+mn-cs"/>
        </a:defRPr>
      </a:lvl5pPr>
      <a:lvl6pPr marL="2514464" indent="-228587" algn="l" defTabSz="457175" rtl="0" eaLnBrk="1" latinLnBrk="0" hangingPunct="1">
        <a:spcBef>
          <a:spcPct val="20000"/>
        </a:spcBef>
        <a:buFont typeface="Arial"/>
        <a:buChar char="•"/>
        <a:defRPr sz="1999" kern="1200">
          <a:solidFill>
            <a:schemeClr val="tx1"/>
          </a:solidFill>
          <a:latin typeface="+mn-lt"/>
          <a:ea typeface="+mn-ea"/>
          <a:cs typeface="+mn-cs"/>
        </a:defRPr>
      </a:lvl6pPr>
      <a:lvl7pPr marL="2971640" indent="-228587" algn="l" defTabSz="457175" rtl="0" eaLnBrk="1" latinLnBrk="0" hangingPunct="1">
        <a:spcBef>
          <a:spcPct val="20000"/>
        </a:spcBef>
        <a:buFont typeface="Arial"/>
        <a:buChar char="•"/>
        <a:defRPr sz="1999" kern="1200">
          <a:solidFill>
            <a:schemeClr val="tx1"/>
          </a:solidFill>
          <a:latin typeface="+mn-lt"/>
          <a:ea typeface="+mn-ea"/>
          <a:cs typeface="+mn-cs"/>
        </a:defRPr>
      </a:lvl7pPr>
      <a:lvl8pPr marL="3428815" indent="-228587" algn="l" defTabSz="457175" rtl="0" eaLnBrk="1" latinLnBrk="0" hangingPunct="1">
        <a:spcBef>
          <a:spcPct val="20000"/>
        </a:spcBef>
        <a:buFont typeface="Arial"/>
        <a:buChar char="•"/>
        <a:defRPr sz="1999" kern="1200">
          <a:solidFill>
            <a:schemeClr val="tx1"/>
          </a:solidFill>
          <a:latin typeface="+mn-lt"/>
          <a:ea typeface="+mn-ea"/>
          <a:cs typeface="+mn-cs"/>
        </a:defRPr>
      </a:lvl8pPr>
      <a:lvl9pPr marL="3885991" indent="-228587" algn="l" defTabSz="457175"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175" rtl="0" eaLnBrk="1" latinLnBrk="0" hangingPunct="1">
        <a:defRPr sz="1800" kern="1200">
          <a:solidFill>
            <a:schemeClr val="tx1"/>
          </a:solidFill>
          <a:latin typeface="+mn-lt"/>
          <a:ea typeface="+mn-ea"/>
          <a:cs typeface="+mn-cs"/>
        </a:defRPr>
      </a:lvl1pPr>
      <a:lvl2pPr marL="457175" algn="l" defTabSz="457175" rtl="0" eaLnBrk="1" latinLnBrk="0" hangingPunct="1">
        <a:defRPr sz="1800" kern="1200">
          <a:solidFill>
            <a:schemeClr val="tx1"/>
          </a:solidFill>
          <a:latin typeface="+mn-lt"/>
          <a:ea typeface="+mn-ea"/>
          <a:cs typeface="+mn-cs"/>
        </a:defRPr>
      </a:lvl2pPr>
      <a:lvl3pPr marL="914351" algn="l" defTabSz="457175" rtl="0" eaLnBrk="1" latinLnBrk="0" hangingPunct="1">
        <a:defRPr sz="1800" kern="1200">
          <a:solidFill>
            <a:schemeClr val="tx1"/>
          </a:solidFill>
          <a:latin typeface="+mn-lt"/>
          <a:ea typeface="+mn-ea"/>
          <a:cs typeface="+mn-cs"/>
        </a:defRPr>
      </a:lvl3pPr>
      <a:lvl4pPr marL="1371526" algn="l" defTabSz="457175" rtl="0" eaLnBrk="1" latinLnBrk="0" hangingPunct="1">
        <a:defRPr sz="1800" kern="1200">
          <a:solidFill>
            <a:schemeClr val="tx1"/>
          </a:solidFill>
          <a:latin typeface="+mn-lt"/>
          <a:ea typeface="+mn-ea"/>
          <a:cs typeface="+mn-cs"/>
        </a:defRPr>
      </a:lvl4pPr>
      <a:lvl5pPr marL="1828702" algn="l" defTabSz="457175" rtl="0" eaLnBrk="1" latinLnBrk="0" hangingPunct="1">
        <a:defRPr sz="1800" kern="1200">
          <a:solidFill>
            <a:schemeClr val="tx1"/>
          </a:solidFill>
          <a:latin typeface="+mn-lt"/>
          <a:ea typeface="+mn-ea"/>
          <a:cs typeface="+mn-cs"/>
        </a:defRPr>
      </a:lvl5pPr>
      <a:lvl6pPr marL="2285876" algn="l" defTabSz="457175" rtl="0" eaLnBrk="1" latinLnBrk="0" hangingPunct="1">
        <a:defRPr sz="1800" kern="1200">
          <a:solidFill>
            <a:schemeClr val="tx1"/>
          </a:solidFill>
          <a:latin typeface="+mn-lt"/>
          <a:ea typeface="+mn-ea"/>
          <a:cs typeface="+mn-cs"/>
        </a:defRPr>
      </a:lvl6pPr>
      <a:lvl7pPr marL="2743053" algn="l" defTabSz="457175" rtl="0" eaLnBrk="1" latinLnBrk="0" hangingPunct="1">
        <a:defRPr sz="1800" kern="1200">
          <a:solidFill>
            <a:schemeClr val="tx1"/>
          </a:solidFill>
          <a:latin typeface="+mn-lt"/>
          <a:ea typeface="+mn-ea"/>
          <a:cs typeface="+mn-cs"/>
        </a:defRPr>
      </a:lvl7pPr>
      <a:lvl8pPr marL="3200227" algn="l" defTabSz="457175" rtl="0" eaLnBrk="1" latinLnBrk="0" hangingPunct="1">
        <a:defRPr sz="1800" kern="1200">
          <a:solidFill>
            <a:schemeClr val="tx1"/>
          </a:solidFill>
          <a:latin typeface="+mn-lt"/>
          <a:ea typeface="+mn-ea"/>
          <a:cs typeface="+mn-cs"/>
        </a:defRPr>
      </a:lvl8pPr>
      <a:lvl9pPr marL="3657403" algn="l" defTabSz="45717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457081" y="1249893"/>
            <a:ext cx="11122303" cy="1470025"/>
          </a:xfrm>
        </p:spPr>
        <p:txBody>
          <a:bodyPr>
            <a:noAutofit/>
          </a:bodyPr>
          <a:lstStyle/>
          <a:p>
            <a:pPr algn="ctr"/>
            <a:r>
              <a:rPr lang="en-GB" sz="3600" b="1" dirty="0">
                <a:solidFill>
                  <a:schemeClr val="bg1"/>
                </a:solidFill>
                <a:latin typeface="Arial" panose="020B0604020202020204" pitchFamily="34" charset="0"/>
                <a:cs typeface="Arial" panose="020B0604020202020204" pitchFamily="34" charset="0"/>
              </a:rPr>
              <a:t>R Markdown for Dashboard Creation and Publishing to Posit Cloud</a:t>
            </a:r>
            <a:br>
              <a:rPr lang="en-GB" sz="3600" b="1" dirty="0">
                <a:solidFill>
                  <a:schemeClr val="bg1"/>
                </a:solidFill>
                <a:latin typeface="Arial" panose="020B0604020202020204" pitchFamily="34" charset="0"/>
                <a:cs typeface="Arial" panose="020B0604020202020204" pitchFamily="34" charset="0"/>
              </a:rPr>
            </a:br>
            <a:r>
              <a:rPr lang="en-GB" sz="2800" b="1" dirty="0">
                <a:solidFill>
                  <a:schemeClr val="bg1"/>
                </a:solidFill>
                <a:latin typeface="Arial" panose="020B0604020202020204" pitchFamily="34" charset="0"/>
                <a:cs typeface="Arial" panose="020B0604020202020204" pitchFamily="34" charset="0"/>
              </a:rPr>
              <a:t>R Users Group talks</a:t>
            </a:r>
            <a:endParaRPr lang="en-US" sz="2600" b="1" dirty="0">
              <a:solidFill>
                <a:schemeClr val="bg1"/>
              </a:solidFill>
              <a:latin typeface="Arial" panose="020B0604020202020204" pitchFamily="34" charset="0"/>
              <a:ea typeface="Arial" charset="0"/>
              <a:cs typeface="Arial" panose="020B0604020202020204" pitchFamily="34" charset="0"/>
            </a:endParaRPr>
          </a:p>
        </p:txBody>
      </p:sp>
      <p:sp>
        <p:nvSpPr>
          <p:cNvPr id="14339" name="Rectangle 3"/>
          <p:cNvSpPr>
            <a:spLocks noGrp="1" noChangeArrowheads="1"/>
          </p:cNvSpPr>
          <p:nvPr>
            <p:ph type="subTitle" idx="1"/>
          </p:nvPr>
        </p:nvSpPr>
        <p:spPr>
          <a:xfrm>
            <a:off x="457080" y="2884853"/>
            <a:ext cx="11122303" cy="1587500"/>
          </a:xfrm>
        </p:spPr>
        <p:txBody>
          <a:bodyPr>
            <a:noAutofit/>
          </a:bodyPr>
          <a:lstStyle/>
          <a:p>
            <a:pPr algn="ctr"/>
            <a:r>
              <a:rPr lang="en-GB" sz="2400" b="1" dirty="0">
                <a:solidFill>
                  <a:schemeClr val="bg1"/>
                </a:solidFill>
                <a:cs typeface="Tekton Pro Bold"/>
              </a:rPr>
              <a:t>William Jones-Warner</a:t>
            </a:r>
          </a:p>
          <a:p>
            <a:pPr algn="ctr"/>
            <a:r>
              <a:rPr lang="en-GB" sz="1800" b="1" dirty="0">
                <a:solidFill>
                  <a:schemeClr val="bg1"/>
                </a:solidFill>
                <a:cs typeface="Tekton Pro Bold"/>
              </a:rPr>
              <a:t>London Applied and Spatial Epidemiology Research Group</a:t>
            </a:r>
          </a:p>
          <a:p>
            <a:pPr algn="ctr"/>
            <a:r>
              <a:rPr lang="en-GB" sz="1800" b="1" dirty="0">
                <a:solidFill>
                  <a:schemeClr val="bg1"/>
                </a:solidFill>
                <a:cs typeface="Tekton Pro Bold"/>
              </a:rPr>
              <a:t>Department of Disease Control</a:t>
            </a:r>
          </a:p>
          <a:p>
            <a:pPr algn="ctr"/>
            <a:r>
              <a:rPr lang="en-GB" sz="1800" b="1" dirty="0">
                <a:solidFill>
                  <a:schemeClr val="bg1"/>
                </a:solidFill>
                <a:cs typeface="Tekton Pro Bold"/>
              </a:rPr>
              <a:t>Faculty of Infectious and Tropical Diseases</a:t>
            </a:r>
          </a:p>
        </p:txBody>
      </p:sp>
    </p:spTree>
    <p:extLst>
      <p:ext uri="{BB962C8B-B14F-4D97-AF65-F5344CB8AC3E}">
        <p14:creationId xmlns:p14="http://schemas.microsoft.com/office/powerpoint/2010/main" val="4236989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lstStyle/>
          <a:p>
            <a:r>
              <a:rPr lang="en-GB" dirty="0"/>
              <a:t>Publishing to Posit Cloud</a:t>
            </a:r>
          </a:p>
        </p:txBody>
      </p:sp>
      <p:pic>
        <p:nvPicPr>
          <p:cNvPr id="4" name="Picture 3" descr="A screenshot of a computer&#10;&#10;Description automatically generated">
            <a:extLst>
              <a:ext uri="{FF2B5EF4-FFF2-40B4-BE49-F238E27FC236}">
                <a16:creationId xmlns:a16="http://schemas.microsoft.com/office/drawing/2014/main" id="{63A3887D-34CC-C6B0-F3AD-435CC0B8A8CE}"/>
              </a:ext>
            </a:extLst>
          </p:cNvPr>
          <p:cNvPicPr>
            <a:picLocks noChangeAspect="1"/>
          </p:cNvPicPr>
          <p:nvPr/>
        </p:nvPicPr>
        <p:blipFill>
          <a:blip r:embed="rId3"/>
          <a:stretch>
            <a:fillRect/>
          </a:stretch>
        </p:blipFill>
        <p:spPr>
          <a:xfrm>
            <a:off x="4110144" y="3925734"/>
            <a:ext cx="3990308" cy="3024911"/>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1A188570-BC79-06B4-FB3E-D37FADBF4E78}"/>
              </a:ext>
            </a:extLst>
          </p:cNvPr>
          <p:cNvPicPr>
            <a:picLocks noChangeAspect="1"/>
          </p:cNvPicPr>
          <p:nvPr/>
        </p:nvPicPr>
        <p:blipFill>
          <a:blip r:embed="rId4"/>
          <a:stretch>
            <a:fillRect/>
          </a:stretch>
        </p:blipFill>
        <p:spPr>
          <a:xfrm>
            <a:off x="0" y="3921789"/>
            <a:ext cx="3990308" cy="3024911"/>
          </a:xfrm>
          <a:prstGeom prst="rect">
            <a:avLst/>
          </a:prstGeom>
        </p:spPr>
      </p:pic>
      <p:sp>
        <p:nvSpPr>
          <p:cNvPr id="22" name="Rectangle 21">
            <a:extLst>
              <a:ext uri="{FF2B5EF4-FFF2-40B4-BE49-F238E27FC236}">
                <a16:creationId xmlns:a16="http://schemas.microsoft.com/office/drawing/2014/main" id="{13A9609B-1EB6-F4DB-FA27-2C7AF5C94F98}"/>
              </a:ext>
            </a:extLst>
          </p:cNvPr>
          <p:cNvSpPr/>
          <p:nvPr/>
        </p:nvSpPr>
        <p:spPr>
          <a:xfrm>
            <a:off x="1042654" y="5582323"/>
            <a:ext cx="1905000" cy="41480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E884EAE-5CA6-B846-F8B7-15109AE3C727}"/>
              </a:ext>
            </a:extLst>
          </p:cNvPr>
          <p:cNvSpPr/>
          <p:nvPr/>
        </p:nvSpPr>
        <p:spPr>
          <a:xfrm>
            <a:off x="5187641" y="5004229"/>
            <a:ext cx="1659473" cy="8305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D70A8801-3FB1-3472-7CD9-ACA9FFA5A838}"/>
              </a:ext>
            </a:extLst>
          </p:cNvPr>
          <p:cNvPicPr>
            <a:picLocks noChangeAspect="1"/>
          </p:cNvPicPr>
          <p:nvPr/>
        </p:nvPicPr>
        <p:blipFill>
          <a:blip r:embed="rId5"/>
          <a:stretch>
            <a:fillRect/>
          </a:stretch>
        </p:blipFill>
        <p:spPr>
          <a:xfrm>
            <a:off x="8220288" y="4181301"/>
            <a:ext cx="3935282" cy="2505886"/>
          </a:xfrm>
          <a:prstGeom prst="rect">
            <a:avLst/>
          </a:prstGeom>
        </p:spPr>
      </p:pic>
      <p:sp>
        <p:nvSpPr>
          <p:cNvPr id="25" name="Rectangle 24">
            <a:extLst>
              <a:ext uri="{FF2B5EF4-FFF2-40B4-BE49-F238E27FC236}">
                <a16:creationId xmlns:a16="http://schemas.microsoft.com/office/drawing/2014/main" id="{ADC71615-7C80-55B0-1B8C-86AB934B4174}"/>
              </a:ext>
            </a:extLst>
          </p:cNvPr>
          <p:cNvSpPr/>
          <p:nvPr/>
        </p:nvSpPr>
        <p:spPr>
          <a:xfrm>
            <a:off x="9179310" y="4597757"/>
            <a:ext cx="1976702" cy="13023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B2FDA68-C69B-A8C3-8657-71BF8E1417A2}"/>
              </a:ext>
            </a:extLst>
          </p:cNvPr>
          <p:cNvSpPr/>
          <p:nvPr/>
        </p:nvSpPr>
        <p:spPr>
          <a:xfrm>
            <a:off x="152400" y="1936326"/>
            <a:ext cx="3701143" cy="1295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4) Press Posit Cloud</a:t>
            </a:r>
          </a:p>
        </p:txBody>
      </p:sp>
      <p:sp>
        <p:nvSpPr>
          <p:cNvPr id="5" name="Rectangle 4">
            <a:extLst>
              <a:ext uri="{FF2B5EF4-FFF2-40B4-BE49-F238E27FC236}">
                <a16:creationId xmlns:a16="http://schemas.microsoft.com/office/drawing/2014/main" id="{22CE411A-3697-5895-C97D-96476B8B86EB}"/>
              </a:ext>
            </a:extLst>
          </p:cNvPr>
          <p:cNvSpPr/>
          <p:nvPr/>
        </p:nvSpPr>
        <p:spPr>
          <a:xfrm>
            <a:off x="4232954" y="1936326"/>
            <a:ext cx="3701143" cy="1295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5) Here you you need to go onto you posit cloud account online to obtain your token (see next step)  </a:t>
            </a:r>
          </a:p>
        </p:txBody>
      </p:sp>
      <p:sp>
        <p:nvSpPr>
          <p:cNvPr id="7" name="Rectangle 6">
            <a:extLst>
              <a:ext uri="{FF2B5EF4-FFF2-40B4-BE49-F238E27FC236}">
                <a16:creationId xmlns:a16="http://schemas.microsoft.com/office/drawing/2014/main" id="{B7EBAABA-E597-496B-4935-C58124C9E771}"/>
              </a:ext>
            </a:extLst>
          </p:cNvPr>
          <p:cNvSpPr/>
          <p:nvPr/>
        </p:nvSpPr>
        <p:spPr>
          <a:xfrm>
            <a:off x="8343098" y="1936325"/>
            <a:ext cx="3701143" cy="1874301"/>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6) Click on your name at the top right and then onto the “account”. From here you can see at the panel at the top “Tokens”. Click new token and then copy and paste this into the box from the previous step</a:t>
            </a:r>
          </a:p>
        </p:txBody>
      </p:sp>
      <p:sp>
        <p:nvSpPr>
          <p:cNvPr id="8" name="Rectangle 7">
            <a:extLst>
              <a:ext uri="{FF2B5EF4-FFF2-40B4-BE49-F238E27FC236}">
                <a16:creationId xmlns:a16="http://schemas.microsoft.com/office/drawing/2014/main" id="{CDAD9E57-1176-75A0-3EF9-983984DC7D10}"/>
              </a:ext>
            </a:extLst>
          </p:cNvPr>
          <p:cNvSpPr/>
          <p:nvPr/>
        </p:nvSpPr>
        <p:spPr>
          <a:xfrm>
            <a:off x="11386457" y="4447866"/>
            <a:ext cx="657784" cy="20033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35857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omputer&#10;&#10;Description automatically generated">
            <a:extLst>
              <a:ext uri="{FF2B5EF4-FFF2-40B4-BE49-F238E27FC236}">
                <a16:creationId xmlns:a16="http://schemas.microsoft.com/office/drawing/2014/main" id="{2CC120AE-4B52-CBC6-A674-6E14E897AB95}"/>
              </a:ext>
            </a:extLst>
          </p:cNvPr>
          <p:cNvPicPr>
            <a:picLocks noChangeAspect="1"/>
          </p:cNvPicPr>
          <p:nvPr/>
        </p:nvPicPr>
        <p:blipFill>
          <a:blip r:embed="rId3"/>
          <a:stretch>
            <a:fillRect/>
          </a:stretch>
        </p:blipFill>
        <p:spPr>
          <a:xfrm>
            <a:off x="0" y="2707553"/>
            <a:ext cx="5726911" cy="4197666"/>
          </a:xfrm>
          <a:prstGeom prst="rect">
            <a:avLst/>
          </a:prstGeom>
        </p:spPr>
      </p:pic>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lstStyle/>
          <a:p>
            <a:r>
              <a:rPr lang="en-GB" dirty="0"/>
              <a:t>Publishing to Posit Cloud</a:t>
            </a:r>
          </a:p>
        </p:txBody>
      </p:sp>
      <p:pic>
        <p:nvPicPr>
          <p:cNvPr id="7" name="Picture 6" descr="A screenshot of a computer&#10;&#10;Description automatically generated">
            <a:extLst>
              <a:ext uri="{FF2B5EF4-FFF2-40B4-BE49-F238E27FC236}">
                <a16:creationId xmlns:a16="http://schemas.microsoft.com/office/drawing/2014/main" id="{6ABEB438-EBCC-F273-199C-47086DDAE8B2}"/>
              </a:ext>
            </a:extLst>
          </p:cNvPr>
          <p:cNvPicPr>
            <a:picLocks noChangeAspect="1"/>
          </p:cNvPicPr>
          <p:nvPr/>
        </p:nvPicPr>
        <p:blipFill>
          <a:blip r:embed="rId4"/>
          <a:stretch>
            <a:fillRect/>
          </a:stretch>
        </p:blipFill>
        <p:spPr>
          <a:xfrm>
            <a:off x="5595257" y="2707553"/>
            <a:ext cx="6593568" cy="4198614"/>
          </a:xfrm>
          <a:prstGeom prst="rect">
            <a:avLst/>
          </a:prstGeom>
        </p:spPr>
      </p:pic>
      <p:sp>
        <p:nvSpPr>
          <p:cNvPr id="8" name="Rectangle 7">
            <a:extLst>
              <a:ext uri="{FF2B5EF4-FFF2-40B4-BE49-F238E27FC236}">
                <a16:creationId xmlns:a16="http://schemas.microsoft.com/office/drawing/2014/main" id="{8CE70801-E9E0-007D-5380-CDA8C19F1BAF}"/>
              </a:ext>
            </a:extLst>
          </p:cNvPr>
          <p:cNvSpPr/>
          <p:nvPr/>
        </p:nvSpPr>
        <p:spPr>
          <a:xfrm>
            <a:off x="7784982" y="4253324"/>
            <a:ext cx="2305319" cy="46363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DBFEF01-A568-36CA-450A-9ECD43BC94B0}"/>
              </a:ext>
            </a:extLst>
          </p:cNvPr>
          <p:cNvSpPr/>
          <p:nvPr/>
        </p:nvSpPr>
        <p:spPr>
          <a:xfrm>
            <a:off x="279854" y="1283954"/>
            <a:ext cx="5195661" cy="1295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7) From here you can now publish to your posit cloud account</a:t>
            </a:r>
          </a:p>
        </p:txBody>
      </p:sp>
      <p:sp>
        <p:nvSpPr>
          <p:cNvPr id="4" name="Rectangle 3">
            <a:extLst>
              <a:ext uri="{FF2B5EF4-FFF2-40B4-BE49-F238E27FC236}">
                <a16:creationId xmlns:a16="http://schemas.microsoft.com/office/drawing/2014/main" id="{724214A6-586D-AC1E-04CA-C36B6E6D5571}"/>
              </a:ext>
            </a:extLst>
          </p:cNvPr>
          <p:cNvSpPr/>
          <p:nvPr/>
        </p:nvSpPr>
        <p:spPr>
          <a:xfrm>
            <a:off x="5854926" y="1283954"/>
            <a:ext cx="6054045" cy="1295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8) Then you will see the document and the .</a:t>
            </a:r>
            <a:r>
              <a:rPr lang="en-GB" dirty="0" err="1"/>
              <a:t>rmd</a:t>
            </a:r>
            <a:r>
              <a:rPr lang="en-GB" dirty="0"/>
              <a:t> available in your workspace on Posit cloud</a:t>
            </a:r>
          </a:p>
        </p:txBody>
      </p:sp>
    </p:spTree>
    <p:extLst>
      <p:ext uri="{BB962C8B-B14F-4D97-AF65-F5344CB8AC3E}">
        <p14:creationId xmlns:p14="http://schemas.microsoft.com/office/powerpoint/2010/main" val="2804004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normAutofit fontScale="90000"/>
          </a:bodyPr>
          <a:lstStyle/>
          <a:p>
            <a:r>
              <a:rPr lang="en-GB" dirty="0"/>
              <a:t>Sharing your wonderful dashboard for everyone to enjoy!</a:t>
            </a:r>
          </a:p>
        </p:txBody>
      </p:sp>
      <p:pic>
        <p:nvPicPr>
          <p:cNvPr id="3" name="Picture 2" descr="A screenshot of a computer&#10;&#10;Description automatically generated">
            <a:extLst>
              <a:ext uri="{FF2B5EF4-FFF2-40B4-BE49-F238E27FC236}">
                <a16:creationId xmlns:a16="http://schemas.microsoft.com/office/drawing/2014/main" id="{A37D89AD-7790-18F3-1C0D-E840DDE2903B}"/>
              </a:ext>
            </a:extLst>
          </p:cNvPr>
          <p:cNvPicPr>
            <a:picLocks noChangeAspect="1"/>
          </p:cNvPicPr>
          <p:nvPr/>
        </p:nvPicPr>
        <p:blipFill>
          <a:blip r:embed="rId3"/>
          <a:stretch>
            <a:fillRect/>
          </a:stretch>
        </p:blipFill>
        <p:spPr>
          <a:xfrm>
            <a:off x="-185057" y="961467"/>
            <a:ext cx="7772400" cy="4949263"/>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F9F8E5A0-DA4C-476B-AF96-D5C697C1E36C}"/>
              </a:ext>
            </a:extLst>
          </p:cNvPr>
          <p:cNvPicPr>
            <a:picLocks noChangeAspect="1"/>
          </p:cNvPicPr>
          <p:nvPr/>
        </p:nvPicPr>
        <p:blipFill>
          <a:blip r:embed="rId4"/>
          <a:stretch>
            <a:fillRect/>
          </a:stretch>
        </p:blipFill>
        <p:spPr>
          <a:xfrm>
            <a:off x="7125544" y="1122168"/>
            <a:ext cx="5174968" cy="3295285"/>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58B0FA0D-E36A-03CE-657C-1FD1DD679D6B}"/>
              </a:ext>
            </a:extLst>
          </p:cNvPr>
          <p:cNvPicPr>
            <a:picLocks noChangeAspect="1"/>
          </p:cNvPicPr>
          <p:nvPr/>
        </p:nvPicPr>
        <p:blipFill>
          <a:blip r:embed="rId5"/>
          <a:stretch>
            <a:fillRect/>
          </a:stretch>
        </p:blipFill>
        <p:spPr>
          <a:xfrm>
            <a:off x="7125544" y="3750493"/>
            <a:ext cx="5174967" cy="3295285"/>
          </a:xfrm>
          <a:prstGeom prst="rect">
            <a:avLst/>
          </a:prstGeom>
        </p:spPr>
      </p:pic>
      <p:sp>
        <p:nvSpPr>
          <p:cNvPr id="4" name="Rectangle 3">
            <a:extLst>
              <a:ext uri="{FF2B5EF4-FFF2-40B4-BE49-F238E27FC236}">
                <a16:creationId xmlns:a16="http://schemas.microsoft.com/office/drawing/2014/main" id="{55644A62-3CBA-393E-77D5-644171209957}"/>
              </a:ext>
            </a:extLst>
          </p:cNvPr>
          <p:cNvSpPr/>
          <p:nvPr/>
        </p:nvSpPr>
        <p:spPr>
          <a:xfrm>
            <a:off x="6868887" y="2820533"/>
            <a:ext cx="217713" cy="30738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5F0D99C-2F7D-0B4D-69E4-A8034E838071}"/>
              </a:ext>
            </a:extLst>
          </p:cNvPr>
          <p:cNvSpPr/>
          <p:nvPr/>
        </p:nvSpPr>
        <p:spPr>
          <a:xfrm>
            <a:off x="2514602" y="2148028"/>
            <a:ext cx="2363622" cy="153134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31754F1-5DDC-DFC9-1A71-10F2B426A47A}"/>
              </a:ext>
            </a:extLst>
          </p:cNvPr>
          <p:cNvSpPr/>
          <p:nvPr/>
        </p:nvSpPr>
        <p:spPr>
          <a:xfrm>
            <a:off x="9644743" y="2769810"/>
            <a:ext cx="1730828" cy="51881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636AB2A-AB0F-F73C-DD1C-BD380C7D1A64}"/>
              </a:ext>
            </a:extLst>
          </p:cNvPr>
          <p:cNvSpPr/>
          <p:nvPr/>
        </p:nvSpPr>
        <p:spPr>
          <a:xfrm>
            <a:off x="7913917" y="4158047"/>
            <a:ext cx="4274908" cy="242082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228F93B-7B3D-BAE9-9111-5C92A996BBB6}"/>
              </a:ext>
            </a:extLst>
          </p:cNvPr>
          <p:cNvSpPr txBox="1"/>
          <p:nvPr/>
        </p:nvSpPr>
        <p:spPr>
          <a:xfrm>
            <a:off x="3495739" y="1824099"/>
            <a:ext cx="401348" cy="369332"/>
          </a:xfrm>
          <a:prstGeom prst="rect">
            <a:avLst/>
          </a:prstGeom>
          <a:noFill/>
        </p:spPr>
        <p:txBody>
          <a:bodyPr wrap="square" rtlCol="0">
            <a:spAutoFit/>
          </a:bodyPr>
          <a:lstStyle/>
          <a:p>
            <a:r>
              <a:rPr lang="en-GB" dirty="0">
                <a:solidFill>
                  <a:srgbClr val="FF0000"/>
                </a:solidFill>
              </a:rPr>
              <a:t>2</a:t>
            </a:r>
          </a:p>
        </p:txBody>
      </p:sp>
      <p:sp>
        <p:nvSpPr>
          <p:cNvPr id="11" name="TextBox 10">
            <a:extLst>
              <a:ext uri="{FF2B5EF4-FFF2-40B4-BE49-F238E27FC236}">
                <a16:creationId xmlns:a16="http://schemas.microsoft.com/office/drawing/2014/main" id="{FB0D74F0-0B12-B4C5-FC26-AB0A8BAC2B28}"/>
              </a:ext>
            </a:extLst>
          </p:cNvPr>
          <p:cNvSpPr txBox="1"/>
          <p:nvPr/>
        </p:nvSpPr>
        <p:spPr>
          <a:xfrm>
            <a:off x="6825343" y="2476525"/>
            <a:ext cx="401348" cy="369332"/>
          </a:xfrm>
          <a:prstGeom prst="rect">
            <a:avLst/>
          </a:prstGeom>
          <a:noFill/>
        </p:spPr>
        <p:txBody>
          <a:bodyPr wrap="square" rtlCol="0">
            <a:spAutoFit/>
          </a:bodyPr>
          <a:lstStyle/>
          <a:p>
            <a:r>
              <a:rPr lang="en-GB" dirty="0">
                <a:solidFill>
                  <a:srgbClr val="FF0000"/>
                </a:solidFill>
              </a:rPr>
              <a:t>1</a:t>
            </a:r>
          </a:p>
        </p:txBody>
      </p:sp>
      <p:sp>
        <p:nvSpPr>
          <p:cNvPr id="12" name="TextBox 11">
            <a:extLst>
              <a:ext uri="{FF2B5EF4-FFF2-40B4-BE49-F238E27FC236}">
                <a16:creationId xmlns:a16="http://schemas.microsoft.com/office/drawing/2014/main" id="{21073B6A-E72A-D81A-6E84-24E8441FB81A}"/>
              </a:ext>
            </a:extLst>
          </p:cNvPr>
          <p:cNvSpPr txBox="1"/>
          <p:nvPr/>
        </p:nvSpPr>
        <p:spPr>
          <a:xfrm>
            <a:off x="9386497" y="2635180"/>
            <a:ext cx="401348" cy="369332"/>
          </a:xfrm>
          <a:prstGeom prst="rect">
            <a:avLst/>
          </a:prstGeom>
          <a:noFill/>
        </p:spPr>
        <p:txBody>
          <a:bodyPr wrap="square" rtlCol="0">
            <a:spAutoFit/>
          </a:bodyPr>
          <a:lstStyle/>
          <a:p>
            <a:r>
              <a:rPr lang="en-GB" dirty="0">
                <a:solidFill>
                  <a:srgbClr val="FF0000"/>
                </a:solidFill>
              </a:rPr>
              <a:t>3</a:t>
            </a:r>
          </a:p>
        </p:txBody>
      </p:sp>
      <p:sp>
        <p:nvSpPr>
          <p:cNvPr id="13" name="TextBox 12">
            <a:extLst>
              <a:ext uri="{FF2B5EF4-FFF2-40B4-BE49-F238E27FC236}">
                <a16:creationId xmlns:a16="http://schemas.microsoft.com/office/drawing/2014/main" id="{48F45B4C-7A98-DB48-0351-8DE264F9D398}"/>
              </a:ext>
            </a:extLst>
          </p:cNvPr>
          <p:cNvSpPr txBox="1"/>
          <p:nvPr/>
        </p:nvSpPr>
        <p:spPr>
          <a:xfrm>
            <a:off x="8307223" y="3788715"/>
            <a:ext cx="401348" cy="369332"/>
          </a:xfrm>
          <a:prstGeom prst="rect">
            <a:avLst/>
          </a:prstGeom>
          <a:noFill/>
        </p:spPr>
        <p:txBody>
          <a:bodyPr wrap="square" rtlCol="0">
            <a:spAutoFit/>
          </a:bodyPr>
          <a:lstStyle/>
          <a:p>
            <a:r>
              <a:rPr lang="en-GB" dirty="0">
                <a:solidFill>
                  <a:srgbClr val="FF0000"/>
                </a:solidFill>
              </a:rPr>
              <a:t>4</a:t>
            </a:r>
          </a:p>
        </p:txBody>
      </p:sp>
    </p:spTree>
    <p:extLst>
      <p:ext uri="{BB962C8B-B14F-4D97-AF65-F5344CB8AC3E}">
        <p14:creationId xmlns:p14="http://schemas.microsoft.com/office/powerpoint/2010/main" val="60059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lstStyle/>
          <a:p>
            <a:r>
              <a:rPr lang="en-GB" dirty="0"/>
              <a:t>Now to see the dashboard</a:t>
            </a:r>
          </a:p>
        </p:txBody>
      </p:sp>
    </p:spTree>
    <p:extLst>
      <p:ext uri="{BB962C8B-B14F-4D97-AF65-F5344CB8AC3E}">
        <p14:creationId xmlns:p14="http://schemas.microsoft.com/office/powerpoint/2010/main" val="226642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1E41-EF48-8AD6-82A8-389C32B43A0E}"/>
              </a:ext>
            </a:extLst>
          </p:cNvPr>
          <p:cNvSpPr>
            <a:spLocks noGrp="1"/>
          </p:cNvSpPr>
          <p:nvPr>
            <p:ph type="title"/>
          </p:nvPr>
        </p:nvSpPr>
        <p:spPr/>
        <p:txBody>
          <a:bodyPr/>
          <a:lstStyle/>
          <a:p>
            <a:r>
              <a:rPr lang="en-GB" dirty="0"/>
              <a:t>What is Markdown?</a:t>
            </a:r>
          </a:p>
        </p:txBody>
      </p:sp>
      <p:sp>
        <p:nvSpPr>
          <p:cNvPr id="7" name="Content Placeholder 6">
            <a:extLst>
              <a:ext uri="{FF2B5EF4-FFF2-40B4-BE49-F238E27FC236}">
                <a16:creationId xmlns:a16="http://schemas.microsoft.com/office/drawing/2014/main" id="{5A43C0DB-CA1F-2240-3FC0-92B5DB028BD6}"/>
              </a:ext>
            </a:extLst>
          </p:cNvPr>
          <p:cNvSpPr>
            <a:spLocks noGrp="1"/>
          </p:cNvSpPr>
          <p:nvPr>
            <p:ph idx="1"/>
          </p:nvPr>
        </p:nvSpPr>
        <p:spPr/>
        <p:txBody>
          <a:bodyPr/>
          <a:lstStyle/>
          <a:p>
            <a:pPr marL="342900" indent="-342900">
              <a:buFont typeface="Arial" panose="020B0604020202020204" pitchFamily="34" charset="0"/>
              <a:buChar char="•"/>
            </a:pPr>
            <a:r>
              <a:rPr lang="en-GB" sz="1800" dirty="0">
                <a:solidFill>
                  <a:srgbClr val="0D0D0D"/>
                </a:solidFill>
                <a:highlight>
                  <a:srgbClr val="FFFFFF"/>
                </a:highlight>
                <a:latin typeface="Söhne"/>
              </a:rPr>
              <a:t>P</a:t>
            </a:r>
            <a:r>
              <a:rPr lang="en-GB" sz="1800" b="0" i="0" u="none" strike="noStrike" dirty="0">
                <a:solidFill>
                  <a:srgbClr val="0D0D0D"/>
                </a:solidFill>
                <a:effectLst/>
                <a:highlight>
                  <a:srgbClr val="FFFFFF"/>
                </a:highlight>
                <a:latin typeface="Söhne"/>
              </a:rPr>
              <a:t>owerful tool for integrating data analysis and report generation directly from R code. </a:t>
            </a:r>
          </a:p>
          <a:p>
            <a:pPr marL="342900" indent="-342900">
              <a:buFont typeface="Arial" panose="020B0604020202020204" pitchFamily="34" charset="0"/>
              <a:buChar char="•"/>
            </a:pPr>
            <a:r>
              <a:rPr lang="en-GB" sz="1800" dirty="0">
                <a:solidFill>
                  <a:srgbClr val="0D0D0D"/>
                </a:solidFill>
                <a:highlight>
                  <a:srgbClr val="FFFFFF"/>
                </a:highlight>
                <a:latin typeface="Söhne"/>
              </a:rPr>
              <a:t>C</a:t>
            </a:r>
            <a:r>
              <a:rPr lang="en-GB" sz="1800" b="0" i="0" u="none" strike="noStrike" dirty="0">
                <a:solidFill>
                  <a:srgbClr val="0D0D0D"/>
                </a:solidFill>
                <a:effectLst/>
                <a:highlight>
                  <a:srgbClr val="FFFFFF"/>
                </a:highlight>
                <a:latin typeface="Söhne"/>
              </a:rPr>
              <a:t>reate dynamic documents, presentations, and reports that combine code, its output, and explanatory text in a single document.</a:t>
            </a:r>
          </a:p>
          <a:p>
            <a:pPr marL="342900" indent="-342900">
              <a:buFont typeface="Arial" panose="020B0604020202020204" pitchFamily="34" charset="0"/>
              <a:buChar char="•"/>
            </a:pPr>
            <a:r>
              <a:rPr lang="en-GB" sz="1800" dirty="0">
                <a:solidFill>
                  <a:srgbClr val="0D0D0D"/>
                </a:solidFill>
                <a:highlight>
                  <a:srgbClr val="FFFFFF"/>
                </a:highlight>
                <a:latin typeface="Söhne"/>
              </a:rPr>
              <a:t>Integrate Multiple R outputs such as graphs, maps, plots into a single document that one can make interactive.</a:t>
            </a:r>
          </a:p>
          <a:p>
            <a:pPr marL="342900" indent="-342900">
              <a:buFont typeface="Arial" panose="020B0604020202020204" pitchFamily="34" charset="0"/>
              <a:buChar char="•"/>
            </a:pPr>
            <a:r>
              <a:rPr lang="en-GB" sz="1800" b="0" i="0" u="none" strike="noStrike" dirty="0">
                <a:solidFill>
                  <a:srgbClr val="0D0D0D"/>
                </a:solidFill>
                <a:effectLst/>
                <a:highlight>
                  <a:srgbClr val="FFFFFF"/>
                </a:highlight>
                <a:latin typeface="Söhne"/>
              </a:rPr>
              <a:t>Publish these documents online </a:t>
            </a:r>
            <a:r>
              <a:rPr lang="en-GB" sz="1800" dirty="0">
                <a:solidFill>
                  <a:srgbClr val="0D0D0D"/>
                </a:solidFill>
                <a:highlight>
                  <a:srgbClr val="FFFFFF"/>
                </a:highlight>
                <a:latin typeface="Söhne"/>
              </a:rPr>
              <a:t>to share publicly or with stakeholders</a:t>
            </a:r>
          </a:p>
          <a:p>
            <a:pPr marL="342900" indent="-342900">
              <a:buFont typeface="Arial" panose="020B0604020202020204" pitchFamily="34" charset="0"/>
              <a:buChar char="•"/>
            </a:pPr>
            <a:r>
              <a:rPr lang="en-GB" sz="1800" b="0" i="0" u="none" strike="noStrike" dirty="0">
                <a:solidFill>
                  <a:srgbClr val="0D0D0D"/>
                </a:solidFill>
                <a:effectLst/>
                <a:highlight>
                  <a:srgbClr val="FFFFFF"/>
                </a:highlight>
                <a:latin typeface="Söhne"/>
              </a:rPr>
              <a:t>Updated Version of Markdown now availabl</a:t>
            </a:r>
            <a:r>
              <a:rPr lang="en-GB" sz="1800" dirty="0">
                <a:solidFill>
                  <a:srgbClr val="0D0D0D"/>
                </a:solidFill>
                <a:highlight>
                  <a:srgbClr val="FFFFFF"/>
                </a:highlight>
                <a:latin typeface="Söhne"/>
              </a:rPr>
              <a:t>e: </a:t>
            </a:r>
            <a:r>
              <a:rPr lang="en-GB" sz="1800" b="1" dirty="0">
                <a:solidFill>
                  <a:srgbClr val="0D0D0D"/>
                </a:solidFill>
                <a:highlight>
                  <a:srgbClr val="FFFFFF"/>
                </a:highlight>
                <a:latin typeface="Söhne"/>
              </a:rPr>
              <a:t>Quarto</a:t>
            </a:r>
            <a:endParaRPr lang="en-GB" sz="1800" b="1" i="0" u="none" strike="noStrike" dirty="0">
              <a:solidFill>
                <a:srgbClr val="0D0D0D"/>
              </a:solidFill>
              <a:effectLst/>
              <a:highlight>
                <a:srgbClr val="FFFFFF"/>
              </a:highlight>
              <a:latin typeface="Söhne"/>
            </a:endParaRPr>
          </a:p>
          <a:p>
            <a:pPr marL="342900" indent="-342900">
              <a:buFont typeface="Arial" panose="020B0604020202020204" pitchFamily="34" charset="0"/>
              <a:buChar char="•"/>
            </a:pPr>
            <a:endParaRPr lang="en-GB" sz="1800" dirty="0"/>
          </a:p>
        </p:txBody>
      </p:sp>
      <p:pic>
        <p:nvPicPr>
          <p:cNvPr id="10" name="Picture 9" descr="A screenshot of a computer&#10;&#10;Description automatically generated">
            <a:extLst>
              <a:ext uri="{FF2B5EF4-FFF2-40B4-BE49-F238E27FC236}">
                <a16:creationId xmlns:a16="http://schemas.microsoft.com/office/drawing/2014/main" id="{FB9996DB-4C7B-2B82-3543-437BCCAE61C7}"/>
              </a:ext>
            </a:extLst>
          </p:cNvPr>
          <p:cNvPicPr>
            <a:picLocks noChangeAspect="1"/>
          </p:cNvPicPr>
          <p:nvPr/>
        </p:nvPicPr>
        <p:blipFill>
          <a:blip r:embed="rId3"/>
          <a:stretch>
            <a:fillRect/>
          </a:stretch>
        </p:blipFill>
        <p:spPr>
          <a:xfrm>
            <a:off x="919812" y="3854558"/>
            <a:ext cx="4807124" cy="2726278"/>
          </a:xfrm>
          <a:prstGeom prst="rect">
            <a:avLst/>
          </a:prstGeom>
        </p:spPr>
      </p:pic>
      <p:pic>
        <p:nvPicPr>
          <p:cNvPr id="12" name="Picture 11" descr="A screenshot of a computer screen&#10;&#10;Description automatically generated">
            <a:extLst>
              <a:ext uri="{FF2B5EF4-FFF2-40B4-BE49-F238E27FC236}">
                <a16:creationId xmlns:a16="http://schemas.microsoft.com/office/drawing/2014/main" id="{05373ED0-8D6B-DEC3-90BC-C0CBEAF799BC}"/>
              </a:ext>
            </a:extLst>
          </p:cNvPr>
          <p:cNvPicPr>
            <a:picLocks noChangeAspect="1"/>
          </p:cNvPicPr>
          <p:nvPr/>
        </p:nvPicPr>
        <p:blipFill>
          <a:blip r:embed="rId4"/>
          <a:stretch>
            <a:fillRect/>
          </a:stretch>
        </p:blipFill>
        <p:spPr>
          <a:xfrm>
            <a:off x="6357000" y="3854558"/>
            <a:ext cx="4912013" cy="2724310"/>
          </a:xfrm>
          <a:prstGeom prst="rect">
            <a:avLst/>
          </a:prstGeom>
        </p:spPr>
      </p:pic>
    </p:spTree>
    <p:extLst>
      <p:ext uri="{BB962C8B-B14F-4D97-AF65-F5344CB8AC3E}">
        <p14:creationId xmlns:p14="http://schemas.microsoft.com/office/powerpoint/2010/main" val="4036605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1E41-EF48-8AD6-82A8-389C32B43A0E}"/>
              </a:ext>
            </a:extLst>
          </p:cNvPr>
          <p:cNvSpPr>
            <a:spLocks noGrp="1"/>
          </p:cNvSpPr>
          <p:nvPr>
            <p:ph type="title"/>
          </p:nvPr>
        </p:nvSpPr>
        <p:spPr/>
        <p:txBody>
          <a:bodyPr/>
          <a:lstStyle/>
          <a:p>
            <a:r>
              <a:rPr lang="en-GB" dirty="0"/>
              <a:t>Our Aim for the Markdown</a:t>
            </a:r>
          </a:p>
        </p:txBody>
      </p:sp>
      <p:sp>
        <p:nvSpPr>
          <p:cNvPr id="6" name="Content Placeholder 6">
            <a:extLst>
              <a:ext uri="{FF2B5EF4-FFF2-40B4-BE49-F238E27FC236}">
                <a16:creationId xmlns:a16="http://schemas.microsoft.com/office/drawing/2014/main" id="{D1DF6132-E889-34A4-BE10-11C04EE3C04B}"/>
              </a:ext>
            </a:extLst>
          </p:cNvPr>
          <p:cNvSpPr>
            <a:spLocks noGrp="1"/>
          </p:cNvSpPr>
          <p:nvPr>
            <p:ph idx="1"/>
          </p:nvPr>
        </p:nvSpPr>
        <p:spPr>
          <a:xfrm>
            <a:off x="609441" y="1361907"/>
            <a:ext cx="10969943" cy="4821382"/>
          </a:xfrm>
        </p:spPr>
        <p:txBody>
          <a:bodyPr/>
          <a:lstStyle/>
          <a:p>
            <a:r>
              <a:rPr lang="en-GB" sz="2000" b="1" i="0" u="none" strike="noStrike" dirty="0">
                <a:solidFill>
                  <a:srgbClr val="0D0D0D"/>
                </a:solidFill>
                <a:effectLst/>
                <a:latin typeface="Söhne"/>
              </a:rPr>
              <a:t>Objective:</a:t>
            </a:r>
            <a:r>
              <a:rPr lang="en-GB" sz="2000" b="0" i="0" u="none" strike="noStrike" dirty="0">
                <a:solidFill>
                  <a:srgbClr val="0D0D0D"/>
                </a:solidFill>
                <a:effectLst/>
                <a:highlight>
                  <a:srgbClr val="FFFFFF"/>
                </a:highlight>
                <a:latin typeface="Söhne"/>
              </a:rPr>
              <a:t> Develop a tool grounded in an evidence-based consensus framework that guides stakeholders and decision-makers in identifying optimal locations for active case detection of Skin NTDs in Ghana.</a:t>
            </a:r>
          </a:p>
          <a:p>
            <a:endParaRPr lang="en-GB" sz="2000" dirty="0">
              <a:solidFill>
                <a:srgbClr val="0D0D0D"/>
              </a:solidFill>
              <a:highlight>
                <a:srgbClr val="FFFFFF"/>
              </a:highlight>
              <a:latin typeface="Söhne"/>
            </a:endParaRPr>
          </a:p>
          <a:p>
            <a:r>
              <a:rPr lang="en-GB" sz="2000" dirty="0">
                <a:solidFill>
                  <a:srgbClr val="0D0D0D"/>
                </a:solidFill>
                <a:highlight>
                  <a:srgbClr val="FFFFFF"/>
                </a:highlight>
                <a:latin typeface="Söhne"/>
              </a:rPr>
              <a:t>Why was Markdown used?</a:t>
            </a:r>
          </a:p>
          <a:p>
            <a:pPr marL="1085809" lvl="1" indent="-342900">
              <a:buFont typeface="Arial" panose="020B0604020202020204" pitchFamily="34" charset="0"/>
              <a:buChar char="•"/>
            </a:pPr>
            <a:r>
              <a:rPr lang="en-GB" sz="1800" dirty="0">
                <a:solidFill>
                  <a:srgbClr val="0D0D0D"/>
                </a:solidFill>
                <a:highlight>
                  <a:srgbClr val="FFFFFF"/>
                </a:highlight>
                <a:latin typeface="Söhne"/>
              </a:rPr>
              <a:t>Sharable</a:t>
            </a:r>
          </a:p>
          <a:p>
            <a:pPr marL="1085809" lvl="1" indent="-342900">
              <a:buFont typeface="Arial" panose="020B0604020202020204" pitchFamily="34" charset="0"/>
              <a:buChar char="•"/>
            </a:pPr>
            <a:r>
              <a:rPr lang="en-GB" sz="1800" dirty="0">
                <a:solidFill>
                  <a:srgbClr val="0D0D0D"/>
                </a:solidFill>
                <a:highlight>
                  <a:srgbClr val="FFFFFF"/>
                </a:highlight>
                <a:latin typeface="Söhne"/>
              </a:rPr>
              <a:t>Interactive </a:t>
            </a:r>
          </a:p>
          <a:p>
            <a:pPr marL="1085809" lvl="1" indent="-342900">
              <a:buFont typeface="Arial" panose="020B0604020202020204" pitchFamily="34" charset="0"/>
              <a:buChar char="•"/>
            </a:pPr>
            <a:r>
              <a:rPr lang="en-GB" sz="1800" dirty="0">
                <a:solidFill>
                  <a:srgbClr val="0D0D0D"/>
                </a:solidFill>
                <a:highlight>
                  <a:srgbClr val="FFFFFF"/>
                </a:highlight>
                <a:latin typeface="Söhne"/>
              </a:rPr>
              <a:t>Easy to use</a:t>
            </a:r>
          </a:p>
          <a:p>
            <a:endParaRPr lang="en-GB" sz="2000" dirty="0">
              <a:solidFill>
                <a:srgbClr val="0D0D0D"/>
              </a:solidFill>
              <a:highlight>
                <a:srgbClr val="FFFFFF"/>
              </a:highlight>
              <a:latin typeface="Söhne"/>
            </a:endParaRPr>
          </a:p>
          <a:p>
            <a:r>
              <a:rPr lang="en-GB" sz="2000" dirty="0">
                <a:solidFill>
                  <a:srgbClr val="0D0D0D"/>
                </a:solidFill>
                <a:highlight>
                  <a:srgbClr val="FFFFFF"/>
                </a:highlight>
                <a:latin typeface="Söhne"/>
              </a:rPr>
              <a:t>Steps required;</a:t>
            </a:r>
          </a:p>
          <a:p>
            <a:pPr marL="1085809" lvl="1" indent="-342900">
              <a:buFont typeface="+mj-lt"/>
              <a:buAutoNum type="arabicPeriod"/>
            </a:pPr>
            <a:r>
              <a:rPr lang="en-GB" sz="1800" dirty="0">
                <a:solidFill>
                  <a:srgbClr val="0D0D0D"/>
                </a:solidFill>
                <a:highlight>
                  <a:srgbClr val="FFFFFF"/>
                </a:highlight>
                <a:latin typeface="Söhne"/>
              </a:rPr>
              <a:t>Build Consensus Framework outlining process and justification for Proxies/indicators </a:t>
            </a:r>
          </a:p>
          <a:p>
            <a:pPr marL="1085809" lvl="1" indent="-342900">
              <a:buFont typeface="+mj-lt"/>
              <a:buAutoNum type="arabicPeriod"/>
            </a:pPr>
            <a:r>
              <a:rPr lang="en-GB" sz="1800" dirty="0">
                <a:solidFill>
                  <a:srgbClr val="0D0D0D"/>
                </a:solidFill>
                <a:highlight>
                  <a:srgbClr val="FFFFFF"/>
                </a:highlight>
                <a:latin typeface="Söhne"/>
              </a:rPr>
              <a:t>Collate open-source datasets that work as proxies/indicators</a:t>
            </a:r>
            <a:endParaRPr lang="en-GB" sz="1200" dirty="0">
              <a:solidFill>
                <a:srgbClr val="0D0D0D"/>
              </a:solidFill>
              <a:highlight>
                <a:srgbClr val="FFFFFF"/>
              </a:highlight>
              <a:latin typeface="Söhne"/>
            </a:endParaRPr>
          </a:p>
          <a:p>
            <a:pPr marL="1085809" lvl="1" indent="-342900">
              <a:buFont typeface="+mj-lt"/>
              <a:buAutoNum type="arabicPeriod"/>
            </a:pPr>
            <a:r>
              <a:rPr lang="en-GB" sz="1800" dirty="0">
                <a:solidFill>
                  <a:srgbClr val="0D0D0D"/>
                </a:solidFill>
                <a:highlight>
                  <a:srgbClr val="FFFFFF"/>
                </a:highlight>
                <a:latin typeface="Söhne"/>
              </a:rPr>
              <a:t>Prepare datasets and raster to use in R</a:t>
            </a:r>
          </a:p>
          <a:p>
            <a:pPr marL="1085809" lvl="1" indent="-342900">
              <a:buFont typeface="+mj-lt"/>
              <a:buAutoNum type="arabicPeriod"/>
            </a:pPr>
            <a:r>
              <a:rPr lang="en-GB" sz="1800" dirty="0">
                <a:solidFill>
                  <a:srgbClr val="0D0D0D"/>
                </a:solidFill>
                <a:highlight>
                  <a:srgbClr val="FFFFFF"/>
                </a:highlight>
                <a:latin typeface="Söhne"/>
              </a:rPr>
              <a:t>Extract data at IU Level (district) for each indicators</a:t>
            </a:r>
          </a:p>
          <a:p>
            <a:pPr marL="1085809" lvl="1" indent="-342900">
              <a:buFont typeface="+mj-lt"/>
              <a:buAutoNum type="arabicPeriod"/>
            </a:pPr>
            <a:r>
              <a:rPr lang="en-GB" sz="1800" b="1" dirty="0">
                <a:solidFill>
                  <a:srgbClr val="0D0D0D"/>
                </a:solidFill>
                <a:highlight>
                  <a:srgbClr val="FFFFFF"/>
                </a:highlight>
                <a:latin typeface="Söhne"/>
              </a:rPr>
              <a:t>Process Proxies and indicators in Tables, charts and maps on markdown.</a:t>
            </a:r>
          </a:p>
          <a:p>
            <a:pPr marL="1085809" lvl="1" indent="-342900">
              <a:buFont typeface="+mj-lt"/>
              <a:buAutoNum type="arabicPeriod"/>
            </a:pPr>
            <a:endParaRPr lang="en-GB" sz="1600" dirty="0">
              <a:solidFill>
                <a:srgbClr val="0D0D0D"/>
              </a:solidFill>
              <a:highlight>
                <a:srgbClr val="FFFFFF"/>
              </a:highlight>
              <a:latin typeface="Söhne"/>
            </a:endParaRPr>
          </a:p>
          <a:p>
            <a:pPr marL="1485838" lvl="2" indent="-342900">
              <a:buFont typeface="Arial" panose="020B0604020202020204" pitchFamily="34" charset="0"/>
              <a:buChar char="•"/>
            </a:pPr>
            <a:endParaRPr lang="en-GB" sz="1400" b="0" i="0" u="none" strike="noStrike" dirty="0">
              <a:solidFill>
                <a:srgbClr val="0D0D0D"/>
              </a:solidFill>
              <a:effectLst/>
              <a:highlight>
                <a:srgbClr val="FFFFFF"/>
              </a:highlight>
              <a:latin typeface="Söhne"/>
            </a:endParaRPr>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2180214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06FB50AF-0CC3-A5EC-0FCA-C58F78097DE2}"/>
              </a:ext>
            </a:extLst>
          </p:cNvPr>
          <p:cNvPicPr>
            <a:picLocks noChangeAspect="1"/>
          </p:cNvPicPr>
          <p:nvPr/>
        </p:nvPicPr>
        <p:blipFill>
          <a:blip r:embed="rId3"/>
          <a:stretch>
            <a:fillRect/>
          </a:stretch>
        </p:blipFill>
        <p:spPr>
          <a:xfrm>
            <a:off x="0" y="1102816"/>
            <a:ext cx="6600678" cy="5755184"/>
          </a:xfrm>
          <a:prstGeom prst="rect">
            <a:avLst/>
          </a:prstGeom>
        </p:spPr>
      </p:pic>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lstStyle/>
          <a:p>
            <a:r>
              <a:rPr lang="en-GB" dirty="0"/>
              <a:t>Sections of the Dashboard – Text pages</a:t>
            </a:r>
          </a:p>
        </p:txBody>
      </p:sp>
      <p:pic>
        <p:nvPicPr>
          <p:cNvPr id="9" name="Picture 8" descr="A screenshot of a computer&#10;&#10;Description automatically generated">
            <a:extLst>
              <a:ext uri="{FF2B5EF4-FFF2-40B4-BE49-F238E27FC236}">
                <a16:creationId xmlns:a16="http://schemas.microsoft.com/office/drawing/2014/main" id="{F9F003D1-4E17-7504-2799-2826F3D84A0F}"/>
              </a:ext>
            </a:extLst>
          </p:cNvPr>
          <p:cNvPicPr>
            <a:picLocks noChangeAspect="1"/>
          </p:cNvPicPr>
          <p:nvPr/>
        </p:nvPicPr>
        <p:blipFill>
          <a:blip r:embed="rId4"/>
          <a:stretch>
            <a:fillRect/>
          </a:stretch>
        </p:blipFill>
        <p:spPr>
          <a:xfrm>
            <a:off x="5141380" y="1661375"/>
            <a:ext cx="7047445" cy="4481848"/>
          </a:xfrm>
          <a:prstGeom prst="rect">
            <a:avLst/>
          </a:prstGeom>
        </p:spPr>
      </p:pic>
    </p:spTree>
    <p:extLst>
      <p:ext uri="{BB962C8B-B14F-4D97-AF65-F5344CB8AC3E}">
        <p14:creationId xmlns:p14="http://schemas.microsoft.com/office/powerpoint/2010/main" val="289374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lstStyle/>
          <a:p>
            <a:r>
              <a:rPr lang="en-GB" dirty="0"/>
              <a:t>Sections of the Dashboard – Image Pages</a:t>
            </a:r>
          </a:p>
        </p:txBody>
      </p:sp>
      <p:pic>
        <p:nvPicPr>
          <p:cNvPr id="4" name="Picture 3" descr="A screenshot of a computer&#10;&#10;Description automatically generated">
            <a:extLst>
              <a:ext uri="{FF2B5EF4-FFF2-40B4-BE49-F238E27FC236}">
                <a16:creationId xmlns:a16="http://schemas.microsoft.com/office/drawing/2014/main" id="{2DB7F31D-7971-0E6C-5A8C-F4D3846DFAA7}"/>
              </a:ext>
            </a:extLst>
          </p:cNvPr>
          <p:cNvPicPr>
            <a:picLocks noChangeAspect="1"/>
          </p:cNvPicPr>
          <p:nvPr/>
        </p:nvPicPr>
        <p:blipFill>
          <a:blip r:embed="rId3"/>
          <a:stretch>
            <a:fillRect/>
          </a:stretch>
        </p:blipFill>
        <p:spPr>
          <a:xfrm>
            <a:off x="0" y="1037102"/>
            <a:ext cx="6903076" cy="601884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C1800F1-17AD-14C7-63FD-F1287CB52357}"/>
              </a:ext>
            </a:extLst>
          </p:cNvPr>
          <p:cNvPicPr>
            <a:picLocks noChangeAspect="1"/>
          </p:cNvPicPr>
          <p:nvPr/>
        </p:nvPicPr>
        <p:blipFill>
          <a:blip r:embed="rId4"/>
          <a:stretch>
            <a:fillRect/>
          </a:stretch>
        </p:blipFill>
        <p:spPr>
          <a:xfrm>
            <a:off x="4416425" y="1635982"/>
            <a:ext cx="7772400" cy="4942886"/>
          </a:xfrm>
          <a:prstGeom prst="rect">
            <a:avLst/>
          </a:prstGeom>
        </p:spPr>
      </p:pic>
    </p:spTree>
    <p:extLst>
      <p:ext uri="{BB962C8B-B14F-4D97-AF65-F5344CB8AC3E}">
        <p14:creationId xmlns:p14="http://schemas.microsoft.com/office/powerpoint/2010/main" val="138243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lstStyle/>
          <a:p>
            <a:r>
              <a:rPr lang="en-GB" dirty="0"/>
              <a:t>Sections of the Dashboard – Interactive Map</a:t>
            </a:r>
          </a:p>
        </p:txBody>
      </p:sp>
      <p:pic>
        <p:nvPicPr>
          <p:cNvPr id="4" name="Picture 3" descr="A screenshot of a computer&#10;&#10;Description automatically generated">
            <a:extLst>
              <a:ext uri="{FF2B5EF4-FFF2-40B4-BE49-F238E27FC236}">
                <a16:creationId xmlns:a16="http://schemas.microsoft.com/office/drawing/2014/main" id="{E9C9D897-43A7-F434-BAE4-CF6BB77A746D}"/>
              </a:ext>
            </a:extLst>
          </p:cNvPr>
          <p:cNvPicPr>
            <a:picLocks noChangeAspect="1"/>
          </p:cNvPicPr>
          <p:nvPr/>
        </p:nvPicPr>
        <p:blipFill>
          <a:blip r:embed="rId3"/>
          <a:stretch>
            <a:fillRect/>
          </a:stretch>
        </p:blipFill>
        <p:spPr>
          <a:xfrm>
            <a:off x="0" y="1063736"/>
            <a:ext cx="6645499" cy="579426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ABAF99F5-DA92-A23E-DA09-93B7CEB45D00}"/>
              </a:ext>
            </a:extLst>
          </p:cNvPr>
          <p:cNvPicPr>
            <a:picLocks noChangeAspect="1"/>
          </p:cNvPicPr>
          <p:nvPr/>
        </p:nvPicPr>
        <p:blipFill>
          <a:blip r:embed="rId4"/>
          <a:stretch>
            <a:fillRect/>
          </a:stretch>
        </p:blipFill>
        <p:spPr>
          <a:xfrm>
            <a:off x="4308594" y="1167453"/>
            <a:ext cx="7772400" cy="4942886"/>
          </a:xfrm>
          <a:prstGeom prst="rect">
            <a:avLst/>
          </a:prstGeom>
        </p:spPr>
      </p:pic>
      <p:sp>
        <p:nvSpPr>
          <p:cNvPr id="8" name="TextBox 7">
            <a:extLst>
              <a:ext uri="{FF2B5EF4-FFF2-40B4-BE49-F238E27FC236}">
                <a16:creationId xmlns:a16="http://schemas.microsoft.com/office/drawing/2014/main" id="{03791665-EE32-62A2-0BCD-57C822A2B84C}"/>
              </a:ext>
            </a:extLst>
          </p:cNvPr>
          <p:cNvSpPr txBox="1"/>
          <p:nvPr/>
        </p:nvSpPr>
        <p:spPr>
          <a:xfrm>
            <a:off x="6645499" y="6029390"/>
            <a:ext cx="2400016" cy="369332"/>
          </a:xfrm>
          <a:prstGeom prst="rect">
            <a:avLst/>
          </a:prstGeom>
          <a:noFill/>
        </p:spPr>
        <p:txBody>
          <a:bodyPr wrap="none" rtlCol="0">
            <a:spAutoFit/>
          </a:bodyPr>
          <a:lstStyle/>
          <a:p>
            <a:r>
              <a:rPr lang="en-GB" dirty="0"/>
              <a:t>Used Package: leaflet()</a:t>
            </a:r>
          </a:p>
        </p:txBody>
      </p:sp>
    </p:spTree>
    <p:extLst>
      <p:ext uri="{BB962C8B-B14F-4D97-AF65-F5344CB8AC3E}">
        <p14:creationId xmlns:p14="http://schemas.microsoft.com/office/powerpoint/2010/main" val="270996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lstStyle/>
          <a:p>
            <a:r>
              <a:rPr lang="en-GB" dirty="0"/>
              <a:t>Why Posit Cloud? </a:t>
            </a:r>
          </a:p>
        </p:txBody>
      </p:sp>
      <p:sp>
        <p:nvSpPr>
          <p:cNvPr id="3" name="Content Placeholder 6">
            <a:extLst>
              <a:ext uri="{FF2B5EF4-FFF2-40B4-BE49-F238E27FC236}">
                <a16:creationId xmlns:a16="http://schemas.microsoft.com/office/drawing/2014/main" id="{6DA65E2E-55ED-A272-099D-E0962CA87575}"/>
              </a:ext>
            </a:extLst>
          </p:cNvPr>
          <p:cNvSpPr>
            <a:spLocks noGrp="1"/>
          </p:cNvSpPr>
          <p:nvPr>
            <p:ph idx="1"/>
          </p:nvPr>
        </p:nvSpPr>
        <p:spPr>
          <a:xfrm>
            <a:off x="609441" y="1361907"/>
            <a:ext cx="10969943" cy="4821382"/>
          </a:xfrm>
        </p:spPr>
        <p:txBody>
          <a:bodyPr/>
          <a:lstStyle/>
          <a:p>
            <a:pPr marL="457200" indent="-457200">
              <a:buFont typeface="+mj-lt"/>
              <a:buAutoNum type="arabicPeriod"/>
            </a:pPr>
            <a:r>
              <a:rPr lang="en-GB" sz="2000" i="0" u="none" strike="noStrike" dirty="0">
                <a:solidFill>
                  <a:srgbClr val="0D0D0D"/>
                </a:solidFill>
                <a:effectLst/>
                <a:latin typeface="Söhne"/>
              </a:rPr>
              <a:t>Wanted a location that one will be able to share the output of the report directly with stakeholders and decision makers via an online link. </a:t>
            </a:r>
          </a:p>
          <a:p>
            <a:pPr marL="457200" indent="-457200">
              <a:buFont typeface="+mj-lt"/>
              <a:buAutoNum type="arabicPeriod"/>
            </a:pPr>
            <a:endParaRPr lang="en-GB" sz="2000" i="0" u="none" strike="noStrike" dirty="0">
              <a:solidFill>
                <a:srgbClr val="0D0D0D"/>
              </a:solidFill>
              <a:effectLst/>
              <a:latin typeface="Söhne"/>
            </a:endParaRPr>
          </a:p>
          <a:p>
            <a:pPr marL="457200" indent="-457200">
              <a:buFont typeface="+mj-lt"/>
              <a:buAutoNum type="arabicPeriod"/>
            </a:pPr>
            <a:r>
              <a:rPr lang="en-GB" sz="2000" dirty="0">
                <a:solidFill>
                  <a:srgbClr val="0D0D0D"/>
                </a:solidFill>
                <a:latin typeface="Söhne"/>
              </a:rPr>
              <a:t>Wanted in interactive report – therefore R markdown was an ideal candidate so required somewhere we could share R mark down inputs. Posit cloud allows for this. </a:t>
            </a:r>
          </a:p>
          <a:p>
            <a:pPr marL="457200" indent="-457200">
              <a:buFont typeface="+mj-lt"/>
              <a:buAutoNum type="arabicPeriod"/>
            </a:pPr>
            <a:endParaRPr lang="en-GB" sz="2000" i="0" u="none" strike="noStrike" dirty="0">
              <a:solidFill>
                <a:srgbClr val="0D0D0D"/>
              </a:solidFill>
              <a:effectLst/>
              <a:latin typeface="Söhne"/>
            </a:endParaRPr>
          </a:p>
          <a:p>
            <a:pPr marL="457200" indent="-457200">
              <a:buFont typeface="+mj-lt"/>
              <a:buAutoNum type="arabicPeriod"/>
            </a:pPr>
            <a:r>
              <a:rPr lang="en-GB" sz="2000" i="0" u="none" strike="noStrike" dirty="0">
                <a:solidFill>
                  <a:srgbClr val="0D0D0D"/>
                </a:solidFill>
                <a:effectLst/>
                <a:latin typeface="Söhne"/>
              </a:rPr>
              <a:t>Posit Cloud can host larger files than </a:t>
            </a:r>
            <a:r>
              <a:rPr lang="en-GB" sz="2000" i="0" u="none" strike="noStrike" dirty="0" err="1">
                <a:solidFill>
                  <a:srgbClr val="0D0D0D"/>
                </a:solidFill>
                <a:effectLst/>
                <a:latin typeface="Söhne"/>
              </a:rPr>
              <a:t>github</a:t>
            </a:r>
            <a:r>
              <a:rPr lang="en-GB" sz="2000" i="0" u="none" strike="noStrike" dirty="0">
                <a:solidFill>
                  <a:srgbClr val="0D0D0D"/>
                </a:solidFill>
                <a:effectLst/>
                <a:latin typeface="Söhne"/>
              </a:rPr>
              <a:t>. &gt;100mb</a:t>
            </a:r>
          </a:p>
          <a:p>
            <a:pPr marL="457200" indent="-457200">
              <a:buFont typeface="+mj-lt"/>
              <a:buAutoNum type="arabicPeriod"/>
            </a:pPr>
            <a:endParaRPr lang="en-GB" sz="2000" b="1" dirty="0">
              <a:solidFill>
                <a:srgbClr val="0D0D0D"/>
              </a:solidFill>
              <a:highlight>
                <a:srgbClr val="FFFFFF"/>
              </a:highlight>
              <a:latin typeface="Söhne"/>
            </a:endParaRPr>
          </a:p>
          <a:p>
            <a:pPr marL="457200" indent="-457200">
              <a:buFont typeface="+mj-lt"/>
              <a:buAutoNum type="arabicPeriod"/>
            </a:pPr>
            <a:endParaRPr lang="en-GB" sz="1800" b="1" dirty="0">
              <a:solidFill>
                <a:srgbClr val="0D0D0D"/>
              </a:solidFill>
              <a:highlight>
                <a:srgbClr val="FFFFFF"/>
              </a:highlight>
              <a:latin typeface="Söhne"/>
            </a:endParaRPr>
          </a:p>
          <a:p>
            <a:pPr marL="1085809" lvl="1" indent="-342900">
              <a:buFont typeface="+mj-lt"/>
              <a:buAutoNum type="arabicPeriod"/>
            </a:pPr>
            <a:endParaRPr lang="en-GB" sz="1600" dirty="0">
              <a:solidFill>
                <a:srgbClr val="0D0D0D"/>
              </a:solidFill>
              <a:highlight>
                <a:srgbClr val="FFFFFF"/>
              </a:highlight>
              <a:latin typeface="Söhne"/>
            </a:endParaRPr>
          </a:p>
          <a:p>
            <a:pPr marL="1485838" lvl="2" indent="-342900">
              <a:buFont typeface="Arial" panose="020B0604020202020204" pitchFamily="34" charset="0"/>
              <a:buChar char="•"/>
            </a:pPr>
            <a:endParaRPr lang="en-GB" sz="1400" b="0" i="0" u="none" strike="noStrike" dirty="0">
              <a:solidFill>
                <a:srgbClr val="0D0D0D"/>
              </a:solidFill>
              <a:effectLst/>
              <a:highlight>
                <a:srgbClr val="FFFFFF"/>
              </a:highlight>
              <a:latin typeface="Söhne"/>
            </a:endParaRPr>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1371362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lstStyle/>
          <a:p>
            <a:r>
              <a:rPr lang="en-GB" dirty="0"/>
              <a:t>Sections of the Dashboard – Data Tables</a:t>
            </a:r>
          </a:p>
        </p:txBody>
      </p:sp>
      <p:pic>
        <p:nvPicPr>
          <p:cNvPr id="4" name="Picture 3" descr="A screenshot of a computer&#10;&#10;Description automatically generated">
            <a:extLst>
              <a:ext uri="{FF2B5EF4-FFF2-40B4-BE49-F238E27FC236}">
                <a16:creationId xmlns:a16="http://schemas.microsoft.com/office/drawing/2014/main" id="{9794E2D3-EC67-A731-F174-585784B41EBC}"/>
              </a:ext>
            </a:extLst>
          </p:cNvPr>
          <p:cNvPicPr>
            <a:picLocks noChangeAspect="1"/>
          </p:cNvPicPr>
          <p:nvPr/>
        </p:nvPicPr>
        <p:blipFill>
          <a:blip r:embed="rId3"/>
          <a:stretch>
            <a:fillRect/>
          </a:stretch>
        </p:blipFill>
        <p:spPr>
          <a:xfrm>
            <a:off x="0" y="1097106"/>
            <a:ext cx="6503831" cy="5670742"/>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23AC2FB-68C2-62C0-603E-C4D403C2141F}"/>
              </a:ext>
            </a:extLst>
          </p:cNvPr>
          <p:cNvPicPr>
            <a:picLocks noChangeAspect="1"/>
          </p:cNvPicPr>
          <p:nvPr/>
        </p:nvPicPr>
        <p:blipFill>
          <a:blip r:embed="rId4"/>
          <a:stretch>
            <a:fillRect/>
          </a:stretch>
        </p:blipFill>
        <p:spPr>
          <a:xfrm>
            <a:off x="4416425" y="1187258"/>
            <a:ext cx="7772400" cy="4942886"/>
          </a:xfrm>
          <a:prstGeom prst="rect">
            <a:avLst/>
          </a:prstGeom>
        </p:spPr>
      </p:pic>
      <p:sp>
        <p:nvSpPr>
          <p:cNvPr id="8" name="TextBox 7">
            <a:extLst>
              <a:ext uri="{FF2B5EF4-FFF2-40B4-BE49-F238E27FC236}">
                <a16:creationId xmlns:a16="http://schemas.microsoft.com/office/drawing/2014/main" id="{7AA6EAEF-AE2E-ABCD-E690-EA78BD8EE7FB}"/>
              </a:ext>
            </a:extLst>
          </p:cNvPr>
          <p:cNvSpPr txBox="1"/>
          <p:nvPr/>
        </p:nvSpPr>
        <p:spPr>
          <a:xfrm>
            <a:off x="6645499" y="6029390"/>
            <a:ext cx="2690160" cy="369332"/>
          </a:xfrm>
          <a:prstGeom prst="rect">
            <a:avLst/>
          </a:prstGeom>
          <a:noFill/>
        </p:spPr>
        <p:txBody>
          <a:bodyPr wrap="none" rtlCol="0">
            <a:spAutoFit/>
          </a:bodyPr>
          <a:lstStyle/>
          <a:p>
            <a:r>
              <a:rPr lang="en-GB" dirty="0"/>
              <a:t>Used Package: </a:t>
            </a:r>
            <a:r>
              <a:rPr lang="en-GB" dirty="0" err="1"/>
              <a:t>datatable</a:t>
            </a:r>
            <a:r>
              <a:rPr lang="en-GB" dirty="0"/>
              <a:t>()</a:t>
            </a:r>
          </a:p>
        </p:txBody>
      </p:sp>
    </p:spTree>
    <p:extLst>
      <p:ext uri="{BB962C8B-B14F-4D97-AF65-F5344CB8AC3E}">
        <p14:creationId xmlns:p14="http://schemas.microsoft.com/office/powerpoint/2010/main" val="244517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F33CA-028D-413D-C3FC-BEFDD25378EB}"/>
              </a:ext>
            </a:extLst>
          </p:cNvPr>
          <p:cNvSpPr>
            <a:spLocks noGrp="1"/>
          </p:cNvSpPr>
          <p:nvPr>
            <p:ph type="title"/>
          </p:nvPr>
        </p:nvSpPr>
        <p:spPr/>
        <p:txBody>
          <a:bodyPr/>
          <a:lstStyle/>
          <a:p>
            <a:r>
              <a:rPr lang="en-GB" dirty="0"/>
              <a:t>Publishing to Posit Cloud</a:t>
            </a:r>
          </a:p>
        </p:txBody>
      </p:sp>
      <p:pic>
        <p:nvPicPr>
          <p:cNvPr id="10" name="Picture 9" descr="A screenshot of a computer&#10;&#10;Description automatically generated">
            <a:extLst>
              <a:ext uri="{FF2B5EF4-FFF2-40B4-BE49-F238E27FC236}">
                <a16:creationId xmlns:a16="http://schemas.microsoft.com/office/drawing/2014/main" id="{A956E1ED-6BDE-0217-02A7-19C15029A946}"/>
              </a:ext>
            </a:extLst>
          </p:cNvPr>
          <p:cNvPicPr>
            <a:picLocks noChangeAspect="1"/>
          </p:cNvPicPr>
          <p:nvPr/>
        </p:nvPicPr>
        <p:blipFill>
          <a:blip r:embed="rId3"/>
          <a:stretch>
            <a:fillRect/>
          </a:stretch>
        </p:blipFill>
        <p:spPr>
          <a:xfrm>
            <a:off x="8209402" y="1068275"/>
            <a:ext cx="3990308" cy="3024911"/>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742C970E-8767-C0A6-2370-CC6BC27FBF45}"/>
              </a:ext>
            </a:extLst>
          </p:cNvPr>
          <p:cNvPicPr>
            <a:picLocks noChangeAspect="1"/>
          </p:cNvPicPr>
          <p:nvPr/>
        </p:nvPicPr>
        <p:blipFill>
          <a:blip r:embed="rId4"/>
          <a:stretch>
            <a:fillRect/>
          </a:stretch>
        </p:blipFill>
        <p:spPr>
          <a:xfrm>
            <a:off x="4099258" y="1134187"/>
            <a:ext cx="3990308" cy="3024911"/>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AB2C7257-0075-96F9-106C-4A86292E0784}"/>
              </a:ext>
            </a:extLst>
          </p:cNvPr>
          <p:cNvPicPr>
            <a:picLocks noChangeAspect="1"/>
          </p:cNvPicPr>
          <p:nvPr/>
        </p:nvPicPr>
        <p:blipFill>
          <a:blip r:embed="rId5"/>
          <a:stretch>
            <a:fillRect/>
          </a:stretch>
        </p:blipFill>
        <p:spPr>
          <a:xfrm>
            <a:off x="0" y="1134188"/>
            <a:ext cx="3990308" cy="3024911"/>
          </a:xfrm>
          <a:prstGeom prst="rect">
            <a:avLst/>
          </a:prstGeom>
        </p:spPr>
      </p:pic>
      <p:sp>
        <p:nvSpPr>
          <p:cNvPr id="18" name="Rectangle 17">
            <a:extLst>
              <a:ext uri="{FF2B5EF4-FFF2-40B4-BE49-F238E27FC236}">
                <a16:creationId xmlns:a16="http://schemas.microsoft.com/office/drawing/2014/main" id="{B0E4F727-3969-D57A-E8E7-82302FCE465F}"/>
              </a:ext>
            </a:extLst>
          </p:cNvPr>
          <p:cNvSpPr/>
          <p:nvPr/>
        </p:nvSpPr>
        <p:spPr>
          <a:xfrm>
            <a:off x="2536449" y="1462455"/>
            <a:ext cx="272065" cy="20305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6F6B29E-0AA4-14F4-697B-5659761D9C8D}"/>
              </a:ext>
            </a:extLst>
          </p:cNvPr>
          <p:cNvSpPr/>
          <p:nvPr/>
        </p:nvSpPr>
        <p:spPr>
          <a:xfrm>
            <a:off x="4947196" y="2183003"/>
            <a:ext cx="2305319" cy="124599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37F29C1-39A1-020C-C009-728F65FB31A0}"/>
              </a:ext>
            </a:extLst>
          </p:cNvPr>
          <p:cNvSpPr/>
          <p:nvPr/>
        </p:nvSpPr>
        <p:spPr>
          <a:xfrm>
            <a:off x="10776857" y="2183003"/>
            <a:ext cx="379155" cy="19008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06E7B90-1676-35B4-0F8C-63B27475BD7B}"/>
              </a:ext>
            </a:extLst>
          </p:cNvPr>
          <p:cNvSpPr/>
          <p:nvPr/>
        </p:nvSpPr>
        <p:spPr>
          <a:xfrm>
            <a:off x="163286" y="4757057"/>
            <a:ext cx="3701143" cy="1295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1) Press the publish dropdown button</a:t>
            </a:r>
          </a:p>
        </p:txBody>
      </p:sp>
      <p:sp>
        <p:nvSpPr>
          <p:cNvPr id="27" name="Rectangle 26">
            <a:extLst>
              <a:ext uri="{FF2B5EF4-FFF2-40B4-BE49-F238E27FC236}">
                <a16:creationId xmlns:a16="http://schemas.microsoft.com/office/drawing/2014/main" id="{84A9C843-5B01-156D-7D72-99FF39CE719A}"/>
              </a:ext>
            </a:extLst>
          </p:cNvPr>
          <p:cNvSpPr/>
          <p:nvPr/>
        </p:nvSpPr>
        <p:spPr>
          <a:xfrm>
            <a:off x="4243840" y="4757057"/>
            <a:ext cx="3701143" cy="1295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2) Typically, just press publish just this document unless wanting to publish all file from the directory to Posit </a:t>
            </a:r>
          </a:p>
        </p:txBody>
      </p:sp>
      <p:sp>
        <p:nvSpPr>
          <p:cNvPr id="28" name="Rectangle 27">
            <a:extLst>
              <a:ext uri="{FF2B5EF4-FFF2-40B4-BE49-F238E27FC236}">
                <a16:creationId xmlns:a16="http://schemas.microsoft.com/office/drawing/2014/main" id="{2C3EC620-CBE7-BAF9-50C9-BF968AFF0EBE}"/>
              </a:ext>
            </a:extLst>
          </p:cNvPr>
          <p:cNvSpPr/>
          <p:nvPr/>
        </p:nvSpPr>
        <p:spPr>
          <a:xfrm>
            <a:off x="8353984" y="4757057"/>
            <a:ext cx="3701143" cy="1295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3) Press add new account to add your Posit account to R studio</a:t>
            </a:r>
          </a:p>
        </p:txBody>
      </p:sp>
    </p:spTree>
    <p:extLst>
      <p:ext uri="{BB962C8B-B14F-4D97-AF65-F5344CB8AC3E}">
        <p14:creationId xmlns:p14="http://schemas.microsoft.com/office/powerpoint/2010/main" val="3173896124"/>
      </p:ext>
    </p:extLst>
  </p:cSld>
  <p:clrMapOvr>
    <a:masterClrMapping/>
  </p:clrMapOvr>
</p:sld>
</file>

<file path=ppt/theme/theme1.xml><?xml version="1.0" encoding="utf-8"?>
<a:theme xmlns:a="http://schemas.openxmlformats.org/drawingml/2006/main" name="Main_Presentation_Title_Page">
  <a:themeElements>
    <a:clrScheme name="Custom 1">
      <a:dk1>
        <a:srgbClr val="000000"/>
      </a:dk1>
      <a:lt1>
        <a:srgbClr val="FFFFFF"/>
      </a:lt1>
      <a:dk2>
        <a:srgbClr val="004550"/>
      </a:dk2>
      <a:lt2>
        <a:srgbClr val="2BAC6D"/>
      </a:lt2>
      <a:accent1>
        <a:srgbClr val="2BAC6D"/>
      </a:accent1>
      <a:accent2>
        <a:srgbClr val="004550"/>
      </a:accent2>
      <a:accent3>
        <a:srgbClr val="00ABCE"/>
      </a:accent3>
      <a:accent4>
        <a:srgbClr val="FBB800"/>
      </a:accent4>
      <a:accent5>
        <a:srgbClr val="E95B0C"/>
      </a:accent5>
      <a:accent6>
        <a:srgbClr val="B1B2B3"/>
      </a:accent6>
      <a:hlink>
        <a:srgbClr val="00ABCE"/>
      </a:hlink>
      <a:folHlink>
        <a:srgbClr val="B1B2B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29174</TotalTime>
  <Words>514</Words>
  <Application>Microsoft Macintosh PowerPoint</Application>
  <PresentationFormat>Custom</PresentationFormat>
  <Paragraphs>71</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Constantia</vt:lpstr>
      <vt:lpstr>Corbel</vt:lpstr>
      <vt:lpstr>merriweather</vt:lpstr>
      <vt:lpstr>open sans</vt:lpstr>
      <vt:lpstr>Söhne</vt:lpstr>
      <vt:lpstr>Tekton Pro Bold</vt:lpstr>
      <vt:lpstr>Main_Presentation_Title_Page</vt:lpstr>
      <vt:lpstr>R Markdown for Dashboard Creation and Publishing to Posit Cloud R Users Group talks</vt:lpstr>
      <vt:lpstr>What is Markdown?</vt:lpstr>
      <vt:lpstr>Our Aim for the Markdown</vt:lpstr>
      <vt:lpstr>Sections of the Dashboard – Text pages</vt:lpstr>
      <vt:lpstr>Sections of the Dashboard – Image Pages</vt:lpstr>
      <vt:lpstr>Sections of the Dashboard – Interactive Map</vt:lpstr>
      <vt:lpstr>Why Posit Cloud? </vt:lpstr>
      <vt:lpstr>Sections of the Dashboard – Data Tables</vt:lpstr>
      <vt:lpstr>Publishing to Posit Cloud</vt:lpstr>
      <vt:lpstr>Publishing to Posit Cloud</vt:lpstr>
      <vt:lpstr>Publishing to Posit Cloud</vt:lpstr>
      <vt:lpstr>Sharing your wonderful dashboard for everyone to enjoy!</vt:lpstr>
      <vt:lpstr>Now to see the dashboard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London School of Hygiene  &amp; Tropical Medicine</dc:title>
  <dc:creator>Nick Smith</dc:creator>
  <cp:lastModifiedBy>William Jones-Warner</cp:lastModifiedBy>
  <cp:revision>302</cp:revision>
  <dcterms:created xsi:type="dcterms:W3CDTF">2017-08-07T14:02:54Z</dcterms:created>
  <dcterms:modified xsi:type="dcterms:W3CDTF">2024-05-02T15:21:18Z</dcterms:modified>
</cp:coreProperties>
</file>