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85" r:id="rId6"/>
    <p:sldId id="288" r:id="rId7"/>
    <p:sldId id="289" r:id="rId8"/>
    <p:sldId id="286" r:id="rId9"/>
    <p:sldId id="294" r:id="rId10"/>
    <p:sldId id="295" r:id="rId11"/>
    <p:sldId id="291" r:id="rId12"/>
    <p:sldId id="293" r:id="rId13"/>
    <p:sldId id="287" r:id="rId14"/>
    <p:sldId id="296" r:id="rId15"/>
    <p:sldId id="290" r:id="rId16"/>
    <p:sldId id="298" r:id="rId17"/>
    <p:sldId id="297" r:id="rId18"/>
    <p:sldId id="300" r:id="rId19"/>
    <p:sldId id="299" r:id="rId20"/>
    <p:sldId id="283" r:id="rId2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E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2934" autoAdjust="0"/>
  </p:normalViewPr>
  <p:slideViewPr>
    <p:cSldViewPr snapToGrid="0" snapToObjects="1">
      <p:cViewPr varScale="1">
        <p:scale>
          <a:sx n="106" d="100"/>
          <a:sy n="106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D70B-0CAC-4EF4-A802-9A5F82B4F6D8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9A08-C272-4D0A-89D5-125F41328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5398D-FB92-4EFA-A2B5-C2808E282056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2630-9509-48AB-8856-8E445E2FD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8650" y="210343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628649" y="3638931"/>
            <a:ext cx="7886701" cy="9432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8650" y="2130212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628649" y="3638931"/>
            <a:ext cx="7886701" cy="9432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20"/>
            <a:ext cx="5111750" cy="4857578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333333"/>
                </a:solidFill>
                <a:latin typeface="+mn-lt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333333"/>
                </a:solidFill>
                <a:latin typeface="+mn-lt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61532"/>
            <a:ext cx="7886700" cy="1794243"/>
          </a:xfrm>
        </p:spPr>
        <p:txBody>
          <a:bodyPr/>
          <a:lstStyle/>
          <a:p>
            <a:r>
              <a:rPr lang="en-US" sz="5400" dirty="0"/>
              <a:t>Posit Cloud as a platform for teaching R</a:t>
            </a:r>
            <a:endParaRPr lang="en-GB" sz="4400" dirty="0">
              <a:latin typeface="Merriweather" panose="00000500000000000000" pitchFamily="2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628650" y="3638931"/>
            <a:ext cx="7886700" cy="9432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Hope Simpson</a:t>
            </a:r>
          </a:p>
        </p:txBody>
      </p:sp>
    </p:spTree>
    <p:extLst>
      <p:ext uri="{BB962C8B-B14F-4D97-AF65-F5344CB8AC3E}">
        <p14:creationId xmlns:p14="http://schemas.microsoft.com/office/powerpoint/2010/main" val="25917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98AB-7283-4860-6C39-810298A1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students use it?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EAA4-1B5E-AB2D-7D91-559FE365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02" y="1097517"/>
            <a:ext cx="8229600" cy="4821382"/>
          </a:xfrm>
        </p:spPr>
        <p:txBody>
          <a:bodyPr/>
          <a:lstStyle/>
          <a:p>
            <a:r>
              <a:rPr lang="en-US" dirty="0"/>
              <a:t>Students use the link to create accounts and access to the module workspace </a:t>
            </a:r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DB34DC-7B3B-A74E-5283-96DC10AF5DF4}"/>
              </a:ext>
            </a:extLst>
          </p:cNvPr>
          <p:cNvGrpSpPr/>
          <p:nvPr/>
        </p:nvGrpSpPr>
        <p:grpSpPr>
          <a:xfrm>
            <a:off x="96998" y="1394530"/>
            <a:ext cx="6175350" cy="3473634"/>
            <a:chOff x="2834639" y="1906548"/>
            <a:chExt cx="6175350" cy="3473634"/>
          </a:xfrm>
        </p:grpSpPr>
        <p:pic>
          <p:nvPicPr>
            <p:cNvPr id="4" name="Picture 3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B96078A1-A075-67EF-BC2B-DB0D6103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0" y="1906548"/>
              <a:ext cx="6175349" cy="34736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0E8917-506D-3870-D2D1-D2311A72B0C8}"/>
                </a:ext>
              </a:extLst>
            </p:cNvPr>
            <p:cNvSpPr txBox="1"/>
            <p:nvPr/>
          </p:nvSpPr>
          <p:spPr>
            <a:xfrm>
              <a:off x="6875253" y="2026302"/>
              <a:ext cx="287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 Black" panose="020B0A04020102020204" pitchFamily="34" charset="0"/>
                </a:rPr>
                <a:t>3</a:t>
              </a:r>
              <a:endParaRPr lang="en-GB" b="1" dirty="0">
                <a:latin typeface="Arial Black" panose="020B0A040201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54037-E9B5-B482-DD25-719E09AE2880}"/>
                </a:ext>
              </a:extLst>
            </p:cNvPr>
            <p:cNvSpPr txBox="1"/>
            <p:nvPr/>
          </p:nvSpPr>
          <p:spPr>
            <a:xfrm>
              <a:off x="2834639" y="3519177"/>
              <a:ext cx="5094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 Black" panose="020B0A04020102020204" pitchFamily="34" charset="0"/>
                </a:rPr>
                <a:t>4</a:t>
              </a:r>
              <a:endParaRPr lang="en-GB" b="1" dirty="0">
                <a:latin typeface="Arial Black" panose="020B0A040201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883BDC-C57D-A647-C270-E3457989C0A0}"/>
                </a:ext>
              </a:extLst>
            </p:cNvPr>
            <p:cNvSpPr txBox="1"/>
            <p:nvPr/>
          </p:nvSpPr>
          <p:spPr>
            <a:xfrm>
              <a:off x="5760719" y="3639925"/>
              <a:ext cx="5094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 Black" panose="020B0A04020102020204" pitchFamily="34" charset="0"/>
                </a:rPr>
                <a:t>5</a:t>
              </a:r>
              <a:endParaRPr lang="en-GB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16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students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2355"/>
            <a:ext cx="8460377" cy="482138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workspace has different tabs- this is the About tab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EC8EA59-AC65-33DA-62AC-0AD245572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62" b="5131"/>
          <a:stretch/>
        </p:blipFill>
        <p:spPr>
          <a:xfrm>
            <a:off x="0" y="2003449"/>
            <a:ext cx="7036526" cy="4768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29BA62-3F5D-A371-90B8-9FA2371E8B16}"/>
              </a:ext>
            </a:extLst>
          </p:cNvPr>
          <p:cNvSpPr/>
          <p:nvPr/>
        </p:nvSpPr>
        <p:spPr>
          <a:xfrm>
            <a:off x="108857" y="3518262"/>
            <a:ext cx="979714" cy="28110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45983-BCB7-DBDA-219F-6FB35E242729}"/>
              </a:ext>
            </a:extLst>
          </p:cNvPr>
          <p:cNvSpPr/>
          <p:nvPr/>
        </p:nvSpPr>
        <p:spPr>
          <a:xfrm>
            <a:off x="69667" y="4604259"/>
            <a:ext cx="1349829" cy="281107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6823485-4014-0C79-46F1-79A940FA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48" b="69903"/>
          <a:stretch/>
        </p:blipFill>
        <p:spPr>
          <a:xfrm>
            <a:off x="5701937" y="2048756"/>
            <a:ext cx="3067593" cy="13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28EE5FD-B820-622D-562F-085994240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70"/>
          <a:stretch/>
        </p:blipFill>
        <p:spPr>
          <a:xfrm>
            <a:off x="0" y="2111274"/>
            <a:ext cx="9144000" cy="2717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students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" y="1312355"/>
            <a:ext cx="8778239" cy="71674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students start a project, instructors can see (and access and edit) their copy in the workspace: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8F5CE-3785-065D-46E7-3407BB8C8097}"/>
              </a:ext>
            </a:extLst>
          </p:cNvPr>
          <p:cNvSpPr txBox="1"/>
          <p:nvPr/>
        </p:nvSpPr>
        <p:spPr>
          <a:xfrm>
            <a:off x="139337" y="5233298"/>
            <a:ext cx="8691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We tell students at the start of the course that we can see what they put in their projects and use this to troubleshoot issues. </a:t>
            </a:r>
          </a:p>
        </p:txBody>
      </p:sp>
    </p:spTree>
    <p:extLst>
      <p:ext uri="{BB962C8B-B14F-4D97-AF65-F5344CB8AC3E}">
        <p14:creationId xmlns:p14="http://schemas.microsoft.com/office/powerpoint/2010/main" val="412864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DE8B-11AC-007C-6B45-B341EA14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Monitoring students’ progress</a:t>
            </a:r>
            <a:endParaRPr lang="en-GB" sz="3200" dirty="0"/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4A2CB064-0A97-F6D7-4C27-C4560138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4" y="1670726"/>
            <a:ext cx="7521231" cy="4079869"/>
          </a:xfrm>
          <a:ln>
            <a:solidFill>
              <a:schemeClr val="bg2"/>
            </a:solidFill>
          </a:ln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05E0600-004A-2A9A-4B42-1ABB58B86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09" t="5971" r="30857"/>
          <a:stretch/>
        </p:blipFill>
        <p:spPr>
          <a:xfrm>
            <a:off x="7968342" y="1532709"/>
            <a:ext cx="1036321" cy="5072646"/>
          </a:xfrm>
          <a:prstGeom prst="rect">
            <a:avLst/>
          </a:prstGeom>
          <a:ln w="28575">
            <a:solidFill>
              <a:srgbClr val="EA3AE2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D11D12-2022-6D06-9EBF-BCE2978A1C47}"/>
              </a:ext>
            </a:extLst>
          </p:cNvPr>
          <p:cNvSpPr txBox="1">
            <a:spLocks/>
          </p:cNvSpPr>
          <p:nvPr/>
        </p:nvSpPr>
        <p:spPr>
          <a:xfrm>
            <a:off x="139337" y="1312355"/>
            <a:ext cx="8778239" cy="716742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333333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also track </a:t>
            </a:r>
            <a:r>
              <a:rPr lang="en-US" b="1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usage hours	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and 	</a:t>
            </a:r>
            <a:r>
              <a:rPr lang="en-US" b="1" dirty="0">
                <a:solidFill>
                  <a:srgbClr val="EA3A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 per user </a:t>
            </a:r>
            <a:r>
              <a:rPr lang="en-US" b="1" dirty="0">
                <a:solidFill>
                  <a:srgbClr val="EA3A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EA3A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DB64B-8EBC-DC21-B27F-1DF0AACC12C5}"/>
              </a:ext>
            </a:extLst>
          </p:cNvPr>
          <p:cNvSpPr txBox="1"/>
          <p:nvPr/>
        </p:nvSpPr>
        <p:spPr>
          <a:xfrm>
            <a:off x="139337" y="5959024"/>
            <a:ext cx="8691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We tell students for transparency that we can see this but do not monitor it.</a:t>
            </a:r>
          </a:p>
        </p:txBody>
      </p:sp>
    </p:spTree>
    <p:extLst>
      <p:ext uri="{BB962C8B-B14F-4D97-AF65-F5344CB8AC3E}">
        <p14:creationId xmlns:p14="http://schemas.microsoft.com/office/powerpoint/2010/main" val="380306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DE8B-11AC-007C-6B45-B341EA14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Possible issues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039B8-54C2-54BA-DADF-709AD604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Projects occasionally crash and if the student has not saved then work can be lost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Occasionally we had issues with RAM exceedance even when we assigned the max RAM (16GB) and CPU (4).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Sometimes data structures (e.g. of </a:t>
            </a:r>
            <a:r>
              <a:rPr lang="en-US" sz="2400" dirty="0" err="1"/>
              <a:t>csvs</a:t>
            </a:r>
            <a:r>
              <a:rPr lang="en-US" sz="2400" dirty="0"/>
              <a:t>) were lost when students read in work. Resolved </a:t>
            </a:r>
            <a:r>
              <a:rPr lang="en-US" sz="2400"/>
              <a:t>by uploading a new copy.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Sometimes data did not load properly in projects (resolved by deleting the student’s project and start again)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It’s very important to keep the instructor’s copy of each project clean. Don’t code in the file, use a student account for testing.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Anything else?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49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DE8B-11AC-007C-6B45-B341EA14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039B8-54C2-54BA-DADF-709AD604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Posit Cloud essential for teaching 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Does it save time and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biggest benefit is being able to quickly (and remotely) check students’ scripts, and having access to the same data they are using and objects created.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Another pro is that students are not limited by their machines’ computing power. We had a student running </a:t>
            </a:r>
            <a:r>
              <a:rPr lang="en-US" sz="2400" dirty="0" err="1"/>
              <a:t>practicals</a:t>
            </a:r>
            <a:r>
              <a:rPr lang="en-US" sz="2400" dirty="0"/>
              <a:t> from a tablet this year.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Merriweather" panose="00000500000000000000" pitchFamily="2" charset="0"/>
              </a:rPr>
              <a:t>Demo</a:t>
            </a:r>
            <a:endParaRPr lang="en-GB" sz="2400" dirty="0">
              <a:latin typeface="Merriweather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5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Merriweather" panose="00000500000000000000" pitchFamily="2" charset="0"/>
              </a:rPr>
              <a:t>What is Posit Cloud?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8860"/>
            <a:ext cx="3474719" cy="5754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web platform replicating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Rstudio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removes installation issues which slow down teaching/learning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Computations are run on remote servers and outputs returned to the user window.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looks very similar to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Rstudio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so students should be able to transition smoothly to the desktop version after the course.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A16A8-6F45-E6B3-5294-17F3ABB4F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71" b="13787"/>
          <a:stretch/>
        </p:blipFill>
        <p:spPr>
          <a:xfrm>
            <a:off x="3562474" y="1056605"/>
            <a:ext cx="5572820" cy="5806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4AC9D5-ADC9-92A1-B4F8-BB8DA6D7E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7" b="22064"/>
          <a:stretch/>
        </p:blipFill>
        <p:spPr>
          <a:xfrm>
            <a:off x="3562474" y="2812869"/>
            <a:ext cx="5572820" cy="40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much does it cost?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818"/>
            <a:ext cx="8460377" cy="482138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different subscription levels: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150F-0163-7B60-37B6-61854A52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668"/>
            <a:ext cx="9144000" cy="3434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9C3D5-3D82-BABA-6B9F-D67BF00F0643}"/>
              </a:ext>
            </a:extLst>
          </p:cNvPr>
          <p:cNvSpPr txBox="1"/>
          <p:nvPr/>
        </p:nvSpPr>
        <p:spPr>
          <a:xfrm>
            <a:off x="6648993" y="1477818"/>
            <a:ext cx="167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use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D8C07-023A-5D9E-6380-2E990D225611}"/>
              </a:ext>
            </a:extLst>
          </p:cNvPr>
          <p:cNvSpPr/>
          <p:nvPr/>
        </p:nvSpPr>
        <p:spPr>
          <a:xfrm>
            <a:off x="6043748" y="1964559"/>
            <a:ext cx="3100252" cy="1771418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we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2355"/>
            <a:ext cx="8460377" cy="482138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a workspace (Spatial Epi) consisting of projects: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20784F0-E04F-5FC3-7CCC-4283FB91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968"/>
            <a:ext cx="9144000" cy="4420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2CAF76-EAF6-FB63-816D-B709F37C1BC8}"/>
              </a:ext>
            </a:extLst>
          </p:cNvPr>
          <p:cNvSpPr/>
          <p:nvPr/>
        </p:nvSpPr>
        <p:spPr>
          <a:xfrm>
            <a:off x="0" y="2838994"/>
            <a:ext cx="1088571" cy="26996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15615-18F7-3066-4ECE-A7854545E967}"/>
              </a:ext>
            </a:extLst>
          </p:cNvPr>
          <p:cNvSpPr/>
          <p:nvPr/>
        </p:nvSpPr>
        <p:spPr>
          <a:xfrm>
            <a:off x="1650274" y="1308541"/>
            <a:ext cx="1240972" cy="35479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7AAFB-8AE3-F6A4-0AEB-0828C34B995E}"/>
              </a:ext>
            </a:extLst>
          </p:cNvPr>
          <p:cNvSpPr/>
          <p:nvPr/>
        </p:nvSpPr>
        <p:spPr>
          <a:xfrm>
            <a:off x="5547360" y="1321605"/>
            <a:ext cx="992777" cy="354797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FBFEA-1E5A-8B09-4419-03368F41D260}"/>
              </a:ext>
            </a:extLst>
          </p:cNvPr>
          <p:cNvSpPr/>
          <p:nvPr/>
        </p:nvSpPr>
        <p:spPr>
          <a:xfrm>
            <a:off x="2608218" y="2973979"/>
            <a:ext cx="2076993" cy="3641324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2E51F-F14E-BB59-0486-218E48E6B378}"/>
              </a:ext>
            </a:extLst>
          </p:cNvPr>
          <p:cNvSpPr/>
          <p:nvPr/>
        </p:nvSpPr>
        <p:spPr>
          <a:xfrm>
            <a:off x="8151223" y="2484197"/>
            <a:ext cx="992777" cy="354797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we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2355"/>
            <a:ext cx="8460377" cy="482138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 project we set up is the base project.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simply installs and loads the packages we use in the course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BA62-3F5D-A371-90B8-9FA2371E8B16}"/>
              </a:ext>
            </a:extLst>
          </p:cNvPr>
          <p:cNvSpPr/>
          <p:nvPr/>
        </p:nvSpPr>
        <p:spPr>
          <a:xfrm>
            <a:off x="108857" y="3518262"/>
            <a:ext cx="979714" cy="28110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45983-BCB7-DBDA-219F-6FB35E242729}"/>
              </a:ext>
            </a:extLst>
          </p:cNvPr>
          <p:cNvSpPr/>
          <p:nvPr/>
        </p:nvSpPr>
        <p:spPr>
          <a:xfrm>
            <a:off x="69667" y="4604259"/>
            <a:ext cx="1349829" cy="281107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EE4A87B-68FB-9DCC-5886-D41487ED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621"/>
            <a:ext cx="9144000" cy="3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we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5" y="1492975"/>
            <a:ext cx="8821782" cy="464076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use the base project as a template for all the practical projects we set up: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DC5D653-4AEB-FB35-F550-79CE4500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658"/>
            <a:ext cx="9144000" cy="412657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97E2A77-D571-57C7-A828-944093200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76" t="9731" r="1810" b="85737"/>
          <a:stretch/>
        </p:blipFill>
        <p:spPr>
          <a:xfrm>
            <a:off x="7899603" y="1159410"/>
            <a:ext cx="1174729" cy="3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we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2355"/>
            <a:ext cx="8460377" cy="482138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practical assignment project: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CDADBA4-BFF0-7636-1295-67F9A40C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001"/>
            <a:ext cx="9144000" cy="45637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136F5C-C2F5-E576-C94E-7CB4CDF77909}"/>
              </a:ext>
            </a:extLst>
          </p:cNvPr>
          <p:cNvSpPr/>
          <p:nvPr/>
        </p:nvSpPr>
        <p:spPr>
          <a:xfrm>
            <a:off x="5029200" y="4862595"/>
            <a:ext cx="1658983" cy="162252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F74CA-CB3D-0CE8-7734-7F62AAD94A7B}"/>
              </a:ext>
            </a:extLst>
          </p:cNvPr>
          <p:cNvSpPr txBox="1"/>
          <p:nvPr/>
        </p:nvSpPr>
        <p:spPr>
          <a:xfrm>
            <a:off x="5029200" y="5981265"/>
            <a:ext cx="4132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also upload the data and PDF guide for each practical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F9698-2EE4-9704-AB40-80CA1D97EFE5}"/>
              </a:ext>
            </a:extLst>
          </p:cNvPr>
          <p:cNvSpPr txBox="1"/>
          <p:nvPr/>
        </p:nvSpPr>
        <p:spPr>
          <a:xfrm>
            <a:off x="5020491" y="3354383"/>
            <a:ext cx="4132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means the packages are pre-loaded (from the base template) for each practical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434B9-61CE-4C35-EB2B-5D40CF02E390}"/>
              </a:ext>
            </a:extLst>
          </p:cNvPr>
          <p:cNvSpPr/>
          <p:nvPr/>
        </p:nvSpPr>
        <p:spPr>
          <a:xfrm>
            <a:off x="5029200" y="5024847"/>
            <a:ext cx="1658983" cy="708454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B1B78-F237-C956-7934-78CB48E52BF7}"/>
              </a:ext>
            </a:extLst>
          </p:cNvPr>
          <p:cNvSpPr/>
          <p:nvPr/>
        </p:nvSpPr>
        <p:spPr>
          <a:xfrm>
            <a:off x="6437812" y="4211645"/>
            <a:ext cx="459378" cy="162252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EF731E-DFBC-5A68-ECC1-65E2A8C2C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001"/>
            <a:ext cx="9144000" cy="4881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9573E-BDE6-77C8-5B25-315C5E6D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we use it?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A12-66C7-4C1E-A4E9-F02E8ABD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2355"/>
            <a:ext cx="8460377" cy="482138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practical assignment project: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F74CA-CB3D-0CE8-7734-7F62AAD94A7B}"/>
              </a:ext>
            </a:extLst>
          </p:cNvPr>
          <p:cNvSpPr txBox="1"/>
          <p:nvPr/>
        </p:nvSpPr>
        <p:spPr>
          <a:xfrm>
            <a:off x="5360125" y="6359058"/>
            <a:ext cx="4132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 cloud behaves like RStudio </a:t>
            </a:r>
          </a:p>
        </p:txBody>
      </p:sp>
    </p:spTree>
    <p:extLst>
      <p:ext uri="{BB962C8B-B14F-4D97-AF65-F5344CB8AC3E}">
        <p14:creationId xmlns:p14="http://schemas.microsoft.com/office/powerpoint/2010/main" val="34002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98AB-7283-4860-6C39-810298A1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students use it?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EAA4-1B5E-AB2D-7D91-559FE365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a sharing link assigned to a ‘collaborator’ role and send this to students </a:t>
            </a:r>
          </a:p>
          <a:p>
            <a:endParaRPr lang="en-GB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988359-D401-FEFC-EF0F-65D073C89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3"/>
          <a:stretch/>
        </p:blipFill>
        <p:spPr>
          <a:xfrm>
            <a:off x="0" y="2175141"/>
            <a:ext cx="9144000" cy="43243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15DC67-4C4F-8A9F-3A0C-2F7CF056FA53}"/>
              </a:ext>
            </a:extLst>
          </p:cNvPr>
          <p:cNvSpPr/>
          <p:nvPr/>
        </p:nvSpPr>
        <p:spPr>
          <a:xfrm>
            <a:off x="7027817" y="2551612"/>
            <a:ext cx="2055223" cy="1959428"/>
          </a:xfrm>
          <a:prstGeom prst="rect">
            <a:avLst/>
          </a:prstGeom>
          <a:noFill/>
          <a:ln w="28575">
            <a:solidFill>
              <a:srgbClr val="EA3A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bility xmlns="6a164dda-3779-4169-b957-e287451f6523">Internal</Visibility>
    <TaxCatchAll xmlns="6a164dda-3779-4169-b957-e287451f6523" xsi:nil="true"/>
    <lcf76f155ced4ddcb4097134ff3c332f xmlns="bfdb6ce3-33e0-425e-a1cd-4739f5e3eee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AF8FBB2E8AB4180AA3FA226E84737" ma:contentTypeVersion="18" ma:contentTypeDescription="Create a new document." ma:contentTypeScope="" ma:versionID="d8b25272abfd87623ab89f4e412fd842">
  <xsd:schema xmlns:xsd="http://www.w3.org/2001/XMLSchema" xmlns:xs="http://www.w3.org/2001/XMLSchema" xmlns:p="http://schemas.microsoft.com/office/2006/metadata/properties" xmlns:ns2="6a164dda-3779-4169-b957-e287451f6523" xmlns:ns3="bfdb6ce3-33e0-425e-a1cd-4739f5e3eee7" xmlns:ns4="ff756406-43c3-435f-9b98-c409eefb6874" targetNamespace="http://schemas.microsoft.com/office/2006/metadata/properties" ma:root="true" ma:fieldsID="86f7fd3488328c7b8c0994873a5026be" ns2:_="" ns3:_="" ns4:_="">
    <xsd:import namespace="6a164dda-3779-4169-b957-e287451f6523"/>
    <xsd:import namespace="bfdb6ce3-33e0-425e-a1cd-4739f5e3eee7"/>
    <xsd:import namespace="ff756406-43c3-435f-9b98-c409eefb6874"/>
    <xsd:element name="properties">
      <xsd:complexType>
        <xsd:sequence>
          <xsd:element name="documentManagement">
            <xsd:complexType>
              <xsd:all>
                <xsd:element ref="ns2:Visibility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Visibility" ma:index="2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  <xsd:element name="TaxCatchAll" ma:index="23" nillable="true" ma:displayName="Taxonomy Catch All Column" ma:hidden="true" ma:list="{74c11699-4953-4dc4-942c-06e12393cbcf}" ma:internalName="TaxCatchAll" ma:showField="CatchAllData" ma:web="ff756406-43c3-435f-9b98-c409eefb6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b6ce3-33e0-425e-a1cd-4739f5e3e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07403b-203c-4ed3-95cd-88a852189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56406-43c3-435f-9b98-c409eefb6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207403b-203c-4ed3-95cd-88a852189123" ContentTypeId="0x01" PreviousValue="false"/>
</file>

<file path=customXml/itemProps1.xml><?xml version="1.0" encoding="utf-8"?>
<ds:datastoreItem xmlns:ds="http://schemas.openxmlformats.org/officeDocument/2006/customXml" ds:itemID="{CF14CF0F-5831-4041-A8C2-EFFC8630B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13647F-3538-48D3-B49F-73288E9BF9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a164dda-3779-4169-b957-e287451f6523"/>
    <ds:schemaRef ds:uri="bfdb6ce3-33e0-425e-a1cd-4739f5e3eee7"/>
  </ds:schemaRefs>
</ds:datastoreItem>
</file>

<file path=customXml/itemProps3.xml><?xml version="1.0" encoding="utf-8"?>
<ds:datastoreItem xmlns:ds="http://schemas.openxmlformats.org/officeDocument/2006/customXml" ds:itemID="{9AA9980E-8120-4C71-AAF5-B3B28D4DC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64dda-3779-4169-b957-e287451f6523"/>
    <ds:schemaRef ds:uri="bfdb6ce3-33e0-425e-a1cd-4739f5e3eee7"/>
    <ds:schemaRef ds:uri="ff756406-43c3-435f-9b98-c409eefb6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680BE2F-03CB-4B2A-B808-46C4BF319AB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Constantia</vt:lpstr>
      <vt:lpstr>Merriweather</vt:lpstr>
      <vt:lpstr>Corbel</vt:lpstr>
      <vt:lpstr>Arial</vt:lpstr>
      <vt:lpstr>Calibri</vt:lpstr>
      <vt:lpstr>Open Sans</vt:lpstr>
      <vt:lpstr>Arial Black</vt:lpstr>
      <vt:lpstr>Main_Presentation_Title_Page</vt:lpstr>
      <vt:lpstr>Posit Cloud as a platform for teaching R</vt:lpstr>
      <vt:lpstr>What is Posit Cloud?</vt:lpstr>
      <vt:lpstr>How much does it cost?</vt:lpstr>
      <vt:lpstr>How do we use it?</vt:lpstr>
      <vt:lpstr>How do we use it?</vt:lpstr>
      <vt:lpstr>How do we use it?</vt:lpstr>
      <vt:lpstr>How do we use it?</vt:lpstr>
      <vt:lpstr>How do we use it?</vt:lpstr>
      <vt:lpstr>How do students use it?</vt:lpstr>
      <vt:lpstr>How do students use it?</vt:lpstr>
      <vt:lpstr>How do students use it?</vt:lpstr>
      <vt:lpstr>How do students use it?</vt:lpstr>
      <vt:lpstr>Monitoring students’ progress</vt:lpstr>
      <vt:lpstr>Possible issues</vt:lpstr>
      <vt:lpstr>Summary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&amp; Tropical Medicine</dc:title>
  <dc:creator>Hope Simpson</dc:creator>
  <cp:lastModifiedBy>Hope Simpson</cp:lastModifiedBy>
  <cp:revision>142</cp:revision>
  <dcterms:created xsi:type="dcterms:W3CDTF">2017-08-07T14:02:54Z</dcterms:created>
  <dcterms:modified xsi:type="dcterms:W3CDTF">2024-05-02T11:35:02Z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0x0101007E3AF8FBB2E8AB4180AA3FA226E84737</vt:lpwstr>
  </property>
</Properties>
</file>